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omments/modernComment_169_4E07CC96.xml" ContentType="application/vnd.ms-powerpoint.comment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comments/modernComment_1D6_8EC364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94" r:id="rId5"/>
  </p:sldMasterIdLst>
  <p:notesMasterIdLst>
    <p:notesMasterId r:id="rId27"/>
  </p:notesMasterIdLst>
  <p:sldIdLst>
    <p:sldId id="330" r:id="rId6"/>
    <p:sldId id="361" r:id="rId7"/>
    <p:sldId id="460" r:id="rId8"/>
    <p:sldId id="290" r:id="rId9"/>
    <p:sldId id="283" r:id="rId10"/>
    <p:sldId id="281" r:id="rId11"/>
    <p:sldId id="326" r:id="rId12"/>
    <p:sldId id="306" r:id="rId13"/>
    <p:sldId id="332" r:id="rId14"/>
    <p:sldId id="351" r:id="rId15"/>
    <p:sldId id="257" r:id="rId16"/>
    <p:sldId id="347" r:id="rId17"/>
    <p:sldId id="354" r:id="rId18"/>
    <p:sldId id="320" r:id="rId19"/>
    <p:sldId id="392" r:id="rId20"/>
    <p:sldId id="393" r:id="rId21"/>
    <p:sldId id="394" r:id="rId22"/>
    <p:sldId id="2147481294" r:id="rId23"/>
    <p:sldId id="470" r:id="rId24"/>
    <p:sldId id="459" r:id="rId25"/>
    <p:sldId id="21474816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80CD0F-AEA3-B39E-D6DE-EA0E486DF7AC}" name="Cynthia Mary Sebastian" initials="CS" userId="S::Cynthia.10743361@LTIMindtree.com::440b21e4-9d49-49f8-8943-8804cd0a93b7" providerId="AD"/>
  <p188:author id="{5AC252E3-4BA5-800C-87C5-87C13FEE2C3E}" name="SuryaD Bose" initials="SB" userId="S::Surya.10723786@ltimindtree.com::fb645187-d9b5-44d4-ab64-2cb6a87612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151CA-CDEE-4197-8A9B-6A62586889B9}" v="119" dt="2025-06-26T15:13:54.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75" d="100"/>
          <a:sy n="75" d="100"/>
        </p:scale>
        <p:origin x="252"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 Dhananjay Bhamare" userId="990e45cb-1c5c-421b-ace5-d19bb915f6ac" providerId="ADAL" clId="{06D151CA-CDEE-4197-8A9B-6A62586889B9}"/>
    <pc:docChg chg="undo custSel addSld delSld modSld sldOrd delMainMaster modMainMaster">
      <pc:chgData name="Ashutosh Dhananjay Bhamare" userId="990e45cb-1c5c-421b-ace5-d19bb915f6ac" providerId="ADAL" clId="{06D151CA-CDEE-4197-8A9B-6A62586889B9}" dt="2025-06-26T15:14:17.403" v="175" actId="478"/>
      <pc:docMkLst>
        <pc:docMk/>
      </pc:docMkLst>
      <pc:sldChg chg="del">
        <pc:chgData name="Ashutosh Dhananjay Bhamare" userId="990e45cb-1c5c-421b-ace5-d19bb915f6ac" providerId="ADAL" clId="{06D151CA-CDEE-4197-8A9B-6A62586889B9}" dt="2025-06-26T15:01:31.861" v="3" actId="47"/>
        <pc:sldMkLst>
          <pc:docMk/>
          <pc:sldMk cId="3368555375" sldId="256"/>
        </pc:sldMkLst>
      </pc:sldChg>
      <pc:sldChg chg="addSp delSp modSp mod modClrScheme chgLayout">
        <pc:chgData name="Ashutosh Dhananjay Bhamare" userId="990e45cb-1c5c-421b-ace5-d19bb915f6ac" providerId="ADAL" clId="{06D151CA-CDEE-4197-8A9B-6A62586889B9}" dt="2025-06-26T15:10:05.566" v="101" actId="478"/>
        <pc:sldMkLst>
          <pc:docMk/>
          <pc:sldMk cId="3047986959" sldId="257"/>
        </pc:sldMkLst>
        <pc:spChg chg="del mod ord">
          <ac:chgData name="Ashutosh Dhananjay Bhamare" userId="990e45cb-1c5c-421b-ace5-d19bb915f6ac" providerId="ADAL" clId="{06D151CA-CDEE-4197-8A9B-6A62586889B9}" dt="2025-06-26T15:10:05.566" v="101" actId="478"/>
          <ac:spMkLst>
            <pc:docMk/>
            <pc:sldMk cId="3047986959" sldId="257"/>
            <ac:spMk id="2" creationId="{30D77392-B622-9851-940D-FDE0C71553DA}"/>
          </ac:spMkLst>
        </pc:spChg>
        <pc:spChg chg="add mod ord">
          <ac:chgData name="Ashutosh Dhananjay Bhamare" userId="990e45cb-1c5c-421b-ace5-d19bb915f6ac" providerId="ADAL" clId="{06D151CA-CDEE-4197-8A9B-6A62586889B9}" dt="2025-06-26T15:10:02.669" v="100" actId="20577"/>
          <ac:spMkLst>
            <pc:docMk/>
            <pc:sldMk cId="3047986959" sldId="257"/>
            <ac:spMk id="3" creationId="{5C3CBEC6-A827-909A-36B3-85BAD36719DE}"/>
          </ac:spMkLst>
        </pc:spChg>
      </pc:sldChg>
      <pc:sldChg chg="addSp delSp modSp mod modClrScheme chgLayout">
        <pc:chgData name="Ashutosh Dhananjay Bhamare" userId="990e45cb-1c5c-421b-ace5-d19bb915f6ac" providerId="ADAL" clId="{06D151CA-CDEE-4197-8A9B-6A62586889B9}" dt="2025-06-26T15:07:47.909" v="65" actId="478"/>
        <pc:sldMkLst>
          <pc:docMk/>
          <pc:sldMk cId="1238334773" sldId="281"/>
        </pc:sldMkLst>
        <pc:spChg chg="del mod ord">
          <ac:chgData name="Ashutosh Dhananjay Bhamare" userId="990e45cb-1c5c-421b-ace5-d19bb915f6ac" providerId="ADAL" clId="{06D151CA-CDEE-4197-8A9B-6A62586889B9}" dt="2025-06-26T15:07:47.909" v="65" actId="478"/>
          <ac:spMkLst>
            <pc:docMk/>
            <pc:sldMk cId="1238334773" sldId="281"/>
            <ac:spMk id="2" creationId="{2637E0D1-328F-34CE-2D74-D19A94E76B61}"/>
          </ac:spMkLst>
        </pc:spChg>
        <pc:spChg chg="add mod ord">
          <ac:chgData name="Ashutosh Dhananjay Bhamare" userId="990e45cb-1c5c-421b-ace5-d19bb915f6ac" providerId="ADAL" clId="{06D151CA-CDEE-4197-8A9B-6A62586889B9}" dt="2025-06-26T15:07:44.961" v="64" actId="20577"/>
          <ac:spMkLst>
            <pc:docMk/>
            <pc:sldMk cId="1238334773" sldId="281"/>
            <ac:spMk id="6" creationId="{FDB63C21-F7B6-DA1F-F022-5FAF17BD2A65}"/>
          </ac:spMkLst>
        </pc:spChg>
      </pc:sldChg>
      <pc:sldChg chg="addSp delSp modSp mod modClrScheme chgLayout">
        <pc:chgData name="Ashutosh Dhananjay Bhamare" userId="990e45cb-1c5c-421b-ace5-d19bb915f6ac" providerId="ADAL" clId="{06D151CA-CDEE-4197-8A9B-6A62586889B9}" dt="2025-06-26T15:07:21.290" v="58" actId="478"/>
        <pc:sldMkLst>
          <pc:docMk/>
          <pc:sldMk cId="1642721388" sldId="283"/>
        </pc:sldMkLst>
        <pc:spChg chg="del mod ord">
          <ac:chgData name="Ashutosh Dhananjay Bhamare" userId="990e45cb-1c5c-421b-ace5-d19bb915f6ac" providerId="ADAL" clId="{06D151CA-CDEE-4197-8A9B-6A62586889B9}" dt="2025-06-26T15:07:21.290" v="58" actId="478"/>
          <ac:spMkLst>
            <pc:docMk/>
            <pc:sldMk cId="1642721388" sldId="283"/>
            <ac:spMk id="2" creationId="{93B96482-B87B-5B60-7CC7-AB68A3295811}"/>
          </ac:spMkLst>
        </pc:spChg>
        <pc:spChg chg="add mod ord">
          <ac:chgData name="Ashutosh Dhananjay Bhamare" userId="990e45cb-1c5c-421b-ace5-d19bb915f6ac" providerId="ADAL" clId="{06D151CA-CDEE-4197-8A9B-6A62586889B9}" dt="2025-06-26T15:07:17.929" v="57" actId="20577"/>
          <ac:spMkLst>
            <pc:docMk/>
            <pc:sldMk cId="1642721388" sldId="283"/>
            <ac:spMk id="3" creationId="{7674AB4F-DC71-4E71-E00B-22B24C7BD626}"/>
          </ac:spMkLst>
        </pc:spChg>
      </pc:sldChg>
      <pc:sldChg chg="addSp delSp modSp mod modClrScheme chgLayout">
        <pc:chgData name="Ashutosh Dhananjay Bhamare" userId="990e45cb-1c5c-421b-ace5-d19bb915f6ac" providerId="ADAL" clId="{06D151CA-CDEE-4197-8A9B-6A62586889B9}" dt="2025-06-26T15:06:56.584" v="52" actId="478"/>
        <pc:sldMkLst>
          <pc:docMk/>
          <pc:sldMk cId="1586684193" sldId="290"/>
        </pc:sldMkLst>
        <pc:spChg chg="del mod ord">
          <ac:chgData name="Ashutosh Dhananjay Bhamare" userId="990e45cb-1c5c-421b-ace5-d19bb915f6ac" providerId="ADAL" clId="{06D151CA-CDEE-4197-8A9B-6A62586889B9}" dt="2025-06-26T15:06:56.584" v="52" actId="478"/>
          <ac:spMkLst>
            <pc:docMk/>
            <pc:sldMk cId="1586684193" sldId="290"/>
            <ac:spMk id="2" creationId="{A4E13CF7-C402-F166-4613-43E10F9D870E}"/>
          </ac:spMkLst>
        </pc:spChg>
        <pc:spChg chg="add mod ord">
          <ac:chgData name="Ashutosh Dhananjay Bhamare" userId="990e45cb-1c5c-421b-ace5-d19bb915f6ac" providerId="ADAL" clId="{06D151CA-CDEE-4197-8A9B-6A62586889B9}" dt="2025-06-26T15:06:53.557" v="51" actId="20577"/>
          <ac:spMkLst>
            <pc:docMk/>
            <pc:sldMk cId="1586684193" sldId="290"/>
            <ac:spMk id="75" creationId="{D5184222-94D1-A25F-E31D-CDCF541AFB15}"/>
          </ac:spMkLst>
        </pc:spChg>
      </pc:sldChg>
      <pc:sldChg chg="addSp delSp modSp mod modClrScheme chgLayout">
        <pc:chgData name="Ashutosh Dhananjay Bhamare" userId="990e45cb-1c5c-421b-ace5-d19bb915f6ac" providerId="ADAL" clId="{06D151CA-CDEE-4197-8A9B-6A62586889B9}" dt="2025-06-26T15:08:42.294" v="79" actId="478"/>
        <pc:sldMkLst>
          <pc:docMk/>
          <pc:sldMk cId="833245031" sldId="306"/>
        </pc:sldMkLst>
        <pc:spChg chg="del mod ord">
          <ac:chgData name="Ashutosh Dhananjay Bhamare" userId="990e45cb-1c5c-421b-ace5-d19bb915f6ac" providerId="ADAL" clId="{06D151CA-CDEE-4197-8A9B-6A62586889B9}" dt="2025-06-26T15:08:42.294" v="79" actId="478"/>
          <ac:spMkLst>
            <pc:docMk/>
            <pc:sldMk cId="833245031" sldId="306"/>
            <ac:spMk id="2" creationId="{B21111C1-6ADF-99E8-78E3-B4C55DEB2BD0}"/>
          </ac:spMkLst>
        </pc:spChg>
        <pc:spChg chg="add mod ord">
          <ac:chgData name="Ashutosh Dhananjay Bhamare" userId="990e45cb-1c5c-421b-ace5-d19bb915f6ac" providerId="ADAL" clId="{06D151CA-CDEE-4197-8A9B-6A62586889B9}" dt="2025-06-26T15:08:37.819" v="78" actId="20577"/>
          <ac:spMkLst>
            <pc:docMk/>
            <pc:sldMk cId="833245031" sldId="306"/>
            <ac:spMk id="163" creationId="{1A2879A4-09B2-343D-BBAA-0AE26151D693}"/>
          </ac:spMkLst>
        </pc:spChg>
      </pc:sldChg>
      <pc:sldChg chg="addSp delSp modSp mod modClrScheme chgLayout">
        <pc:chgData name="Ashutosh Dhananjay Bhamare" userId="990e45cb-1c5c-421b-ace5-d19bb915f6ac" providerId="ADAL" clId="{06D151CA-CDEE-4197-8A9B-6A62586889B9}" dt="2025-06-26T15:11:38.719" v="127" actId="478"/>
        <pc:sldMkLst>
          <pc:docMk/>
          <pc:sldMk cId="2753321233" sldId="320"/>
        </pc:sldMkLst>
        <pc:spChg chg="add mod ord">
          <ac:chgData name="Ashutosh Dhananjay Bhamare" userId="990e45cb-1c5c-421b-ace5-d19bb915f6ac" providerId="ADAL" clId="{06D151CA-CDEE-4197-8A9B-6A62586889B9}" dt="2025-06-26T15:11:33.477" v="126" actId="20577"/>
          <ac:spMkLst>
            <pc:docMk/>
            <pc:sldMk cId="2753321233" sldId="320"/>
            <ac:spMk id="2" creationId="{93D7C953-3394-517A-8033-1A91DA2E2C7A}"/>
          </ac:spMkLst>
        </pc:spChg>
        <pc:spChg chg="del mod">
          <ac:chgData name="Ashutosh Dhananjay Bhamare" userId="990e45cb-1c5c-421b-ace5-d19bb915f6ac" providerId="ADAL" clId="{06D151CA-CDEE-4197-8A9B-6A62586889B9}" dt="2025-06-26T15:11:38.719" v="127" actId="478"/>
          <ac:spMkLst>
            <pc:docMk/>
            <pc:sldMk cId="2753321233" sldId="320"/>
            <ac:spMk id="75" creationId="{A876E51B-2CE1-DC27-CB96-1C8457441DE1}"/>
          </ac:spMkLst>
        </pc:spChg>
      </pc:sldChg>
      <pc:sldChg chg="addSp delSp modSp mod modClrScheme chgLayout">
        <pc:chgData name="Ashutosh Dhananjay Bhamare" userId="990e45cb-1c5c-421b-ace5-d19bb915f6ac" providerId="ADAL" clId="{06D151CA-CDEE-4197-8A9B-6A62586889B9}" dt="2025-06-26T15:08:15.982" v="72" actId="478"/>
        <pc:sldMkLst>
          <pc:docMk/>
          <pc:sldMk cId="2691989048" sldId="326"/>
        </pc:sldMkLst>
        <pc:spChg chg="del mod ord">
          <ac:chgData name="Ashutosh Dhananjay Bhamare" userId="990e45cb-1c5c-421b-ace5-d19bb915f6ac" providerId="ADAL" clId="{06D151CA-CDEE-4197-8A9B-6A62586889B9}" dt="2025-06-26T15:08:15.982" v="72" actId="478"/>
          <ac:spMkLst>
            <pc:docMk/>
            <pc:sldMk cId="2691989048" sldId="326"/>
            <ac:spMk id="2" creationId="{2F8E2CD6-9079-9792-F167-9CEEA6A37449}"/>
          </ac:spMkLst>
        </pc:spChg>
        <pc:spChg chg="add mod ord">
          <ac:chgData name="Ashutosh Dhananjay Bhamare" userId="990e45cb-1c5c-421b-ace5-d19bb915f6ac" providerId="ADAL" clId="{06D151CA-CDEE-4197-8A9B-6A62586889B9}" dt="2025-06-26T15:08:12.835" v="71" actId="20577"/>
          <ac:spMkLst>
            <pc:docMk/>
            <pc:sldMk cId="2691989048" sldId="326"/>
            <ac:spMk id="37" creationId="{AFCB4EA7-E1E9-2DF1-1282-7957FC507AFE}"/>
          </ac:spMkLst>
        </pc:spChg>
      </pc:sldChg>
      <pc:sldChg chg="addSp delSp modSp add del mod modClrScheme chgLayout">
        <pc:chgData name="Ashutosh Dhananjay Bhamare" userId="990e45cb-1c5c-421b-ace5-d19bb915f6ac" providerId="ADAL" clId="{06D151CA-CDEE-4197-8A9B-6A62586889B9}" dt="2025-06-26T15:05:33.403" v="31" actId="478"/>
        <pc:sldMkLst>
          <pc:docMk/>
          <pc:sldMk cId="277124418" sldId="330"/>
        </pc:sldMkLst>
        <pc:spChg chg="del mod ord">
          <ac:chgData name="Ashutosh Dhananjay Bhamare" userId="990e45cb-1c5c-421b-ace5-d19bb915f6ac" providerId="ADAL" clId="{06D151CA-CDEE-4197-8A9B-6A62586889B9}" dt="2025-06-26T15:05:33.403" v="31" actId="478"/>
          <ac:spMkLst>
            <pc:docMk/>
            <pc:sldMk cId="277124418" sldId="330"/>
            <ac:spMk id="2" creationId="{73544C9E-B3EF-3E71-7548-65B415839286}"/>
          </ac:spMkLst>
        </pc:spChg>
        <pc:spChg chg="add mod ord">
          <ac:chgData name="Ashutosh Dhananjay Bhamare" userId="990e45cb-1c5c-421b-ace5-d19bb915f6ac" providerId="ADAL" clId="{06D151CA-CDEE-4197-8A9B-6A62586889B9}" dt="2025-06-26T15:05:30.450" v="30" actId="20577"/>
          <ac:spMkLst>
            <pc:docMk/>
            <pc:sldMk cId="277124418" sldId="330"/>
            <ac:spMk id="44" creationId="{D2522CEF-56C1-D5F7-26B7-8B0B63901B22}"/>
          </ac:spMkLst>
        </pc:spChg>
      </pc:sldChg>
      <pc:sldChg chg="addSp delSp modSp mod modClrScheme chgLayout">
        <pc:chgData name="Ashutosh Dhananjay Bhamare" userId="990e45cb-1c5c-421b-ace5-d19bb915f6ac" providerId="ADAL" clId="{06D151CA-CDEE-4197-8A9B-6A62586889B9}" dt="2025-06-26T15:09:17.064" v="86" actId="478"/>
        <pc:sldMkLst>
          <pc:docMk/>
          <pc:sldMk cId="3566557390" sldId="332"/>
        </pc:sldMkLst>
        <pc:spChg chg="del mod ord">
          <ac:chgData name="Ashutosh Dhananjay Bhamare" userId="990e45cb-1c5c-421b-ace5-d19bb915f6ac" providerId="ADAL" clId="{06D151CA-CDEE-4197-8A9B-6A62586889B9}" dt="2025-06-26T15:09:17.064" v="86" actId="478"/>
          <ac:spMkLst>
            <pc:docMk/>
            <pc:sldMk cId="3566557390" sldId="332"/>
            <ac:spMk id="2" creationId="{FAD1C318-0947-6234-4A0E-8FB0D97B96D4}"/>
          </ac:spMkLst>
        </pc:spChg>
        <pc:spChg chg="add mod ord">
          <ac:chgData name="Ashutosh Dhananjay Bhamare" userId="990e45cb-1c5c-421b-ace5-d19bb915f6ac" providerId="ADAL" clId="{06D151CA-CDEE-4197-8A9B-6A62586889B9}" dt="2025-06-26T15:09:13.907" v="85" actId="20577"/>
          <ac:spMkLst>
            <pc:docMk/>
            <pc:sldMk cId="3566557390" sldId="332"/>
            <ac:spMk id="3" creationId="{24F60DE5-033E-DEC9-94BF-4BBF36354B05}"/>
          </ac:spMkLst>
        </pc:spChg>
      </pc:sldChg>
      <pc:sldChg chg="addSp delSp modSp mod modClrScheme chgLayout">
        <pc:chgData name="Ashutosh Dhananjay Bhamare" userId="990e45cb-1c5c-421b-ace5-d19bb915f6ac" providerId="ADAL" clId="{06D151CA-CDEE-4197-8A9B-6A62586889B9}" dt="2025-06-26T15:10:28.520" v="108" actId="478"/>
        <pc:sldMkLst>
          <pc:docMk/>
          <pc:sldMk cId="1944217631" sldId="347"/>
        </pc:sldMkLst>
        <pc:spChg chg="del mod ord">
          <ac:chgData name="Ashutosh Dhananjay Bhamare" userId="990e45cb-1c5c-421b-ace5-d19bb915f6ac" providerId="ADAL" clId="{06D151CA-CDEE-4197-8A9B-6A62586889B9}" dt="2025-06-26T15:10:28.520" v="108" actId="478"/>
          <ac:spMkLst>
            <pc:docMk/>
            <pc:sldMk cId="1944217631" sldId="347"/>
            <ac:spMk id="2" creationId="{EB5D14A8-FFBD-909D-43FB-3649F33EAA9B}"/>
          </ac:spMkLst>
        </pc:spChg>
        <pc:spChg chg="add mod ord">
          <ac:chgData name="Ashutosh Dhananjay Bhamare" userId="990e45cb-1c5c-421b-ace5-d19bb915f6ac" providerId="ADAL" clId="{06D151CA-CDEE-4197-8A9B-6A62586889B9}" dt="2025-06-26T15:10:23.358" v="107" actId="20577"/>
          <ac:spMkLst>
            <pc:docMk/>
            <pc:sldMk cId="1944217631" sldId="347"/>
            <ac:spMk id="3" creationId="{718A1620-0E36-0760-A128-0BC873601B91}"/>
          </ac:spMkLst>
        </pc:spChg>
      </pc:sldChg>
      <pc:sldChg chg="addSp delSp modSp mod modClrScheme chgLayout">
        <pc:chgData name="Ashutosh Dhananjay Bhamare" userId="990e45cb-1c5c-421b-ace5-d19bb915f6ac" providerId="ADAL" clId="{06D151CA-CDEE-4197-8A9B-6A62586889B9}" dt="2025-06-26T15:09:41.026" v="93" actId="478"/>
        <pc:sldMkLst>
          <pc:docMk/>
          <pc:sldMk cId="2981977835" sldId="351"/>
        </pc:sldMkLst>
        <pc:spChg chg="del mod ord">
          <ac:chgData name="Ashutosh Dhananjay Bhamare" userId="990e45cb-1c5c-421b-ace5-d19bb915f6ac" providerId="ADAL" clId="{06D151CA-CDEE-4197-8A9B-6A62586889B9}" dt="2025-06-26T15:09:41.026" v="93" actId="478"/>
          <ac:spMkLst>
            <pc:docMk/>
            <pc:sldMk cId="2981977835" sldId="351"/>
            <ac:spMk id="2" creationId="{8DA6EE7E-89F2-9BBB-246C-CA629FC347EB}"/>
          </ac:spMkLst>
        </pc:spChg>
        <pc:spChg chg="add mod ord">
          <ac:chgData name="Ashutosh Dhananjay Bhamare" userId="990e45cb-1c5c-421b-ace5-d19bb915f6ac" providerId="ADAL" clId="{06D151CA-CDEE-4197-8A9B-6A62586889B9}" dt="2025-06-26T15:09:36.128" v="92" actId="20577"/>
          <ac:spMkLst>
            <pc:docMk/>
            <pc:sldMk cId="2981977835" sldId="351"/>
            <ac:spMk id="11" creationId="{AA0E5E54-9AE8-8D54-71E8-947CD5067FA5}"/>
          </ac:spMkLst>
        </pc:spChg>
      </pc:sldChg>
      <pc:sldChg chg="addSp delSp modSp mod modClrScheme chgLayout">
        <pc:chgData name="Ashutosh Dhananjay Bhamare" userId="990e45cb-1c5c-421b-ace5-d19bb915f6ac" providerId="ADAL" clId="{06D151CA-CDEE-4197-8A9B-6A62586889B9}" dt="2025-06-26T15:11:01.089" v="117" actId="478"/>
        <pc:sldMkLst>
          <pc:docMk/>
          <pc:sldMk cId="2429924771" sldId="354"/>
        </pc:sldMkLst>
        <pc:spChg chg="del mod ord">
          <ac:chgData name="Ashutosh Dhananjay Bhamare" userId="990e45cb-1c5c-421b-ace5-d19bb915f6ac" providerId="ADAL" clId="{06D151CA-CDEE-4197-8A9B-6A62586889B9}" dt="2025-06-26T15:11:01.089" v="117" actId="478"/>
          <ac:spMkLst>
            <pc:docMk/>
            <pc:sldMk cId="2429924771" sldId="354"/>
            <ac:spMk id="2" creationId="{532D11AD-767C-FECB-CD68-63F029B1082A}"/>
          </ac:spMkLst>
        </pc:spChg>
        <pc:spChg chg="add del mod ord">
          <ac:chgData name="Ashutosh Dhananjay Bhamare" userId="990e45cb-1c5c-421b-ace5-d19bb915f6ac" providerId="ADAL" clId="{06D151CA-CDEE-4197-8A9B-6A62586889B9}" dt="2025-06-26T15:10:57.572" v="116" actId="478"/>
          <ac:spMkLst>
            <pc:docMk/>
            <pc:sldMk cId="2429924771" sldId="354"/>
            <ac:spMk id="37" creationId="{ABF0B241-A396-8854-BFB4-EC279292A70C}"/>
          </ac:spMkLst>
        </pc:spChg>
        <pc:spChg chg="add del mod">
          <ac:chgData name="Ashutosh Dhananjay Bhamare" userId="990e45cb-1c5c-421b-ace5-d19bb915f6ac" providerId="ADAL" clId="{06D151CA-CDEE-4197-8A9B-6A62586889B9}" dt="2025-06-26T15:10:57.572" v="116" actId="478"/>
          <ac:spMkLst>
            <pc:docMk/>
            <pc:sldMk cId="2429924771" sldId="354"/>
            <ac:spMk id="39" creationId="{FF2D4D38-506E-E84D-6196-3E9ADE8F17C5}"/>
          </ac:spMkLst>
        </pc:spChg>
      </pc:sldChg>
      <pc:sldChg chg="addSp delSp modSp mod modClrScheme chgLayout">
        <pc:chgData name="Ashutosh Dhananjay Bhamare" userId="990e45cb-1c5c-421b-ace5-d19bb915f6ac" providerId="ADAL" clId="{06D151CA-CDEE-4197-8A9B-6A62586889B9}" dt="2025-06-26T15:06:04.526" v="37" actId="478"/>
        <pc:sldMkLst>
          <pc:docMk/>
          <pc:sldMk cId="1309133974" sldId="361"/>
        </pc:sldMkLst>
        <pc:spChg chg="del mod ord">
          <ac:chgData name="Ashutosh Dhananjay Bhamare" userId="990e45cb-1c5c-421b-ace5-d19bb915f6ac" providerId="ADAL" clId="{06D151CA-CDEE-4197-8A9B-6A62586889B9}" dt="2025-06-26T15:06:04.526" v="37" actId="478"/>
          <ac:spMkLst>
            <pc:docMk/>
            <pc:sldMk cId="1309133974" sldId="361"/>
            <ac:spMk id="2" creationId="{E85BD3D8-694E-286F-720A-9FD59C009BE7}"/>
          </ac:spMkLst>
        </pc:spChg>
        <pc:spChg chg="add mod ord">
          <ac:chgData name="Ashutosh Dhananjay Bhamare" userId="990e45cb-1c5c-421b-ace5-d19bb915f6ac" providerId="ADAL" clId="{06D151CA-CDEE-4197-8A9B-6A62586889B9}" dt="2025-06-26T15:06:01.502" v="36" actId="20577"/>
          <ac:spMkLst>
            <pc:docMk/>
            <pc:sldMk cId="1309133974" sldId="361"/>
            <ac:spMk id="3" creationId="{F01F6ED9-0EDF-8C4A-1D8E-D5DCD31E196D}"/>
          </ac:spMkLst>
        </pc:spChg>
      </pc:sldChg>
      <pc:sldChg chg="addSp delSp modSp mod modClrScheme chgLayout">
        <pc:chgData name="Ashutosh Dhananjay Bhamare" userId="990e45cb-1c5c-421b-ace5-d19bb915f6ac" providerId="ADAL" clId="{06D151CA-CDEE-4197-8A9B-6A62586889B9}" dt="2025-06-26T15:12:03.118" v="134" actId="478"/>
        <pc:sldMkLst>
          <pc:docMk/>
          <pc:sldMk cId="994244649" sldId="392"/>
        </pc:sldMkLst>
        <pc:spChg chg="del mod ord">
          <ac:chgData name="Ashutosh Dhananjay Bhamare" userId="990e45cb-1c5c-421b-ace5-d19bb915f6ac" providerId="ADAL" clId="{06D151CA-CDEE-4197-8A9B-6A62586889B9}" dt="2025-06-26T15:12:03.118" v="134" actId="478"/>
          <ac:spMkLst>
            <pc:docMk/>
            <pc:sldMk cId="994244649" sldId="392"/>
            <ac:spMk id="2" creationId="{0FD6B7BF-2310-BD27-2040-2F81C3CBADC4}"/>
          </ac:spMkLst>
        </pc:spChg>
        <pc:spChg chg="add mod ord">
          <ac:chgData name="Ashutosh Dhananjay Bhamare" userId="990e45cb-1c5c-421b-ace5-d19bb915f6ac" providerId="ADAL" clId="{06D151CA-CDEE-4197-8A9B-6A62586889B9}" dt="2025-06-26T15:12:00.337" v="133" actId="20577"/>
          <ac:spMkLst>
            <pc:docMk/>
            <pc:sldMk cId="994244649" sldId="392"/>
            <ac:spMk id="77" creationId="{29F4EAFA-E0F5-90F1-D248-D7AE3ABD59B8}"/>
          </ac:spMkLst>
        </pc:spChg>
      </pc:sldChg>
      <pc:sldChg chg="addSp delSp modSp mod modClrScheme chgLayout">
        <pc:chgData name="Ashutosh Dhananjay Bhamare" userId="990e45cb-1c5c-421b-ace5-d19bb915f6ac" providerId="ADAL" clId="{06D151CA-CDEE-4197-8A9B-6A62586889B9}" dt="2025-06-26T15:12:31.399" v="141" actId="478"/>
        <pc:sldMkLst>
          <pc:docMk/>
          <pc:sldMk cId="1688259278" sldId="393"/>
        </pc:sldMkLst>
        <pc:spChg chg="del mod ord">
          <ac:chgData name="Ashutosh Dhananjay Bhamare" userId="990e45cb-1c5c-421b-ace5-d19bb915f6ac" providerId="ADAL" clId="{06D151CA-CDEE-4197-8A9B-6A62586889B9}" dt="2025-06-26T15:12:31.399" v="141" actId="478"/>
          <ac:spMkLst>
            <pc:docMk/>
            <pc:sldMk cId="1688259278" sldId="393"/>
            <ac:spMk id="2" creationId="{A637587A-77B8-551E-8AED-04000434DBB8}"/>
          </ac:spMkLst>
        </pc:spChg>
        <pc:spChg chg="add mod ord">
          <ac:chgData name="Ashutosh Dhananjay Bhamare" userId="990e45cb-1c5c-421b-ace5-d19bb915f6ac" providerId="ADAL" clId="{06D151CA-CDEE-4197-8A9B-6A62586889B9}" dt="2025-06-26T15:12:27.781" v="140" actId="20577"/>
          <ac:spMkLst>
            <pc:docMk/>
            <pc:sldMk cId="1688259278" sldId="393"/>
            <ac:spMk id="57" creationId="{77228830-AF82-3043-2A9F-EA6BB1213FA3}"/>
          </ac:spMkLst>
        </pc:spChg>
      </pc:sldChg>
      <pc:sldChg chg="addSp delSp modSp mod modClrScheme chgLayout">
        <pc:chgData name="Ashutosh Dhananjay Bhamare" userId="990e45cb-1c5c-421b-ace5-d19bb915f6ac" providerId="ADAL" clId="{06D151CA-CDEE-4197-8A9B-6A62586889B9}" dt="2025-06-26T15:12:57.332" v="148" actId="478"/>
        <pc:sldMkLst>
          <pc:docMk/>
          <pc:sldMk cId="3583139761" sldId="394"/>
        </pc:sldMkLst>
        <pc:spChg chg="del mod ord">
          <ac:chgData name="Ashutosh Dhananjay Bhamare" userId="990e45cb-1c5c-421b-ace5-d19bb915f6ac" providerId="ADAL" clId="{06D151CA-CDEE-4197-8A9B-6A62586889B9}" dt="2025-06-26T15:12:57.332" v="148" actId="478"/>
          <ac:spMkLst>
            <pc:docMk/>
            <pc:sldMk cId="3583139761" sldId="394"/>
            <ac:spMk id="2" creationId="{BDFB367B-AA42-15AA-6B4A-17784F88544F}"/>
          </ac:spMkLst>
        </pc:spChg>
        <pc:spChg chg="add mod ord">
          <ac:chgData name="Ashutosh Dhananjay Bhamare" userId="990e45cb-1c5c-421b-ace5-d19bb915f6ac" providerId="ADAL" clId="{06D151CA-CDEE-4197-8A9B-6A62586889B9}" dt="2025-06-26T15:12:52.131" v="147" actId="20577"/>
          <ac:spMkLst>
            <pc:docMk/>
            <pc:sldMk cId="3583139761" sldId="394"/>
            <ac:spMk id="58" creationId="{37A3F258-DFB3-55F8-3B2E-F9D0150E2C49}"/>
          </ac:spMkLst>
        </pc:spChg>
      </pc:sldChg>
      <pc:sldChg chg="addSp delSp modSp mod ord modClrScheme chgLayout">
        <pc:chgData name="Ashutosh Dhananjay Bhamare" userId="990e45cb-1c5c-421b-ace5-d19bb915f6ac" providerId="ADAL" clId="{06D151CA-CDEE-4197-8A9B-6A62586889B9}" dt="2025-06-26T15:13:59.661" v="171" actId="478"/>
        <pc:sldMkLst>
          <pc:docMk/>
          <pc:sldMk cId="3590021558" sldId="459"/>
        </pc:sldMkLst>
        <pc:spChg chg="del mod ord">
          <ac:chgData name="Ashutosh Dhananjay Bhamare" userId="990e45cb-1c5c-421b-ace5-d19bb915f6ac" providerId="ADAL" clId="{06D151CA-CDEE-4197-8A9B-6A62586889B9}" dt="2025-06-26T15:13:59.661" v="171" actId="478"/>
          <ac:spMkLst>
            <pc:docMk/>
            <pc:sldMk cId="3590021558" sldId="459"/>
            <ac:spMk id="2" creationId="{D5CF2097-1FAF-1E35-B758-E2CF65D669E8}"/>
          </ac:spMkLst>
        </pc:spChg>
        <pc:spChg chg="add mod ord">
          <ac:chgData name="Ashutosh Dhananjay Bhamare" userId="990e45cb-1c5c-421b-ace5-d19bb915f6ac" providerId="ADAL" clId="{06D151CA-CDEE-4197-8A9B-6A62586889B9}" dt="2025-06-26T15:13:55.878" v="170" actId="20577"/>
          <ac:spMkLst>
            <pc:docMk/>
            <pc:sldMk cId="3590021558" sldId="459"/>
            <ac:spMk id="4" creationId="{4CA95FA9-BEE2-0397-C861-3A37FEF183EE}"/>
          </ac:spMkLst>
        </pc:spChg>
      </pc:sldChg>
      <pc:sldChg chg="addSp delSp modSp mod modClrScheme chgLayout">
        <pc:chgData name="Ashutosh Dhananjay Bhamare" userId="990e45cb-1c5c-421b-ace5-d19bb915f6ac" providerId="ADAL" clId="{06D151CA-CDEE-4197-8A9B-6A62586889B9}" dt="2025-06-26T15:06:33.231" v="45" actId="478"/>
        <pc:sldMkLst>
          <pc:docMk/>
          <pc:sldMk cId="2450284136" sldId="460"/>
        </pc:sldMkLst>
        <pc:spChg chg="del mod ord">
          <ac:chgData name="Ashutosh Dhananjay Bhamare" userId="990e45cb-1c5c-421b-ace5-d19bb915f6ac" providerId="ADAL" clId="{06D151CA-CDEE-4197-8A9B-6A62586889B9}" dt="2025-06-26T15:06:33.231" v="45" actId="478"/>
          <ac:spMkLst>
            <pc:docMk/>
            <pc:sldMk cId="2450284136" sldId="460"/>
            <ac:spMk id="2" creationId="{9765A6F5-293D-D660-1FED-ADFDB7DE1FB4}"/>
          </ac:spMkLst>
        </pc:spChg>
        <pc:spChg chg="add del mod ord">
          <ac:chgData name="Ashutosh Dhananjay Bhamare" userId="990e45cb-1c5c-421b-ace5-d19bb915f6ac" providerId="ADAL" clId="{06D151CA-CDEE-4197-8A9B-6A62586889B9}" dt="2025-06-26T15:06:29.689" v="44" actId="478"/>
          <ac:spMkLst>
            <pc:docMk/>
            <pc:sldMk cId="2450284136" sldId="460"/>
            <ac:spMk id="29" creationId="{9872081D-5232-639C-C02E-E3C4FE94E524}"/>
          </ac:spMkLst>
        </pc:spChg>
        <pc:spChg chg="add del mod">
          <ac:chgData name="Ashutosh Dhananjay Bhamare" userId="990e45cb-1c5c-421b-ace5-d19bb915f6ac" providerId="ADAL" clId="{06D151CA-CDEE-4197-8A9B-6A62586889B9}" dt="2025-06-26T15:06:29.689" v="44" actId="478"/>
          <ac:spMkLst>
            <pc:docMk/>
            <pc:sldMk cId="2450284136" sldId="460"/>
            <ac:spMk id="31" creationId="{70C3BBA5-EA11-E4AC-9964-F4D396616ED4}"/>
          </ac:spMkLst>
        </pc:spChg>
      </pc:sldChg>
      <pc:sldChg chg="addSp delSp modSp mod modClrScheme chgLayout">
        <pc:chgData name="Ashutosh Dhananjay Bhamare" userId="990e45cb-1c5c-421b-ace5-d19bb915f6ac" providerId="ADAL" clId="{06D151CA-CDEE-4197-8A9B-6A62586889B9}" dt="2025-06-26T15:13:42.132" v="163" actId="478"/>
        <pc:sldMkLst>
          <pc:docMk/>
          <pc:sldMk cId="149698127" sldId="470"/>
        </pc:sldMkLst>
        <pc:spChg chg="del mod ord">
          <ac:chgData name="Ashutosh Dhananjay Bhamare" userId="990e45cb-1c5c-421b-ace5-d19bb915f6ac" providerId="ADAL" clId="{06D151CA-CDEE-4197-8A9B-6A62586889B9}" dt="2025-06-26T15:13:42.132" v="163" actId="478"/>
          <ac:spMkLst>
            <pc:docMk/>
            <pc:sldMk cId="149698127" sldId="470"/>
            <ac:spMk id="2" creationId="{8A0D7AC2-2199-DF62-1F1A-7AA6C44ABB78}"/>
          </ac:spMkLst>
        </pc:spChg>
        <pc:spChg chg="add mod ord">
          <ac:chgData name="Ashutosh Dhananjay Bhamare" userId="990e45cb-1c5c-421b-ace5-d19bb915f6ac" providerId="ADAL" clId="{06D151CA-CDEE-4197-8A9B-6A62586889B9}" dt="2025-06-26T15:13:39.340" v="162" actId="20577"/>
          <ac:spMkLst>
            <pc:docMk/>
            <pc:sldMk cId="149698127" sldId="470"/>
            <ac:spMk id="29" creationId="{93A8C498-6E4B-6987-442C-D81D597FB18B}"/>
          </ac:spMkLst>
        </pc:spChg>
      </pc:sldChg>
      <pc:sldChg chg="addSp delSp modSp mod modClrScheme chgLayout">
        <pc:chgData name="Ashutosh Dhananjay Bhamare" userId="990e45cb-1c5c-421b-ace5-d19bb915f6ac" providerId="ADAL" clId="{06D151CA-CDEE-4197-8A9B-6A62586889B9}" dt="2025-06-26T15:13:24.337" v="156" actId="478"/>
        <pc:sldMkLst>
          <pc:docMk/>
          <pc:sldMk cId="2595562486" sldId="2147481294"/>
        </pc:sldMkLst>
        <pc:spChg chg="add mod ord">
          <ac:chgData name="Ashutosh Dhananjay Bhamare" userId="990e45cb-1c5c-421b-ace5-d19bb915f6ac" providerId="ADAL" clId="{06D151CA-CDEE-4197-8A9B-6A62586889B9}" dt="2025-06-26T15:13:21.390" v="155" actId="20577"/>
          <ac:spMkLst>
            <pc:docMk/>
            <pc:sldMk cId="2595562486" sldId="2147481294"/>
            <ac:spMk id="2" creationId="{257A1845-47EF-4CBF-6B75-E723F89E6377}"/>
          </ac:spMkLst>
        </pc:spChg>
        <pc:spChg chg="del mod ord">
          <ac:chgData name="Ashutosh Dhananjay Bhamare" userId="990e45cb-1c5c-421b-ace5-d19bb915f6ac" providerId="ADAL" clId="{06D151CA-CDEE-4197-8A9B-6A62586889B9}" dt="2025-06-26T15:13:24.337" v="156" actId="478"/>
          <ac:spMkLst>
            <pc:docMk/>
            <pc:sldMk cId="2595562486" sldId="2147481294"/>
            <ac:spMk id="19" creationId="{378FD609-06EA-5C86-49CE-89FC8798E102}"/>
          </ac:spMkLst>
        </pc:spChg>
      </pc:sldChg>
      <pc:sldChg chg="add">
        <pc:chgData name="Ashutosh Dhananjay Bhamare" userId="990e45cb-1c5c-421b-ace5-d19bb915f6ac" providerId="ADAL" clId="{06D151CA-CDEE-4197-8A9B-6A62586889B9}" dt="2025-06-26T15:01:24.229" v="2"/>
        <pc:sldMkLst>
          <pc:docMk/>
          <pc:sldMk cId="4214631934" sldId="2147481665"/>
        </pc:sldMkLst>
      </pc:sldChg>
      <pc:sldMasterChg chg="del delSldLayout">
        <pc:chgData name="Ashutosh Dhananjay Bhamare" userId="990e45cb-1c5c-421b-ace5-d19bb915f6ac" providerId="ADAL" clId="{06D151CA-CDEE-4197-8A9B-6A62586889B9}" dt="2025-06-26T15:05:11.140" v="6" actId="700"/>
        <pc:sldMasterMkLst>
          <pc:docMk/>
          <pc:sldMasterMk cId="2594931942" sldId="2147483648"/>
        </pc:sldMasterMkLst>
        <pc:sldLayoutChg chg="del">
          <pc:chgData name="Ashutosh Dhananjay Bhamare" userId="990e45cb-1c5c-421b-ace5-d19bb915f6ac" providerId="ADAL" clId="{06D151CA-CDEE-4197-8A9B-6A62586889B9}" dt="2025-06-26T15:05:11.140" v="6" actId="700"/>
          <pc:sldLayoutMkLst>
            <pc:docMk/>
            <pc:sldMasterMk cId="2594931942" sldId="2147483648"/>
            <pc:sldLayoutMk cId="3622872997" sldId="2147483649"/>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267472898" sldId="2147483650"/>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483535421" sldId="2147483651"/>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1057550015" sldId="2147483652"/>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4107674825" sldId="2147483653"/>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3172483612" sldId="2147483654"/>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3378027235" sldId="2147483655"/>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1446905274" sldId="2147483656"/>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988287765" sldId="2147483657"/>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458018737" sldId="2147483658"/>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2627232900" sldId="2147483659"/>
          </pc:sldLayoutMkLst>
        </pc:sldLayoutChg>
        <pc:sldLayoutChg chg="del">
          <pc:chgData name="Ashutosh Dhananjay Bhamare" userId="990e45cb-1c5c-421b-ace5-d19bb915f6ac" providerId="ADAL" clId="{06D151CA-CDEE-4197-8A9B-6A62586889B9}" dt="2025-06-26T15:05:11.140" v="6" actId="700"/>
          <pc:sldLayoutMkLst>
            <pc:docMk/>
            <pc:sldMasterMk cId="2594931942" sldId="2147483648"/>
            <pc:sldLayoutMk cId="1290618571" sldId="2147483660"/>
          </pc:sldLayoutMkLst>
        </pc:sldLayoutChg>
      </pc:sldMasterChg>
      <pc:sldMasterChg chg="del delSldLayout">
        <pc:chgData name="Ashutosh Dhananjay Bhamare" userId="990e45cb-1c5c-421b-ace5-d19bb915f6ac" providerId="ADAL" clId="{06D151CA-CDEE-4197-8A9B-6A62586889B9}" dt="2025-06-26T15:05:11.140" v="6" actId="700"/>
        <pc:sldMasterMkLst>
          <pc:docMk/>
          <pc:sldMasterMk cId="3923636116" sldId="2147483661"/>
        </pc:sldMasterMkLst>
        <pc:sldLayoutChg chg="del">
          <pc:chgData name="Ashutosh Dhananjay Bhamare" userId="990e45cb-1c5c-421b-ace5-d19bb915f6ac" providerId="ADAL" clId="{06D151CA-CDEE-4197-8A9B-6A62586889B9}" dt="2025-06-26T15:05:11.140" v="6" actId="700"/>
          <pc:sldLayoutMkLst>
            <pc:docMk/>
            <pc:sldMasterMk cId="3923636116" sldId="2147483661"/>
            <pc:sldLayoutMk cId="981909597" sldId="2147483662"/>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1919259592" sldId="2147483663"/>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2695229187" sldId="2147483664"/>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2398449585" sldId="2147483665"/>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1450389049" sldId="2147483666"/>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4093955909" sldId="2147483667"/>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3812122573" sldId="2147483668"/>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4210200548" sldId="2147483669"/>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1078562212" sldId="2147483670"/>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516442057" sldId="2147483671"/>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3885333864" sldId="2147483672"/>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1728504019" sldId="2147483673"/>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3187369800" sldId="2147483674"/>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3210583757" sldId="2147483675"/>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2011695845" sldId="2147483676"/>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1024509912" sldId="2147483677"/>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3484032018" sldId="2147483678"/>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898053905" sldId="2147483679"/>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2937277321" sldId="2147483680"/>
          </pc:sldLayoutMkLst>
        </pc:sldLayoutChg>
        <pc:sldLayoutChg chg="del">
          <pc:chgData name="Ashutosh Dhananjay Bhamare" userId="990e45cb-1c5c-421b-ace5-d19bb915f6ac" providerId="ADAL" clId="{06D151CA-CDEE-4197-8A9B-6A62586889B9}" dt="2025-06-26T15:05:11.140" v="6" actId="700"/>
          <pc:sldLayoutMkLst>
            <pc:docMk/>
            <pc:sldMasterMk cId="3923636116" sldId="2147483661"/>
            <pc:sldLayoutMk cId="191049570" sldId="2147483681"/>
          </pc:sldLayoutMkLst>
        </pc:sldLayoutChg>
      </pc:sldMasterChg>
      <pc:sldMasterChg chg="modSldLayout">
        <pc:chgData name="Ashutosh Dhananjay Bhamare" userId="990e45cb-1c5c-421b-ace5-d19bb915f6ac" providerId="ADAL" clId="{06D151CA-CDEE-4197-8A9B-6A62586889B9}" dt="2025-06-26T15:14:17.403" v="175" actId="478"/>
        <pc:sldMasterMkLst>
          <pc:docMk/>
          <pc:sldMasterMk cId="3152535982" sldId="2147483694"/>
        </pc:sldMasterMkLst>
        <pc:sldLayoutChg chg="addSp delSp mod">
          <pc:chgData name="Ashutosh Dhananjay Bhamare" userId="990e45cb-1c5c-421b-ace5-d19bb915f6ac" providerId="ADAL" clId="{06D151CA-CDEE-4197-8A9B-6A62586889B9}" dt="2025-06-26T15:14:17.403" v="175" actId="478"/>
          <pc:sldLayoutMkLst>
            <pc:docMk/>
            <pc:sldMasterMk cId="3152535982" sldId="2147483694"/>
            <pc:sldLayoutMk cId="2722108325" sldId="2147483702"/>
          </pc:sldLayoutMkLst>
          <pc:spChg chg="add del">
            <ac:chgData name="Ashutosh Dhananjay Bhamare" userId="990e45cb-1c5c-421b-ace5-d19bb915f6ac" providerId="ADAL" clId="{06D151CA-CDEE-4197-8A9B-6A62586889B9}" dt="2025-06-26T15:14:17.197" v="174" actId="478"/>
            <ac:spMkLst>
              <pc:docMk/>
              <pc:sldMasterMk cId="3152535982" sldId="2147483694"/>
              <pc:sldLayoutMk cId="2722108325" sldId="2147483702"/>
              <ac:spMk id="2" creationId="{ECE03DCE-30C9-F426-C00F-B9F460DC72B9}"/>
            </ac:spMkLst>
          </pc:spChg>
          <pc:spChg chg="add del">
            <ac:chgData name="Ashutosh Dhananjay Bhamare" userId="990e45cb-1c5c-421b-ace5-d19bb915f6ac" providerId="ADAL" clId="{06D151CA-CDEE-4197-8A9B-6A62586889B9}" dt="2025-06-26T15:14:17.403" v="175" actId="478"/>
            <ac:spMkLst>
              <pc:docMk/>
              <pc:sldMasterMk cId="3152535982" sldId="2147483694"/>
              <pc:sldLayoutMk cId="2722108325" sldId="2147483702"/>
              <ac:spMk id="3" creationId="{74C22D51-73B5-F05B-D4A5-8E57C78EC35B}"/>
            </ac:spMkLst>
          </pc:spChg>
        </pc:sldLayoutChg>
      </pc:sldMasterChg>
    </pc:docChg>
  </pc:docChgLst>
</pc:chgInfo>
</file>

<file path=ppt/comments/modernComment_169_4E07CC96.xml><?xml version="1.0" encoding="utf-8"?>
<p188:cmLst xmlns:a="http://schemas.openxmlformats.org/drawingml/2006/main" xmlns:r="http://schemas.openxmlformats.org/officeDocument/2006/relationships" xmlns:p188="http://schemas.microsoft.com/office/powerpoint/2018/8/main">
  <p188:cm id="{0A07B752-A542-4EA4-8728-78277F8D7801}" authorId="{2F80CD0F-AEA3-B39E-D6DE-EA0E486DF7AC}" created="2024-12-08T14:10:09.149">
    <pc:sldMkLst xmlns:pc="http://schemas.microsoft.com/office/powerpoint/2013/main/command">
      <pc:docMk/>
      <pc:sldMk cId="1309133974" sldId="361"/>
    </pc:sldMkLst>
    <p188:replyLst>
      <p188:reply id="{1720A4A7-238C-4FC6-90E4-E20D8D216616}" authorId="{2F80CD0F-AEA3-B39E-D6DE-EA0E486DF7AC}" created="2024-12-08T14:11:16.739">
        <p188:txBody>
          <a:bodyPr/>
          <a:lstStyle/>
          <a:p>
            <a:r>
              <a:rPr lang="en-US"/>
              <a:t>size of sub text font also all 14 now and aligned. Needs to be appended into main doc. Can do, please ping me once newest version of sol doc is available.</a:t>
            </a:r>
          </a:p>
        </p188:txBody>
      </p188:reply>
      <p188:reply id="{53789A0E-BFA8-48B1-9D8A-461072925B51}" authorId="{2F80CD0F-AEA3-B39E-D6DE-EA0E486DF7AC}" created="2024-12-08T14:33:42.835">
        <p188:txBody>
          <a:bodyPr/>
          <a:lstStyle/>
          <a:p>
            <a:r>
              <a:rPr lang="en-US"/>
              <a:t>84,500 employees* and Everything In AI.</a:t>
            </a:r>
          </a:p>
        </p188:txBody>
      </p188:reply>
    </p188:replyLst>
    <p188:txBody>
      <a:bodyPr/>
      <a:lstStyle/>
      <a:p>
        <a:r>
          <a:rPr lang="en-US"/>
          <a:t>This editable was too much for ADM, changes from Persona of Farmer to Retails persona mentioned here within solution changes to -“commodities procurement manager, trader, plant manager “</a:t>
        </a:r>
      </a:p>
    </p188:txBody>
  </p188:cm>
</p188:cmLst>
</file>

<file path=ppt/comments/modernComment_1D6_8EC364F.xml><?xml version="1.0" encoding="utf-8"?>
<p188:cmLst xmlns:a="http://schemas.openxmlformats.org/drawingml/2006/main" xmlns:r="http://schemas.openxmlformats.org/officeDocument/2006/relationships" xmlns:p188="http://schemas.microsoft.com/office/powerpoint/2018/8/main">
  <p188:cm id="{EBFB1624-6318-41BE-9620-F3AC12C2AEB0}" authorId="{5AC252E3-4BA5-800C-87C5-87C13FEE2C3E}" created="2024-12-04T16:12:06.090">
    <pc:sldMkLst xmlns:pc="http://schemas.microsoft.com/office/powerpoint/2013/main/command">
      <pc:docMk/>
      <pc:sldMk cId="149698127" sldId="470"/>
    </pc:sldMkLst>
    <p188:txBody>
      <a:bodyPr/>
      <a:lstStyle/>
      <a:p>
        <a:r>
          <a:rPr lang="en-US"/>
          <a:t>[@Akshaykumar J Kirsur] please change colour of level 1 and level 2 so that it can be differentiated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7ACFB-0526-485E-A8E4-53513AEE5D8F}" type="datetimeFigureOut">
              <a:rPr lang="en-IN" smtClean="0"/>
              <a:t>26-06-2025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D9C2B-30A8-43CE-876B-1B90400A66A8}" type="slidenum">
              <a:rPr lang="en-IN" smtClean="0"/>
              <a:t>‹#›</a:t>
            </a:fld>
            <a:endParaRPr lang="en-IN" dirty="0"/>
          </a:p>
        </p:txBody>
      </p:sp>
    </p:spTree>
    <p:extLst>
      <p:ext uri="{BB962C8B-B14F-4D97-AF65-F5344CB8AC3E}">
        <p14:creationId xmlns:p14="http://schemas.microsoft.com/office/powerpoint/2010/main" val="177249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4B7D9-BC93-46D1-AE0D-6E8B9277B4B7}"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2853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A6B85B72-710C-4EDB-B8B6-6D9994C48344}" type="slidenum">
              <a:rPr lang="en-IN" smtClean="0"/>
              <a:t>18</a:t>
            </a:fld>
            <a:endParaRPr lang="en-IN"/>
          </a:p>
        </p:txBody>
      </p:sp>
    </p:spTree>
    <p:extLst>
      <p:ext uri="{BB962C8B-B14F-4D97-AF65-F5344CB8AC3E}">
        <p14:creationId xmlns:p14="http://schemas.microsoft.com/office/powerpoint/2010/main" val="1637087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6" y="6802078"/>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3"/>
            <a:ext cx="12191984" cy="6857991"/>
          </a:xfrm>
          <a:prstGeom prst="rect">
            <a:avLst/>
          </a:prstGeom>
        </p:spPr>
      </p:pic>
    </p:spTree>
    <p:extLst>
      <p:ext uri="{BB962C8B-B14F-4D97-AF65-F5344CB8AC3E}">
        <p14:creationId xmlns:p14="http://schemas.microsoft.com/office/powerpoint/2010/main" val="7819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102D0F-157A-1052-F873-B3A9138043DC}"/>
              </a:ext>
            </a:extLst>
          </p:cNvPr>
          <p:cNvSpPr>
            <a:spLocks noGrp="1"/>
          </p:cNvSpPr>
          <p:nvPr>
            <p:ph type="title"/>
          </p:nvPr>
        </p:nvSpPr>
        <p:spPr>
          <a:xfrm>
            <a:off x="530722" y="469836"/>
            <a:ext cx="11130552" cy="332399"/>
          </a:xfrm>
        </p:spPr>
        <p:txBody>
          <a:bodyPr vert="horz" wrap="square" lIns="0" tIns="0" rIns="0" bIns="0" rtlCol="0" anchor="t">
            <a:spAutoFit/>
          </a:bodyPr>
          <a:lstStyle>
            <a:lvl1pPr>
              <a:defRPr lang="en-US" sz="2400" b="1">
                <a:solidFill>
                  <a:schemeClr val="accent2">
                    <a:lumMod val="50000"/>
                  </a:schemeClr>
                </a:solidFill>
                <a:ea typeface="+mn-ea"/>
              </a:defRPr>
            </a:lvl1pPr>
          </a:lstStyle>
          <a:p>
            <a:pPr marL="0" lvl="0" indent="0">
              <a:spcBef>
                <a:spcPts val="1000"/>
              </a:spcBef>
              <a:buFontTx/>
            </a:pPr>
            <a:r>
              <a:rPr lang="en-US"/>
              <a:t>Click to edit Master title style</a:t>
            </a:r>
          </a:p>
        </p:txBody>
      </p:sp>
    </p:spTree>
    <p:extLst>
      <p:ext uri="{BB962C8B-B14F-4D97-AF65-F5344CB8AC3E}">
        <p14:creationId xmlns:p14="http://schemas.microsoft.com/office/powerpoint/2010/main" val="180127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1CA-D0D8-F54A-A2BD-04F2B155F429}"/>
              </a:ext>
            </a:extLst>
          </p:cNvPr>
          <p:cNvSpPr>
            <a:spLocks noGrp="1"/>
          </p:cNvSpPr>
          <p:nvPr>
            <p:ph type="title"/>
          </p:nvPr>
        </p:nvSpPr>
        <p:spPr>
          <a:xfrm>
            <a:off x="324395" y="215068"/>
            <a:ext cx="10885714" cy="457835"/>
          </a:xfrm>
        </p:spPr>
        <p:txBody>
          <a:bodyPr anchor="ctr">
            <a:normAutofit/>
          </a:bodyPr>
          <a:lstStyle>
            <a:lvl1pPr>
              <a:lnSpc>
                <a:spcPct val="100000"/>
              </a:lnSpc>
              <a:defRPr sz="2800">
                <a:solidFill>
                  <a:srgbClr val="515151"/>
                </a:solidFill>
              </a:defRPr>
            </a:lvl1pPr>
          </a:lstStyle>
          <a:p>
            <a:r>
              <a:rPr lang="en-US"/>
              <a:t>Click to edit Master title style</a:t>
            </a:r>
          </a:p>
        </p:txBody>
      </p:sp>
    </p:spTree>
    <p:extLst>
      <p:ext uri="{BB962C8B-B14F-4D97-AF65-F5344CB8AC3E}">
        <p14:creationId xmlns:p14="http://schemas.microsoft.com/office/powerpoint/2010/main" val="139990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2"/>
            <a:ext cx="12191984" cy="6857991"/>
          </a:xfrm>
          <a:prstGeom prst="rect">
            <a:avLst/>
          </a:prstGeom>
        </p:spPr>
      </p:pic>
    </p:spTree>
    <p:extLst>
      <p:ext uri="{BB962C8B-B14F-4D97-AF65-F5344CB8AC3E}">
        <p14:creationId xmlns:p14="http://schemas.microsoft.com/office/powerpoint/2010/main" val="704753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5" y="6802077"/>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srcRect/>
          <a:stretch/>
        </p:blipFill>
        <p:spPr>
          <a:xfrm>
            <a:off x="7" y="2"/>
            <a:ext cx="12191984" cy="6857991"/>
          </a:xfrm>
          <a:prstGeom prst="rect">
            <a:avLst/>
          </a:prstGeom>
        </p:spPr>
      </p:pic>
    </p:spTree>
    <p:extLst>
      <p:ext uri="{BB962C8B-B14F-4D97-AF65-F5344CB8AC3E}">
        <p14:creationId xmlns:p14="http://schemas.microsoft.com/office/powerpoint/2010/main" val="213629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10"/>
            <a:ext cx="12191984" cy="6857991"/>
          </a:xfrm>
          <a:prstGeom prst="rect">
            <a:avLst/>
          </a:prstGeom>
        </p:spPr>
      </p:pic>
      <p:sp>
        <p:nvSpPr>
          <p:cNvPr id="4" name="Title 1">
            <a:extLst>
              <a:ext uri="{FF2B5EF4-FFF2-40B4-BE49-F238E27FC236}">
                <a16:creationId xmlns:a16="http://schemas.microsoft.com/office/drawing/2014/main" id="{E7ABF328-B867-8C1C-8BB6-85FA1EF20D0A}"/>
              </a:ext>
            </a:extLst>
          </p:cNvPr>
          <p:cNvSpPr>
            <a:spLocks noGrp="1"/>
          </p:cNvSpPr>
          <p:nvPr>
            <p:ph type="title" hasCustomPrompt="1"/>
          </p:nvPr>
        </p:nvSpPr>
        <p:spPr>
          <a:xfrm>
            <a:off x="881953" y="1459963"/>
            <a:ext cx="2775991" cy="639763"/>
          </a:xfrm>
          <a:prstGeom prst="rect">
            <a:avLst/>
          </a:prstGeom>
        </p:spPr>
        <p:txBody>
          <a:bodyPr>
            <a:normAutofit/>
          </a:bodyPr>
          <a:lstStyle>
            <a:lvl1pPr marL="0" indent="0">
              <a:defRPr sz="3200" b="1">
                <a:solidFill>
                  <a:schemeClr val="tx1"/>
                </a:solidFill>
                <a:latin typeface="+mj-lt"/>
                <a:cs typeface="Calibri" panose="020F0502020204030204" pitchFamily="34" charset="0"/>
              </a:defRPr>
            </a:lvl1pPr>
          </a:lstStyle>
          <a:p>
            <a:r>
              <a:rPr lang="en-US"/>
              <a:t>Separator Slide</a:t>
            </a:r>
          </a:p>
        </p:txBody>
      </p:sp>
    </p:spTree>
    <p:extLst>
      <p:ext uri="{BB962C8B-B14F-4D97-AF65-F5344CB8AC3E}">
        <p14:creationId xmlns:p14="http://schemas.microsoft.com/office/powerpoint/2010/main" val="135604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47A04F0-E3CD-8783-11BD-BC94E5B4B5CF}"/>
              </a:ext>
            </a:extLst>
          </p:cNvPr>
          <p:cNvSpPr>
            <a:spLocks noGrp="1"/>
          </p:cNvSpPr>
          <p:nvPr>
            <p:ph type="body" sz="quarter" idx="13" hasCustomPrompt="1"/>
          </p:nvPr>
        </p:nvSpPr>
        <p:spPr>
          <a:xfrm>
            <a:off x="386082" y="269177"/>
            <a:ext cx="11201399" cy="434975"/>
          </a:xfrm>
        </p:spPr>
        <p:txBody>
          <a:bodyPr vert="horz" lIns="91440" tIns="45720" rIns="91440" bIns="45720" rtlCol="0">
            <a:noAutofit/>
          </a:bodyPr>
          <a:lstStyle>
            <a:lvl1pPr>
              <a:defRPr lang="en-US" sz="2800" b="1" kern="1200" dirty="0">
                <a:solidFill>
                  <a:schemeClr val="tx1"/>
                </a:solidFill>
                <a:latin typeface="+mj-lt"/>
                <a:ea typeface="+mn-ea"/>
                <a:cs typeface="Calibri" panose="020F0502020204030204" pitchFamily="34" charset="0"/>
              </a:defRPr>
            </a:lvl1pPr>
          </a:lstStyle>
          <a:p>
            <a:pPr marL="0" lvl="0" indent="0" algn="l" defTabSz="914377" rtl="0" eaLnBrk="1" latinLnBrk="0" hangingPunct="1">
              <a:lnSpc>
                <a:spcPct val="90000"/>
              </a:lnSpc>
              <a:spcBef>
                <a:spcPts val="1000"/>
              </a:spcBef>
              <a:buFontTx/>
              <a:buNone/>
            </a:pPr>
            <a:r>
              <a:rPr lang="en-US"/>
              <a:t>Title Here</a:t>
            </a:r>
          </a:p>
        </p:txBody>
      </p:sp>
    </p:spTree>
    <p:extLst>
      <p:ext uri="{BB962C8B-B14F-4D97-AF65-F5344CB8AC3E}">
        <p14:creationId xmlns:p14="http://schemas.microsoft.com/office/powerpoint/2010/main" val="3473849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1" name="TextBox 10"/>
          <p:cNvSpPr txBox="1"/>
          <p:nvPr userDrawn="1"/>
        </p:nvSpPr>
        <p:spPr>
          <a:xfrm>
            <a:off x="4115009" y="6437465"/>
            <a:ext cx="3945465" cy="260199"/>
          </a:xfrm>
          <a:prstGeom prst="rect">
            <a:avLst/>
          </a:prstGeom>
          <a:noFill/>
        </p:spPr>
        <p:txBody>
          <a:bodyPr wrap="square" rtlCol="0">
            <a:spAutoFit/>
          </a:bodyPr>
          <a:lstStyle/>
          <a:p>
            <a:pPr marL="0" marR="0" lvl="0" indent="0" algn="ctr" defTabSz="914104" rtl="0" eaLnBrk="1" fontAlgn="base" latinLnBrk="0" hangingPunct="1">
              <a:lnSpc>
                <a:spcPct val="107000"/>
              </a:lnSpc>
              <a:spcBef>
                <a:spcPct val="0"/>
              </a:spcBef>
              <a:spcAft>
                <a:spcPct val="0"/>
              </a:spcAft>
              <a:buClrTx/>
              <a:buSzTx/>
              <a:buFontTx/>
              <a:buNone/>
              <a:tabLst/>
              <a:defRPr/>
            </a:pPr>
            <a:r>
              <a:rPr kumimoji="0" lang="en-US" sz="1067" b="0" i="0" u="none" strike="noStrike" kern="1200" cap="none" spc="0" normalizeH="0" baseline="0" noProof="0">
                <a:ln>
                  <a:noFill/>
                </a:ln>
                <a:solidFill>
                  <a:srgbClr val="7C7C7C"/>
                </a:solidFill>
                <a:effectLst/>
                <a:uLnTx/>
                <a:uFillTx/>
                <a:latin typeface="Calibri Light"/>
                <a:ea typeface="+mn-ea"/>
                <a:cs typeface="Calibri Light"/>
              </a:rPr>
              <a:t>©LTIMindtree | Privileged and Confidential 2024</a:t>
            </a:r>
            <a:endParaRPr kumimoji="0" lang="en-IN" sz="1067" b="0" i="0" u="none" strike="noStrike" kern="1200" cap="none" spc="0" normalizeH="0" baseline="0" noProof="0">
              <a:ln>
                <a:noFill/>
              </a:ln>
              <a:solidFill>
                <a:srgbClr val="7C7C7C"/>
              </a:solidFill>
              <a:effectLst/>
              <a:uLnTx/>
              <a:uFillTx/>
              <a:latin typeface="Calibri Light"/>
              <a:ea typeface="+mn-ea"/>
              <a:cs typeface="Calibri Light"/>
            </a:endParaRPr>
          </a:p>
        </p:txBody>
      </p:sp>
      <p:sp>
        <p:nvSpPr>
          <p:cNvPr id="15" name="Rectangle 83">
            <a:extLst>
              <a:ext uri="{FF2B5EF4-FFF2-40B4-BE49-F238E27FC236}">
                <a16:creationId xmlns:a16="http://schemas.microsoft.com/office/drawing/2014/main" id="{02F8F602-2C28-40AF-834B-AF1F39AA5D6B}"/>
              </a:ext>
            </a:extLst>
          </p:cNvPr>
          <p:cNvSpPr>
            <a:spLocks noGrp="1" noChangeArrowheads="1"/>
          </p:cNvSpPr>
          <p:nvPr userDrawn="1">
            <p:ph type="title" hasCustomPrompt="1"/>
          </p:nvPr>
        </p:nvSpPr>
        <p:spPr bwMode="gray">
          <a:xfrm>
            <a:off x="595087" y="408551"/>
            <a:ext cx="10515600" cy="341697"/>
          </a:xfrm>
          <a:prstGeom prst="rect">
            <a:avLst/>
          </a:prstGeom>
          <a:noFill/>
          <a:ln w="12700">
            <a:noFill/>
            <a:miter lim="800000"/>
            <a:headEnd/>
            <a:tailEnd/>
          </a:ln>
        </p:spPr>
        <p:txBody>
          <a:bodyPr vert="horz" wrap="square" lIns="0" tIns="0" rIns="0" bIns="0" numCol="1" rtlCol="0" anchor="ctr" anchorCtr="0" compatLnSpc="1">
            <a:prstTxWarp prst="textNoShape">
              <a:avLst/>
            </a:prstTxWarp>
            <a:spAutoFit/>
          </a:bodyPr>
          <a:lstStyle>
            <a:lvl1pPr>
              <a:defRPr lang="en-US" sz="2467" b="1">
                <a:solidFill>
                  <a:srgbClr val="303030"/>
                </a:solidFill>
                <a:latin typeface="Frutiger 45 Light"/>
              </a:defRPr>
            </a:lvl1pPr>
          </a:lstStyle>
          <a:p>
            <a:pPr lvl="0" defTabSz="914377"/>
            <a:r>
              <a:rPr lang="en-US"/>
              <a:t>Click to edit Master title style</a:t>
            </a:r>
          </a:p>
        </p:txBody>
      </p:sp>
      <p:sp>
        <p:nvSpPr>
          <p:cNvPr id="23" name="object 5">
            <a:extLst>
              <a:ext uri="{FF2B5EF4-FFF2-40B4-BE49-F238E27FC236}">
                <a16:creationId xmlns:a16="http://schemas.microsoft.com/office/drawing/2014/main" id="{483C1A0F-2443-4124-AE9A-C0981BD0503D}"/>
              </a:ext>
            </a:extLst>
          </p:cNvPr>
          <p:cNvSpPr/>
          <p:nvPr userDrawn="1"/>
        </p:nvSpPr>
        <p:spPr>
          <a:xfrm rot="16200000">
            <a:off x="163513" y="465099"/>
            <a:ext cx="320040" cy="228600"/>
          </a:xfrm>
          <a:custGeom>
            <a:avLst/>
            <a:gdLst/>
            <a:ahLst/>
            <a:cxnLst/>
            <a:rect l="l" t="t" r="r" b="b"/>
            <a:pathLst>
              <a:path w="670560" h="332740">
                <a:moveTo>
                  <a:pt x="317309" y="253822"/>
                </a:moveTo>
                <a:lnTo>
                  <a:pt x="0" y="123545"/>
                </a:lnTo>
                <a:lnTo>
                  <a:pt x="0" y="202158"/>
                </a:lnTo>
                <a:lnTo>
                  <a:pt x="317309" y="332435"/>
                </a:lnTo>
                <a:lnTo>
                  <a:pt x="317309" y="253822"/>
                </a:lnTo>
                <a:close/>
              </a:path>
              <a:path w="670560" h="332740">
                <a:moveTo>
                  <a:pt x="670229" y="123545"/>
                </a:moveTo>
                <a:lnTo>
                  <a:pt x="352920" y="253796"/>
                </a:lnTo>
                <a:lnTo>
                  <a:pt x="352920" y="332409"/>
                </a:lnTo>
                <a:lnTo>
                  <a:pt x="670229" y="202158"/>
                </a:lnTo>
                <a:lnTo>
                  <a:pt x="670229" y="123545"/>
                </a:lnTo>
                <a:close/>
              </a:path>
              <a:path w="670560" h="332740">
                <a:moveTo>
                  <a:pt x="670229" y="0"/>
                </a:moveTo>
                <a:lnTo>
                  <a:pt x="335089" y="137566"/>
                </a:lnTo>
                <a:lnTo>
                  <a:pt x="0" y="0"/>
                </a:lnTo>
                <a:lnTo>
                  <a:pt x="0" y="78613"/>
                </a:lnTo>
                <a:lnTo>
                  <a:pt x="335076" y="216179"/>
                </a:lnTo>
                <a:lnTo>
                  <a:pt x="670229" y="78613"/>
                </a:lnTo>
                <a:lnTo>
                  <a:pt x="670229" y="0"/>
                </a:lnTo>
                <a:close/>
              </a:path>
            </a:pathLst>
          </a:custGeom>
          <a:solidFill>
            <a:srgbClr val="DF14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0FFAD8EF-D3D1-6E76-3233-0A1FFD924281}"/>
              </a:ext>
            </a:extLst>
          </p:cNvPr>
          <p:cNvSpPr/>
          <p:nvPr userDrawn="1"/>
        </p:nvSpPr>
        <p:spPr>
          <a:xfrm>
            <a:off x="11784647" y="6544319"/>
            <a:ext cx="351287" cy="261610"/>
          </a:xfrm>
          <a:prstGeom prst="rect">
            <a:avLst/>
          </a:prstGeom>
        </p:spPr>
        <p:txBody>
          <a:bodyPr wrap="square" anchor="ctr">
            <a:spAutoFit/>
          </a:bodyPr>
          <a:lstStyle/>
          <a:p>
            <a:pPr marL="0" marR="0" lvl="0" indent="0" algn="ctr" defTabSz="609341" rtl="0" eaLnBrk="1" fontAlgn="base" latinLnBrk="0" hangingPunct="1">
              <a:lnSpc>
                <a:spcPct val="100000"/>
              </a:lnSpc>
              <a:spcBef>
                <a:spcPct val="0"/>
              </a:spcBef>
              <a:spcAft>
                <a:spcPct val="0"/>
              </a:spcAft>
              <a:buClrTx/>
              <a:buSzTx/>
              <a:buFontTx/>
              <a:buNone/>
              <a:tabLst/>
              <a:defRPr/>
            </a:pPr>
            <a:fld id="{9C5957C0-C9FD-924F-A662-3B71DAE40C56}" type="slidenum">
              <a:rPr kumimoji="0" lang="uk-UA" sz="1100" b="0" i="0" u="none" strike="noStrike" kern="1200" cap="none" spc="0" normalizeH="0" baseline="0" noProof="0" smtClean="0">
                <a:ln>
                  <a:noFill/>
                </a:ln>
                <a:solidFill>
                  <a:srgbClr val="FFFFFF"/>
                </a:solidFill>
                <a:effectLst/>
                <a:uLnTx/>
                <a:uFillTx/>
                <a:latin typeface="Frutiger 45 Light"/>
                <a:ea typeface="+mn-ea"/>
                <a:cs typeface="Calibri Light"/>
              </a:rPr>
              <a:pPr marL="0" marR="0" lvl="0" indent="0" algn="ctr" defTabSz="609341" rtl="0" eaLnBrk="1" fontAlgn="base" latinLnBrk="0" hangingPunct="1">
                <a:lnSpc>
                  <a:spcPct val="100000"/>
                </a:lnSpc>
                <a:spcBef>
                  <a:spcPct val="0"/>
                </a:spcBef>
                <a:spcAft>
                  <a:spcPct val="0"/>
                </a:spcAft>
                <a:buClrTx/>
                <a:buSzTx/>
                <a:buFontTx/>
                <a:buNone/>
                <a:tabLst/>
                <a:defRPr/>
              </a:pPr>
              <a:t>‹#›</a:t>
            </a:fld>
            <a:endParaRPr kumimoji="0" lang="uk-UA" sz="1100" b="0" i="0" u="none" strike="noStrike" kern="1200" cap="none" spc="0" normalizeH="0" baseline="0" noProof="0">
              <a:ln>
                <a:noFill/>
              </a:ln>
              <a:solidFill>
                <a:srgbClr val="FFFFFF"/>
              </a:solidFill>
              <a:effectLst/>
              <a:uLnTx/>
              <a:uFillTx/>
              <a:latin typeface="Frutiger 45 Light"/>
              <a:ea typeface="+mn-ea"/>
              <a:cs typeface="Calibri Light"/>
            </a:endParaRPr>
          </a:p>
        </p:txBody>
      </p:sp>
      <p:grpSp>
        <p:nvGrpSpPr>
          <p:cNvPr id="9" name="Group 8">
            <a:extLst>
              <a:ext uri="{FF2B5EF4-FFF2-40B4-BE49-F238E27FC236}">
                <a16:creationId xmlns:a16="http://schemas.microsoft.com/office/drawing/2014/main" id="{D3549482-81BE-6E8B-480B-09DB683CA12E}"/>
              </a:ext>
            </a:extLst>
          </p:cNvPr>
          <p:cNvGrpSpPr/>
          <p:nvPr userDrawn="1"/>
        </p:nvGrpSpPr>
        <p:grpSpPr>
          <a:xfrm>
            <a:off x="-1359363" y="0"/>
            <a:ext cx="628488" cy="3585632"/>
            <a:chOff x="-1738926" y="394394"/>
            <a:chExt cx="1169582" cy="3585632"/>
          </a:xfrm>
        </p:grpSpPr>
        <p:sp>
          <p:nvSpPr>
            <p:cNvPr id="13" name="TextBox 12">
              <a:extLst>
                <a:ext uri="{FF2B5EF4-FFF2-40B4-BE49-F238E27FC236}">
                  <a16:creationId xmlns:a16="http://schemas.microsoft.com/office/drawing/2014/main" id="{27EE9E9D-7534-E222-E400-7F123AD32CF6}"/>
                </a:ext>
              </a:extLst>
            </p:cNvPr>
            <p:cNvSpPr txBox="1"/>
            <p:nvPr/>
          </p:nvSpPr>
          <p:spPr>
            <a:xfrm>
              <a:off x="-1738926" y="394394"/>
              <a:ext cx="1169582" cy="634770"/>
            </a:xfrm>
            <a:prstGeom prst="rect">
              <a:avLst/>
            </a:prstGeom>
            <a:solidFill>
              <a:srgbClr val="002060"/>
            </a:solidFill>
            <a:ln w="12700">
              <a:noFill/>
            </a:ln>
          </p:spPr>
          <p:txBody>
            <a:bodyPr wrap="square" rtlCol="0" anchor="ctr">
              <a:noAutofit/>
            </a:bodyPr>
            <a:lstStyle/>
            <a:p>
              <a:pPr marL="171446" marR="0" lvl="0" indent="-171446"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4" name="TextBox 13">
              <a:extLst>
                <a:ext uri="{FF2B5EF4-FFF2-40B4-BE49-F238E27FC236}">
                  <a16:creationId xmlns:a16="http://schemas.microsoft.com/office/drawing/2014/main" id="{40B0845B-58EA-42A9-3C00-94B50ADBD1CE}"/>
                </a:ext>
              </a:extLst>
            </p:cNvPr>
            <p:cNvSpPr txBox="1"/>
            <p:nvPr/>
          </p:nvSpPr>
          <p:spPr>
            <a:xfrm>
              <a:off x="-1738926" y="1132109"/>
              <a:ext cx="1169582" cy="634770"/>
            </a:xfrm>
            <a:prstGeom prst="rect">
              <a:avLst/>
            </a:prstGeom>
            <a:solidFill>
              <a:srgbClr val="0070C0"/>
            </a:solidFill>
            <a:ln w="12700">
              <a:noFill/>
            </a:ln>
          </p:spPr>
          <p:txBody>
            <a:bodyPr wrap="square" rtlCol="0" anchor="ctr">
              <a:noAutofit/>
            </a:bodyPr>
            <a:lstStyle>
              <a:defPPr>
                <a:defRPr lang="en-US"/>
              </a:defPPr>
              <a:lvl1pPr marL="171450" indent="-171450" algn="ctr">
                <a:defRPr sz="1800" b="1">
                  <a:solidFill>
                    <a:schemeClr val="bg1"/>
                  </a:solidFill>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6" name="TextBox 15">
              <a:extLst>
                <a:ext uri="{FF2B5EF4-FFF2-40B4-BE49-F238E27FC236}">
                  <a16:creationId xmlns:a16="http://schemas.microsoft.com/office/drawing/2014/main" id="{B0F16ADB-582F-D508-B6B0-920BF7AEAA28}"/>
                </a:ext>
              </a:extLst>
            </p:cNvPr>
            <p:cNvSpPr txBox="1"/>
            <p:nvPr/>
          </p:nvSpPr>
          <p:spPr>
            <a:xfrm>
              <a:off x="-1738926" y="1869825"/>
              <a:ext cx="1169582" cy="634770"/>
            </a:xfrm>
            <a:prstGeom prst="rect">
              <a:avLst/>
            </a:prstGeom>
            <a:solidFill>
              <a:srgbClr val="E6192F"/>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7" name="TextBox 16">
              <a:extLst>
                <a:ext uri="{FF2B5EF4-FFF2-40B4-BE49-F238E27FC236}">
                  <a16:creationId xmlns:a16="http://schemas.microsoft.com/office/drawing/2014/main" id="{EB51F339-C9BC-CF57-B18F-3071ED85DBFE}"/>
                </a:ext>
              </a:extLst>
            </p:cNvPr>
            <p:cNvSpPr txBox="1"/>
            <p:nvPr/>
          </p:nvSpPr>
          <p:spPr>
            <a:xfrm>
              <a:off x="-1738926" y="2607541"/>
              <a:ext cx="1169582" cy="634770"/>
            </a:xfrm>
            <a:prstGeom prst="rect">
              <a:avLst/>
            </a:prstGeom>
            <a:solidFill>
              <a:srgbClr val="00B0F0"/>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8" name="TextBox 17">
              <a:extLst>
                <a:ext uri="{FF2B5EF4-FFF2-40B4-BE49-F238E27FC236}">
                  <a16:creationId xmlns:a16="http://schemas.microsoft.com/office/drawing/2014/main" id="{D345FC80-96B1-2997-45BC-B41E7A5529DF}"/>
                </a:ext>
              </a:extLst>
            </p:cNvPr>
            <p:cNvSpPr txBox="1"/>
            <p:nvPr/>
          </p:nvSpPr>
          <p:spPr>
            <a:xfrm>
              <a:off x="-1738926" y="3345256"/>
              <a:ext cx="1169582" cy="634770"/>
            </a:xfrm>
            <a:prstGeom prst="rect">
              <a:avLst/>
            </a:prstGeom>
            <a:solidFill>
              <a:schemeClr val="bg1">
                <a:lumMod val="50000"/>
              </a:schemeClr>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23B0646D-B093-9231-13EA-BCD364CDB156}"/>
              </a:ext>
            </a:extLst>
          </p:cNvPr>
          <p:cNvPicPr>
            <a:picLocks noChangeAspect="1"/>
          </p:cNvPicPr>
          <p:nvPr userDrawn="1"/>
        </p:nvPicPr>
        <p:blipFill>
          <a:blip r:embed="rId2"/>
          <a:stretch>
            <a:fillRect/>
          </a:stretch>
        </p:blipFill>
        <p:spPr>
          <a:xfrm>
            <a:off x="151116" y="6382898"/>
            <a:ext cx="1964267" cy="439177"/>
          </a:xfrm>
          <a:prstGeom prst="rect">
            <a:avLst/>
          </a:prstGeom>
        </p:spPr>
      </p:pic>
      <p:sp>
        <p:nvSpPr>
          <p:cNvPr id="4" name="Rectangle 3">
            <a:extLst>
              <a:ext uri="{FF2B5EF4-FFF2-40B4-BE49-F238E27FC236}">
                <a16:creationId xmlns:a16="http://schemas.microsoft.com/office/drawing/2014/main" id="{3853F2B1-BC86-4014-5D86-D92F540EAE06}"/>
              </a:ext>
            </a:extLst>
          </p:cNvPr>
          <p:cNvSpPr/>
          <p:nvPr userDrawn="1"/>
        </p:nvSpPr>
        <p:spPr>
          <a:xfrm>
            <a:off x="1639615" y="6382897"/>
            <a:ext cx="809296" cy="423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253432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12" name="Marcador de número de diapositiva 5">
            <a:extLst>
              <a:ext uri="{FF2B5EF4-FFF2-40B4-BE49-F238E27FC236}">
                <a16:creationId xmlns:a16="http://schemas.microsoft.com/office/drawing/2014/main" id="{3BA9357F-11E9-B623-DB32-AA16F0336D11}"/>
              </a:ext>
            </a:extLst>
          </p:cNvPr>
          <p:cNvSpPr txBox="1">
            <a:spLocks/>
          </p:cNvSpPr>
          <p:nvPr userDrawn="1"/>
        </p:nvSpPr>
        <p:spPr>
          <a:xfrm>
            <a:off x="11221093" y="6437871"/>
            <a:ext cx="828095" cy="324139"/>
          </a:xfrm>
          <a:prstGeom prst="rect">
            <a:avLst/>
          </a:prstGeom>
        </p:spPr>
        <p:txBody>
          <a:bodyPr lIns="104891" tIns="52445" rIns="104891" bIns="52445"/>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439014-E629-42E3-A58B-61A0F1C8CFFE}" type="slidenum">
              <a:rPr kumimoji="0" lang="en-US" sz="1200" b="0" i="0" u="none" strike="noStrike" kern="1200" cap="none" spc="0" normalizeH="0" baseline="0" noProof="0" smtClean="0">
                <a:ln>
                  <a:noFill/>
                </a:ln>
                <a:solidFill>
                  <a:srgbClr val="FFFFFF">
                    <a:lumMod val="50000"/>
                  </a:srgbClr>
                </a:solidFill>
                <a:effectLst/>
                <a:uLnTx/>
                <a:uFillTx/>
                <a:latin typeface="Frutiger 45 Light" pitchFamily="2"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50000"/>
                </a:srgbClr>
              </a:solidFill>
              <a:effectLst/>
              <a:uLnTx/>
              <a:uFillTx/>
              <a:latin typeface="Frutiger 45 Light" pitchFamily="2" charset="0"/>
              <a:ea typeface="+mn-ea"/>
              <a:cs typeface="Calibri" panose="020F0502020204030204" pitchFamily="34" charset="0"/>
            </a:endParaRPr>
          </a:p>
        </p:txBody>
      </p:sp>
      <p:sp>
        <p:nvSpPr>
          <p:cNvPr id="2" name="Title 1">
            <a:extLst>
              <a:ext uri="{FF2B5EF4-FFF2-40B4-BE49-F238E27FC236}">
                <a16:creationId xmlns:a16="http://schemas.microsoft.com/office/drawing/2014/main" id="{064DCCD2-E9DA-CB5C-BF93-44D82B68CD50}"/>
              </a:ext>
            </a:extLst>
          </p:cNvPr>
          <p:cNvSpPr>
            <a:spLocks noGrp="1"/>
          </p:cNvSpPr>
          <p:nvPr>
            <p:ph type="title"/>
          </p:nvPr>
        </p:nvSpPr>
        <p:spPr>
          <a:xfrm>
            <a:off x="353439" y="277576"/>
            <a:ext cx="11485124" cy="360099"/>
          </a:xfrm>
          <a:prstGeom prst="rect">
            <a:avLst/>
          </a:prstGeom>
        </p:spPr>
        <p:txBody>
          <a:bodyPr wrap="square" lIns="0" tIns="0" rIns="0" bIns="0">
            <a:spAutoFit/>
          </a:bodyPr>
          <a:lstStyle>
            <a:lvl1pPr>
              <a:defRPr sz="2600" b="1">
                <a:solidFill>
                  <a:schemeClr val="tx2"/>
                </a:solidFill>
                <a:latin typeface="Trebuchet MS" panose="020B0603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8F1FCC90-A1E8-5702-8E79-16A6D14B80B3}"/>
              </a:ext>
            </a:extLst>
          </p:cNvPr>
          <p:cNvSpPr/>
          <p:nvPr userDrawn="1"/>
        </p:nvSpPr>
        <p:spPr>
          <a:xfrm>
            <a:off x="1" y="2222500"/>
            <a:ext cx="88900" cy="3835400"/>
          </a:xfrm>
          <a:prstGeom prst="rect">
            <a:avLst/>
          </a:prstGeom>
          <a:solidFill>
            <a:srgbClr val="E6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8E8F0840-3DF2-CC68-0909-DB09F2FAAC45}"/>
              </a:ext>
            </a:extLst>
          </p:cNvPr>
          <p:cNvSpPr/>
          <p:nvPr userDrawn="1"/>
        </p:nvSpPr>
        <p:spPr>
          <a:xfrm>
            <a:off x="12103101" y="380859"/>
            <a:ext cx="88900" cy="261963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2737784595"/>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88F87DCB-9C97-7BB3-AA94-97494D5C0577}"/>
              </a:ext>
            </a:extLst>
          </p:cNvPr>
          <p:cNvSpPr/>
          <p:nvPr userDrawn="1"/>
        </p:nvSpPr>
        <p:spPr>
          <a:xfrm>
            <a:off x="0" y="199508"/>
            <a:ext cx="149627" cy="423949"/>
          </a:xfrm>
          <a:custGeom>
            <a:avLst/>
            <a:gdLst>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0 w 249382"/>
              <a:gd name="connsiteY4" fmla="*/ 0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91440 w 249382"/>
              <a:gd name="connsiteY4" fmla="*/ 91440 h 423949"/>
              <a:gd name="connsiteX0" fmla="*/ 33251 w 282633"/>
              <a:gd name="connsiteY0" fmla="*/ 0 h 423949"/>
              <a:gd name="connsiteX1" fmla="*/ 282633 w 282633"/>
              <a:gd name="connsiteY1" fmla="*/ 0 h 423949"/>
              <a:gd name="connsiteX2" fmla="*/ 282633 w 282633"/>
              <a:gd name="connsiteY2" fmla="*/ 423949 h 423949"/>
              <a:gd name="connsiteX3" fmla="*/ 33251 w 282633"/>
              <a:gd name="connsiteY3" fmla="*/ 423949 h 423949"/>
              <a:gd name="connsiteX4" fmla="*/ 0 w 282633"/>
              <a:gd name="connsiteY4" fmla="*/ 307571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Lst>
            <a:ahLst/>
            <a:cxnLst>
              <a:cxn ang="0">
                <a:pos x="connsiteX0" y="connsiteY0"/>
              </a:cxn>
              <a:cxn ang="0">
                <a:pos x="connsiteX1" y="connsiteY1"/>
              </a:cxn>
              <a:cxn ang="0">
                <a:pos x="connsiteX2" y="connsiteY2"/>
              </a:cxn>
              <a:cxn ang="0">
                <a:pos x="connsiteX3" y="connsiteY3"/>
              </a:cxn>
            </a:cxnLst>
            <a:rect l="l" t="t" r="r" b="b"/>
            <a:pathLst>
              <a:path w="249382" h="423949">
                <a:moveTo>
                  <a:pt x="0" y="0"/>
                </a:moveTo>
                <a:lnTo>
                  <a:pt x="249382" y="0"/>
                </a:lnTo>
                <a:lnTo>
                  <a:pt x="249382" y="423949"/>
                </a:lnTo>
                <a:lnTo>
                  <a:pt x="0" y="423949"/>
                </a:lnTo>
              </a:path>
            </a:pathLst>
          </a:custGeom>
          <a:noFill/>
          <a:ln w="76200">
            <a:solidFill>
              <a:srgbClr val="005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21" name="Title 20">
            <a:extLst>
              <a:ext uri="{FF2B5EF4-FFF2-40B4-BE49-F238E27FC236}">
                <a16:creationId xmlns:a16="http://schemas.microsoft.com/office/drawing/2014/main" id="{DE87A9D7-9876-DA47-25E6-C254B490E1A9}"/>
              </a:ext>
            </a:extLst>
          </p:cNvPr>
          <p:cNvSpPr>
            <a:spLocks noGrp="1"/>
          </p:cNvSpPr>
          <p:nvPr>
            <p:ph type="title" hasCustomPrompt="1"/>
          </p:nvPr>
        </p:nvSpPr>
        <p:spPr/>
        <p:txBody>
          <a:bodyPr>
            <a:normAutofit/>
          </a:bodyPr>
          <a:lstStyle>
            <a:lvl1pPr>
              <a:defRPr sz="2800"/>
            </a:lvl1pPr>
          </a:lstStyle>
          <a:p>
            <a:r>
              <a:rPr lang="en-US"/>
              <a:t>Click to edit title</a:t>
            </a:r>
          </a:p>
        </p:txBody>
      </p:sp>
    </p:spTree>
    <p:extLst>
      <p:ext uri="{BB962C8B-B14F-4D97-AF65-F5344CB8AC3E}">
        <p14:creationId xmlns:p14="http://schemas.microsoft.com/office/powerpoint/2010/main" val="21538406"/>
      </p:ext>
    </p:extLst>
  </p:cSld>
  <p:clrMapOvr>
    <a:masterClrMapping/>
  </p:clrMapOvr>
  <p:extLst>
    <p:ext uri="{DCECCB84-F9BA-43D5-87BE-67443E8EF086}">
      <p15:sldGuideLst xmlns:p15="http://schemas.microsoft.com/office/powerpoint/2012/main">
        <p15:guide id="1" orient="horz" pos="4032">
          <p15:clr>
            <a:srgbClr val="FBAE40"/>
          </p15:clr>
        </p15:guide>
        <p15:guide id="2" pos="336">
          <p15:clr>
            <a:srgbClr val="FBAE40"/>
          </p15:clr>
        </p15:guide>
        <p15:guide id="3" orient="horz" pos="288">
          <p15:clr>
            <a:srgbClr val="FBAE40"/>
          </p15:clr>
        </p15:guide>
        <p15:guide id="4" pos="73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8F8F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03DCE-30C9-F426-C00F-B9F460DC72B9}"/>
              </a:ext>
            </a:extLst>
          </p:cNvPr>
          <p:cNvSpPr/>
          <p:nvPr userDrawn="1"/>
        </p:nvSpPr>
        <p:spPr>
          <a:xfrm>
            <a:off x="11818060" y="6546057"/>
            <a:ext cx="373013" cy="311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3" name="TextBox 2">
            <a:extLst>
              <a:ext uri="{FF2B5EF4-FFF2-40B4-BE49-F238E27FC236}">
                <a16:creationId xmlns:a16="http://schemas.microsoft.com/office/drawing/2014/main" id="{74C22D51-73B5-F05B-D4A5-8E57C78EC35B}"/>
              </a:ext>
            </a:extLst>
          </p:cNvPr>
          <p:cNvSpPr txBox="1"/>
          <p:nvPr userDrawn="1"/>
        </p:nvSpPr>
        <p:spPr>
          <a:xfrm>
            <a:off x="11818059" y="6596391"/>
            <a:ext cx="373015" cy="215444"/>
          </a:xfrm>
          <a:prstGeom prst="rect">
            <a:avLst/>
          </a:prstGeom>
          <a:solidFill>
            <a:srgbClr val="FF0000"/>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800" b="0" i="0" u="none" strike="noStrike" kern="1200" cap="none" spc="0" normalizeH="0" baseline="0" noProof="0" smtClean="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id-ID" sz="933" b="0" i="0" u="none" strike="noStrike" kern="1200" cap="none" spc="0" normalizeH="0" baseline="0" noProof="0" dirty="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94DE892-AC52-4750-88C7-B13F17F4295A}"/>
              </a:ext>
            </a:extLst>
          </p:cNvPr>
          <p:cNvCxnSpPr>
            <a:cxnSpLocks/>
          </p:cNvCxnSpPr>
          <p:nvPr userDrawn="1"/>
        </p:nvCxnSpPr>
        <p:spPr>
          <a:xfrm>
            <a:off x="0" y="399755"/>
            <a:ext cx="406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5DCF73F-AAE0-43DE-9487-63B1CA5D3166}"/>
              </a:ext>
            </a:extLst>
          </p:cNvPr>
          <p:cNvSpPr>
            <a:spLocks noGrp="1"/>
          </p:cNvSpPr>
          <p:nvPr>
            <p:ph type="title"/>
          </p:nvPr>
        </p:nvSpPr>
        <p:spPr>
          <a:xfrm>
            <a:off x="498927" y="171155"/>
            <a:ext cx="11338560" cy="457200"/>
          </a:xfrm>
          <a:prstGeom prst="rect">
            <a:avLst/>
          </a:prstGeom>
        </p:spPr>
        <p:txBody>
          <a:bodyPr wrap="square" lIns="0" tIns="0" rIns="0" bIns="0" anchor="ctr">
            <a:noAutofit/>
          </a:bodyPr>
          <a:lstStyle>
            <a:lvl1pPr>
              <a:defRPr kumimoji="0" lang="en-US" sz="2400" b="1" i="0" u="none" strike="noStrike" kern="0" cap="none" spc="0" normalizeH="0" baseline="0" dirty="0">
                <a:ln>
                  <a:noFill/>
                </a:ln>
                <a:solidFill>
                  <a:schemeClr val="accent4"/>
                </a:solidFill>
                <a:effectLst/>
                <a:uLnTx/>
                <a:uFillTx/>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722108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8C2DA-AE5A-72B0-9AED-CFA54E6B7EBC}"/>
              </a:ext>
            </a:extLst>
          </p:cNvPr>
          <p:cNvSpPr/>
          <p:nvPr userDrawn="1"/>
        </p:nvSpPr>
        <p:spPr>
          <a:xfrm flipH="1">
            <a:off x="5834066" y="6802078"/>
            <a:ext cx="6357937" cy="59099"/>
          </a:xfrm>
          <a:custGeom>
            <a:avLst/>
            <a:gdLst>
              <a:gd name="connsiteX0" fmla="*/ 0 w 6896100"/>
              <a:gd name="connsiteY0" fmla="*/ 0 h 139700"/>
              <a:gd name="connsiteX1" fmla="*/ 6896100 w 6896100"/>
              <a:gd name="connsiteY1" fmla="*/ 0 h 139700"/>
              <a:gd name="connsiteX2" fmla="*/ 6896100 w 6896100"/>
              <a:gd name="connsiteY2" fmla="*/ 139700 h 139700"/>
              <a:gd name="connsiteX3" fmla="*/ 0 w 6896100"/>
              <a:gd name="connsiteY3" fmla="*/ 139700 h 139700"/>
              <a:gd name="connsiteX4" fmla="*/ 0 w 6896100"/>
              <a:gd name="connsiteY4" fmla="*/ 0 h 139700"/>
              <a:gd name="connsiteX0" fmla="*/ 0 w 6896100"/>
              <a:gd name="connsiteY0" fmla="*/ 0 h 139700"/>
              <a:gd name="connsiteX1" fmla="*/ 6146800 w 6896100"/>
              <a:gd name="connsiteY1" fmla="*/ 6350 h 139700"/>
              <a:gd name="connsiteX2" fmla="*/ 6896100 w 6896100"/>
              <a:gd name="connsiteY2" fmla="*/ 139700 h 139700"/>
              <a:gd name="connsiteX3" fmla="*/ 0 w 6896100"/>
              <a:gd name="connsiteY3" fmla="*/ 139700 h 139700"/>
              <a:gd name="connsiteX4" fmla="*/ 0 w 6896100"/>
              <a:gd name="connsiteY4" fmla="*/ 0 h 139700"/>
              <a:gd name="connsiteX0" fmla="*/ 0 w 6416675"/>
              <a:gd name="connsiteY0" fmla="*/ 0 h 139700"/>
              <a:gd name="connsiteX1" fmla="*/ 6146800 w 6416675"/>
              <a:gd name="connsiteY1" fmla="*/ 6350 h 139700"/>
              <a:gd name="connsiteX2" fmla="*/ 6416675 w 6416675"/>
              <a:gd name="connsiteY2" fmla="*/ 136525 h 139700"/>
              <a:gd name="connsiteX3" fmla="*/ 0 w 6416675"/>
              <a:gd name="connsiteY3" fmla="*/ 139700 h 139700"/>
              <a:gd name="connsiteX4" fmla="*/ 0 w 6416675"/>
              <a:gd name="connsiteY4" fmla="*/ 0 h 139700"/>
              <a:gd name="connsiteX0" fmla="*/ 0 w 6416675"/>
              <a:gd name="connsiteY0" fmla="*/ 0 h 139700"/>
              <a:gd name="connsiteX1" fmla="*/ 6173788 w 6416675"/>
              <a:gd name="connsiteY1" fmla="*/ 3175 h 139700"/>
              <a:gd name="connsiteX2" fmla="*/ 6416675 w 6416675"/>
              <a:gd name="connsiteY2" fmla="*/ 136525 h 139700"/>
              <a:gd name="connsiteX3" fmla="*/ 0 w 6416675"/>
              <a:gd name="connsiteY3" fmla="*/ 139700 h 139700"/>
              <a:gd name="connsiteX4" fmla="*/ 0 w 6416675"/>
              <a:gd name="connsiteY4" fmla="*/ 0 h 139700"/>
              <a:gd name="connsiteX0" fmla="*/ 0 w 6357937"/>
              <a:gd name="connsiteY0" fmla="*/ 0 h 139700"/>
              <a:gd name="connsiteX1" fmla="*/ 61737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0 h 139700"/>
              <a:gd name="connsiteX1" fmla="*/ 6186488 w 6357937"/>
              <a:gd name="connsiteY1" fmla="*/ 3175 h 139700"/>
              <a:gd name="connsiteX2" fmla="*/ 6357937 w 6357937"/>
              <a:gd name="connsiteY2" fmla="*/ 134937 h 139700"/>
              <a:gd name="connsiteX3" fmla="*/ 0 w 6357937"/>
              <a:gd name="connsiteY3" fmla="*/ 139700 h 139700"/>
              <a:gd name="connsiteX4" fmla="*/ 0 w 6357937"/>
              <a:gd name="connsiteY4" fmla="*/ 0 h 139700"/>
              <a:gd name="connsiteX0" fmla="*/ 0 w 6357937"/>
              <a:gd name="connsiteY0" fmla="*/ 13259 h 152959"/>
              <a:gd name="connsiteX1" fmla="*/ 6265863 w 6357937"/>
              <a:gd name="connsiteY1" fmla="*/ 0 h 152959"/>
              <a:gd name="connsiteX2" fmla="*/ 6357937 w 6357937"/>
              <a:gd name="connsiteY2" fmla="*/ 148196 h 152959"/>
              <a:gd name="connsiteX3" fmla="*/ 0 w 6357937"/>
              <a:gd name="connsiteY3" fmla="*/ 152959 h 152959"/>
              <a:gd name="connsiteX4" fmla="*/ 0 w 6357937"/>
              <a:gd name="connsiteY4" fmla="*/ 13259 h 1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937" h="152959">
                <a:moveTo>
                  <a:pt x="0" y="13259"/>
                </a:moveTo>
                <a:lnTo>
                  <a:pt x="6265863" y="0"/>
                </a:lnTo>
                <a:lnTo>
                  <a:pt x="6357937" y="148196"/>
                </a:lnTo>
                <a:lnTo>
                  <a:pt x="0" y="152959"/>
                </a:lnTo>
                <a:lnTo>
                  <a:pt x="0" y="13259"/>
                </a:lnTo>
                <a:close/>
              </a:path>
            </a:pathLst>
          </a:custGeom>
          <a:solidFill>
            <a:srgbClr val="00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pic>
        <p:nvPicPr>
          <p:cNvPr id="4" name="Picture 3">
            <a:extLst>
              <a:ext uri="{FF2B5EF4-FFF2-40B4-BE49-F238E27FC236}">
                <a16:creationId xmlns:a16="http://schemas.microsoft.com/office/drawing/2014/main" id="{B438AC27-3E6A-41FF-A9B6-59EC0BE0E728}"/>
              </a:ext>
            </a:extLst>
          </p:cNvPr>
          <p:cNvPicPr>
            <a:picLocks noChangeAspect="1"/>
          </p:cNvPicPr>
          <p:nvPr userDrawn="1"/>
        </p:nvPicPr>
        <p:blipFill>
          <a:blip r:embed="rId2"/>
          <a:srcRect/>
          <a:stretch/>
        </p:blipFill>
        <p:spPr>
          <a:xfrm>
            <a:off x="7" y="3"/>
            <a:ext cx="12191984" cy="6857991"/>
          </a:xfrm>
          <a:prstGeom prst="rect">
            <a:avLst/>
          </a:prstGeom>
        </p:spPr>
      </p:pic>
    </p:spTree>
    <p:extLst>
      <p:ext uri="{BB962C8B-B14F-4D97-AF65-F5344CB8AC3E}">
        <p14:creationId xmlns:p14="http://schemas.microsoft.com/office/powerpoint/2010/main" val="1304877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184540A-011B-D9A9-3F51-021BB7CF0A3B}"/>
              </a:ext>
            </a:extLst>
          </p:cNvPr>
          <p:cNvSpPr>
            <a:spLocks noGrp="1"/>
          </p:cNvSpPr>
          <p:nvPr>
            <p:ph type="title"/>
          </p:nvPr>
        </p:nvSpPr>
        <p:spPr>
          <a:xfrm>
            <a:off x="249724" y="143953"/>
            <a:ext cx="11942275" cy="43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2850A3"/>
                </a:solidFill>
                <a:latin typeface="+mn-lt"/>
                <a:ea typeface="+mn-ea"/>
                <a:cs typeface="Calibri" panose="020F0502020204030204" pitchFamily="34" charset="0"/>
              </a:defRPr>
            </a:lvl1pPr>
          </a:lstStyle>
          <a:p>
            <a:endParaRPr lang="en-US"/>
          </a:p>
        </p:txBody>
      </p:sp>
      <p:sp>
        <p:nvSpPr>
          <p:cNvPr id="4" name="Rectangle 3">
            <a:extLst>
              <a:ext uri="{FF2B5EF4-FFF2-40B4-BE49-F238E27FC236}">
                <a16:creationId xmlns:a16="http://schemas.microsoft.com/office/drawing/2014/main" id="{5FE8D8C8-F5A6-BB9D-5415-E305C4B11A03}"/>
              </a:ext>
            </a:extLst>
          </p:cNvPr>
          <p:cNvSpPr/>
          <p:nvPr userDrawn="1"/>
        </p:nvSpPr>
        <p:spPr>
          <a:xfrm>
            <a:off x="0" y="143953"/>
            <a:ext cx="101600" cy="432000"/>
          </a:xfrm>
          <a:prstGeom prst="rect">
            <a:avLst/>
          </a:prstGeom>
          <a:solidFill>
            <a:srgbClr val="EA1939"/>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2238491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102D0F-157A-1052-F873-B3A9138043DC}"/>
              </a:ext>
            </a:extLst>
          </p:cNvPr>
          <p:cNvSpPr>
            <a:spLocks noGrp="1"/>
          </p:cNvSpPr>
          <p:nvPr>
            <p:ph type="title"/>
          </p:nvPr>
        </p:nvSpPr>
        <p:spPr>
          <a:xfrm>
            <a:off x="530722" y="469835"/>
            <a:ext cx="11130552" cy="332399"/>
          </a:xfrm>
        </p:spPr>
        <p:txBody>
          <a:bodyPr vert="horz" wrap="square" lIns="0" tIns="0" rIns="0" bIns="0" rtlCol="0" anchor="t">
            <a:spAutoFit/>
          </a:bodyPr>
          <a:lstStyle>
            <a:lvl1pPr>
              <a:defRPr lang="en-US" sz="2400" b="1">
                <a:solidFill>
                  <a:schemeClr val="accent2">
                    <a:lumMod val="50000"/>
                  </a:schemeClr>
                </a:solidFill>
                <a:ea typeface="+mn-ea"/>
              </a:defRPr>
            </a:lvl1pPr>
          </a:lstStyle>
          <a:p>
            <a:pPr marL="0" lvl="0" indent="0">
              <a:spcBef>
                <a:spcPts val="1000"/>
              </a:spcBef>
              <a:buFontTx/>
            </a:pPr>
            <a:r>
              <a:rPr lang="en-US"/>
              <a:t>Click to edit Master title style</a:t>
            </a:r>
          </a:p>
        </p:txBody>
      </p:sp>
    </p:spTree>
    <p:extLst>
      <p:ext uri="{BB962C8B-B14F-4D97-AF65-F5344CB8AC3E}">
        <p14:creationId xmlns:p14="http://schemas.microsoft.com/office/powerpoint/2010/main" val="3263193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1CA-D0D8-F54A-A2BD-04F2B155F429}"/>
              </a:ext>
            </a:extLst>
          </p:cNvPr>
          <p:cNvSpPr>
            <a:spLocks noGrp="1"/>
          </p:cNvSpPr>
          <p:nvPr>
            <p:ph type="title"/>
          </p:nvPr>
        </p:nvSpPr>
        <p:spPr>
          <a:xfrm>
            <a:off x="324395" y="215067"/>
            <a:ext cx="10885714" cy="457835"/>
          </a:xfrm>
        </p:spPr>
        <p:txBody>
          <a:bodyPr anchor="ctr">
            <a:normAutofit/>
          </a:bodyPr>
          <a:lstStyle>
            <a:lvl1pPr>
              <a:lnSpc>
                <a:spcPct val="100000"/>
              </a:lnSpc>
              <a:defRPr sz="2800">
                <a:solidFill>
                  <a:srgbClr val="515151"/>
                </a:solidFill>
              </a:defRPr>
            </a:lvl1pPr>
          </a:lstStyle>
          <a:p>
            <a:r>
              <a:rPr lang="en-US"/>
              <a:t>Click to edit Master title style</a:t>
            </a:r>
          </a:p>
        </p:txBody>
      </p:sp>
    </p:spTree>
    <p:extLst>
      <p:ext uri="{BB962C8B-B14F-4D97-AF65-F5344CB8AC3E}">
        <p14:creationId xmlns:p14="http://schemas.microsoft.com/office/powerpoint/2010/main" val="91298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 y="11"/>
            <a:ext cx="12191984" cy="6857991"/>
          </a:xfrm>
          <a:prstGeom prst="rect">
            <a:avLst/>
          </a:prstGeom>
        </p:spPr>
      </p:pic>
      <p:sp>
        <p:nvSpPr>
          <p:cNvPr id="4" name="Title 1">
            <a:extLst>
              <a:ext uri="{FF2B5EF4-FFF2-40B4-BE49-F238E27FC236}">
                <a16:creationId xmlns:a16="http://schemas.microsoft.com/office/drawing/2014/main" id="{E7ABF328-B867-8C1C-8BB6-85FA1EF20D0A}"/>
              </a:ext>
            </a:extLst>
          </p:cNvPr>
          <p:cNvSpPr>
            <a:spLocks noGrp="1"/>
          </p:cNvSpPr>
          <p:nvPr>
            <p:ph type="title" hasCustomPrompt="1"/>
          </p:nvPr>
        </p:nvSpPr>
        <p:spPr>
          <a:xfrm>
            <a:off x="881954" y="1459964"/>
            <a:ext cx="2775991" cy="639763"/>
          </a:xfrm>
          <a:prstGeom prst="rect">
            <a:avLst/>
          </a:prstGeom>
        </p:spPr>
        <p:txBody>
          <a:bodyPr>
            <a:normAutofit/>
          </a:bodyPr>
          <a:lstStyle>
            <a:lvl1pPr marL="0" indent="0">
              <a:defRPr sz="3200" b="1">
                <a:solidFill>
                  <a:schemeClr val="tx1"/>
                </a:solidFill>
                <a:latin typeface="+mj-lt"/>
                <a:cs typeface="Calibri" panose="020F0502020204030204" pitchFamily="34" charset="0"/>
              </a:defRPr>
            </a:lvl1pPr>
          </a:lstStyle>
          <a:p>
            <a:r>
              <a:rPr lang="en-US"/>
              <a:t>Separator Slide</a:t>
            </a:r>
          </a:p>
        </p:txBody>
      </p:sp>
    </p:spTree>
    <p:extLst>
      <p:ext uri="{BB962C8B-B14F-4D97-AF65-F5344CB8AC3E}">
        <p14:creationId xmlns:p14="http://schemas.microsoft.com/office/powerpoint/2010/main" val="55409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47A04F0-E3CD-8783-11BD-BC94E5B4B5CF}"/>
              </a:ext>
            </a:extLst>
          </p:cNvPr>
          <p:cNvSpPr>
            <a:spLocks noGrp="1"/>
          </p:cNvSpPr>
          <p:nvPr>
            <p:ph type="body" sz="quarter" idx="13" hasCustomPrompt="1"/>
          </p:nvPr>
        </p:nvSpPr>
        <p:spPr>
          <a:xfrm>
            <a:off x="386083" y="269178"/>
            <a:ext cx="11201399" cy="434975"/>
          </a:xfrm>
        </p:spPr>
        <p:txBody>
          <a:bodyPr vert="horz" lIns="91440" tIns="45720" rIns="91440" bIns="45720" rtlCol="0">
            <a:noAutofit/>
          </a:bodyPr>
          <a:lstStyle>
            <a:lvl1pPr>
              <a:defRPr lang="en-US" sz="2800" b="1" kern="1200" dirty="0">
                <a:solidFill>
                  <a:schemeClr val="tx1"/>
                </a:solidFill>
                <a:latin typeface="+mj-lt"/>
                <a:ea typeface="+mn-ea"/>
                <a:cs typeface="Calibri" panose="020F0502020204030204" pitchFamily="34" charset="0"/>
              </a:defRPr>
            </a:lvl1pPr>
          </a:lstStyle>
          <a:p>
            <a:pPr marL="0" lvl="0" indent="0" algn="l" defTabSz="914377" rtl="0" eaLnBrk="1" latinLnBrk="0" hangingPunct="1">
              <a:lnSpc>
                <a:spcPct val="90000"/>
              </a:lnSpc>
              <a:spcBef>
                <a:spcPts val="1000"/>
              </a:spcBef>
              <a:buFontTx/>
              <a:buNone/>
            </a:pPr>
            <a:r>
              <a:rPr lang="en-US"/>
              <a:t>Title Here</a:t>
            </a:r>
          </a:p>
        </p:txBody>
      </p:sp>
    </p:spTree>
    <p:extLst>
      <p:ext uri="{BB962C8B-B14F-4D97-AF65-F5344CB8AC3E}">
        <p14:creationId xmlns:p14="http://schemas.microsoft.com/office/powerpoint/2010/main" val="292695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1" name="TextBox 10"/>
          <p:cNvSpPr txBox="1"/>
          <p:nvPr userDrawn="1"/>
        </p:nvSpPr>
        <p:spPr>
          <a:xfrm>
            <a:off x="4115010" y="6437466"/>
            <a:ext cx="3945465" cy="260199"/>
          </a:xfrm>
          <a:prstGeom prst="rect">
            <a:avLst/>
          </a:prstGeom>
          <a:noFill/>
        </p:spPr>
        <p:txBody>
          <a:bodyPr wrap="square" rtlCol="0">
            <a:spAutoFit/>
          </a:bodyPr>
          <a:lstStyle/>
          <a:p>
            <a:pPr marL="0" marR="0" lvl="0" indent="0" algn="ctr" defTabSz="914104" rtl="0" eaLnBrk="1" fontAlgn="base" latinLnBrk="0" hangingPunct="1">
              <a:lnSpc>
                <a:spcPct val="107000"/>
              </a:lnSpc>
              <a:spcBef>
                <a:spcPct val="0"/>
              </a:spcBef>
              <a:spcAft>
                <a:spcPct val="0"/>
              </a:spcAft>
              <a:buClrTx/>
              <a:buSzTx/>
              <a:buFontTx/>
              <a:buNone/>
              <a:tabLst/>
              <a:defRPr/>
            </a:pPr>
            <a:r>
              <a:rPr kumimoji="0" lang="en-US" sz="1067" b="0" i="0" u="none" strike="noStrike" kern="1200" cap="none" spc="0" normalizeH="0" baseline="0" noProof="0">
                <a:ln>
                  <a:noFill/>
                </a:ln>
                <a:solidFill>
                  <a:srgbClr val="7C7C7C"/>
                </a:solidFill>
                <a:effectLst/>
                <a:uLnTx/>
                <a:uFillTx/>
                <a:latin typeface="Calibri Light"/>
                <a:ea typeface="+mn-ea"/>
                <a:cs typeface="Calibri Light"/>
              </a:rPr>
              <a:t>©LTIMindtree | Privileged and Confidential 2024</a:t>
            </a:r>
            <a:endParaRPr kumimoji="0" lang="en-IN" sz="1067" b="0" i="0" u="none" strike="noStrike" kern="1200" cap="none" spc="0" normalizeH="0" baseline="0" noProof="0">
              <a:ln>
                <a:noFill/>
              </a:ln>
              <a:solidFill>
                <a:srgbClr val="7C7C7C"/>
              </a:solidFill>
              <a:effectLst/>
              <a:uLnTx/>
              <a:uFillTx/>
              <a:latin typeface="Calibri Light"/>
              <a:ea typeface="+mn-ea"/>
              <a:cs typeface="Calibri Light"/>
            </a:endParaRPr>
          </a:p>
        </p:txBody>
      </p:sp>
      <p:sp>
        <p:nvSpPr>
          <p:cNvPr id="15" name="Rectangle 83">
            <a:extLst>
              <a:ext uri="{FF2B5EF4-FFF2-40B4-BE49-F238E27FC236}">
                <a16:creationId xmlns:a16="http://schemas.microsoft.com/office/drawing/2014/main" id="{02F8F602-2C28-40AF-834B-AF1F39AA5D6B}"/>
              </a:ext>
            </a:extLst>
          </p:cNvPr>
          <p:cNvSpPr>
            <a:spLocks noGrp="1" noChangeArrowheads="1"/>
          </p:cNvSpPr>
          <p:nvPr userDrawn="1">
            <p:ph type="title" hasCustomPrompt="1"/>
          </p:nvPr>
        </p:nvSpPr>
        <p:spPr bwMode="gray">
          <a:xfrm>
            <a:off x="595087" y="408552"/>
            <a:ext cx="10515600" cy="341697"/>
          </a:xfrm>
          <a:prstGeom prst="rect">
            <a:avLst/>
          </a:prstGeom>
          <a:noFill/>
          <a:ln w="12700">
            <a:noFill/>
            <a:miter lim="800000"/>
            <a:headEnd/>
            <a:tailEnd/>
          </a:ln>
        </p:spPr>
        <p:txBody>
          <a:bodyPr vert="horz" wrap="square" lIns="0" tIns="0" rIns="0" bIns="0" numCol="1" rtlCol="0" anchor="ctr" anchorCtr="0" compatLnSpc="1">
            <a:prstTxWarp prst="textNoShape">
              <a:avLst/>
            </a:prstTxWarp>
            <a:spAutoFit/>
          </a:bodyPr>
          <a:lstStyle>
            <a:lvl1pPr>
              <a:defRPr lang="en-US" sz="2467" b="1">
                <a:solidFill>
                  <a:srgbClr val="303030"/>
                </a:solidFill>
                <a:latin typeface="Frutiger 45 Light"/>
              </a:defRPr>
            </a:lvl1pPr>
          </a:lstStyle>
          <a:p>
            <a:pPr lvl="0" defTabSz="914377"/>
            <a:r>
              <a:rPr lang="en-US"/>
              <a:t>Click to edit Master title style</a:t>
            </a:r>
          </a:p>
        </p:txBody>
      </p:sp>
      <p:sp>
        <p:nvSpPr>
          <p:cNvPr id="23" name="object 5">
            <a:extLst>
              <a:ext uri="{FF2B5EF4-FFF2-40B4-BE49-F238E27FC236}">
                <a16:creationId xmlns:a16="http://schemas.microsoft.com/office/drawing/2014/main" id="{483C1A0F-2443-4124-AE9A-C0981BD0503D}"/>
              </a:ext>
            </a:extLst>
          </p:cNvPr>
          <p:cNvSpPr/>
          <p:nvPr userDrawn="1"/>
        </p:nvSpPr>
        <p:spPr>
          <a:xfrm rot="16200000">
            <a:off x="163513" y="465099"/>
            <a:ext cx="320040" cy="228600"/>
          </a:xfrm>
          <a:custGeom>
            <a:avLst/>
            <a:gdLst/>
            <a:ahLst/>
            <a:cxnLst/>
            <a:rect l="l" t="t" r="r" b="b"/>
            <a:pathLst>
              <a:path w="670560" h="332740">
                <a:moveTo>
                  <a:pt x="317309" y="253822"/>
                </a:moveTo>
                <a:lnTo>
                  <a:pt x="0" y="123545"/>
                </a:lnTo>
                <a:lnTo>
                  <a:pt x="0" y="202158"/>
                </a:lnTo>
                <a:lnTo>
                  <a:pt x="317309" y="332435"/>
                </a:lnTo>
                <a:lnTo>
                  <a:pt x="317309" y="253822"/>
                </a:lnTo>
                <a:close/>
              </a:path>
              <a:path w="670560" h="332740">
                <a:moveTo>
                  <a:pt x="670229" y="123545"/>
                </a:moveTo>
                <a:lnTo>
                  <a:pt x="352920" y="253796"/>
                </a:lnTo>
                <a:lnTo>
                  <a:pt x="352920" y="332409"/>
                </a:lnTo>
                <a:lnTo>
                  <a:pt x="670229" y="202158"/>
                </a:lnTo>
                <a:lnTo>
                  <a:pt x="670229" y="123545"/>
                </a:lnTo>
                <a:close/>
              </a:path>
              <a:path w="670560" h="332740">
                <a:moveTo>
                  <a:pt x="670229" y="0"/>
                </a:moveTo>
                <a:lnTo>
                  <a:pt x="335089" y="137566"/>
                </a:lnTo>
                <a:lnTo>
                  <a:pt x="0" y="0"/>
                </a:lnTo>
                <a:lnTo>
                  <a:pt x="0" y="78613"/>
                </a:lnTo>
                <a:lnTo>
                  <a:pt x="335076" y="216179"/>
                </a:lnTo>
                <a:lnTo>
                  <a:pt x="670229" y="78613"/>
                </a:lnTo>
                <a:lnTo>
                  <a:pt x="670229" y="0"/>
                </a:lnTo>
                <a:close/>
              </a:path>
            </a:pathLst>
          </a:custGeom>
          <a:solidFill>
            <a:srgbClr val="DF14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0FFAD8EF-D3D1-6E76-3233-0A1FFD924281}"/>
              </a:ext>
            </a:extLst>
          </p:cNvPr>
          <p:cNvSpPr/>
          <p:nvPr userDrawn="1"/>
        </p:nvSpPr>
        <p:spPr>
          <a:xfrm>
            <a:off x="11784648" y="6459680"/>
            <a:ext cx="351287" cy="430887"/>
          </a:xfrm>
          <a:prstGeom prst="rect">
            <a:avLst/>
          </a:prstGeom>
        </p:spPr>
        <p:txBody>
          <a:bodyPr wrap="square" anchor="ctr">
            <a:spAutoFit/>
          </a:bodyPr>
          <a:lstStyle/>
          <a:p>
            <a:pPr marL="0" marR="0" lvl="0" indent="0" algn="ctr" defTabSz="609341" rtl="0" eaLnBrk="1" fontAlgn="base" latinLnBrk="0" hangingPunct="1">
              <a:lnSpc>
                <a:spcPct val="100000"/>
              </a:lnSpc>
              <a:spcBef>
                <a:spcPct val="0"/>
              </a:spcBef>
              <a:spcAft>
                <a:spcPct val="0"/>
              </a:spcAft>
              <a:buClrTx/>
              <a:buSzTx/>
              <a:buFontTx/>
              <a:buNone/>
              <a:tabLst/>
              <a:defRPr/>
            </a:pPr>
            <a:fld id="{9C5957C0-C9FD-924F-A662-3B71DAE40C56}" type="slidenum">
              <a:rPr kumimoji="0" lang="uk-UA" sz="1100" b="0" i="0" u="none" strike="noStrike" kern="1200" cap="none" spc="0" normalizeH="0" baseline="0" noProof="0" smtClean="0">
                <a:ln>
                  <a:noFill/>
                </a:ln>
                <a:solidFill>
                  <a:srgbClr val="FFFFFF"/>
                </a:solidFill>
                <a:effectLst/>
                <a:uLnTx/>
                <a:uFillTx/>
                <a:latin typeface="+mn-lt"/>
                <a:ea typeface="+mn-ea"/>
                <a:cs typeface="Calibri Light"/>
              </a:rPr>
              <a:pPr marL="0" marR="0" lvl="0" indent="0" algn="ctr" defTabSz="609341" rtl="0" eaLnBrk="1" fontAlgn="base" latinLnBrk="0" hangingPunct="1">
                <a:lnSpc>
                  <a:spcPct val="100000"/>
                </a:lnSpc>
                <a:spcBef>
                  <a:spcPct val="0"/>
                </a:spcBef>
                <a:spcAft>
                  <a:spcPct val="0"/>
                </a:spcAft>
                <a:buClrTx/>
                <a:buSzTx/>
                <a:buFontTx/>
                <a:buNone/>
                <a:tabLst/>
                <a:defRPr/>
              </a:pPr>
              <a:t>‹#›</a:t>
            </a:fld>
            <a:endParaRPr kumimoji="0" lang="uk-UA" sz="1100" b="0" i="0" u="none" strike="noStrike" kern="1200" cap="none" spc="0" normalizeH="0" baseline="0" noProof="0">
              <a:ln>
                <a:noFill/>
              </a:ln>
              <a:solidFill>
                <a:srgbClr val="FFFFFF"/>
              </a:solidFill>
              <a:effectLst/>
              <a:uLnTx/>
              <a:uFillTx/>
              <a:latin typeface="+mn-lt"/>
              <a:ea typeface="+mn-ea"/>
              <a:cs typeface="Calibri Light"/>
            </a:endParaRPr>
          </a:p>
        </p:txBody>
      </p:sp>
      <p:grpSp>
        <p:nvGrpSpPr>
          <p:cNvPr id="9" name="Group 8">
            <a:extLst>
              <a:ext uri="{FF2B5EF4-FFF2-40B4-BE49-F238E27FC236}">
                <a16:creationId xmlns:a16="http://schemas.microsoft.com/office/drawing/2014/main" id="{D3549482-81BE-6E8B-480B-09DB683CA12E}"/>
              </a:ext>
            </a:extLst>
          </p:cNvPr>
          <p:cNvGrpSpPr/>
          <p:nvPr userDrawn="1"/>
        </p:nvGrpSpPr>
        <p:grpSpPr>
          <a:xfrm>
            <a:off x="-1359363" y="0"/>
            <a:ext cx="628488" cy="3585632"/>
            <a:chOff x="-1738926" y="394394"/>
            <a:chExt cx="1169582" cy="3585632"/>
          </a:xfrm>
        </p:grpSpPr>
        <p:sp>
          <p:nvSpPr>
            <p:cNvPr id="13" name="TextBox 12">
              <a:extLst>
                <a:ext uri="{FF2B5EF4-FFF2-40B4-BE49-F238E27FC236}">
                  <a16:creationId xmlns:a16="http://schemas.microsoft.com/office/drawing/2014/main" id="{27EE9E9D-7534-E222-E400-7F123AD32CF6}"/>
                </a:ext>
              </a:extLst>
            </p:cNvPr>
            <p:cNvSpPr txBox="1"/>
            <p:nvPr/>
          </p:nvSpPr>
          <p:spPr>
            <a:xfrm>
              <a:off x="-1738926" y="394394"/>
              <a:ext cx="1169582" cy="634770"/>
            </a:xfrm>
            <a:prstGeom prst="rect">
              <a:avLst/>
            </a:prstGeom>
            <a:solidFill>
              <a:srgbClr val="002060"/>
            </a:solidFill>
            <a:ln w="12700">
              <a:noFill/>
            </a:ln>
          </p:spPr>
          <p:txBody>
            <a:bodyPr wrap="square" rtlCol="0" anchor="ctr">
              <a:noAutofit/>
            </a:bodyPr>
            <a:lstStyle/>
            <a:p>
              <a:pPr marL="171446" marR="0" lvl="0" indent="-171446"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4" name="TextBox 13">
              <a:extLst>
                <a:ext uri="{FF2B5EF4-FFF2-40B4-BE49-F238E27FC236}">
                  <a16:creationId xmlns:a16="http://schemas.microsoft.com/office/drawing/2014/main" id="{40B0845B-58EA-42A9-3C00-94B50ADBD1CE}"/>
                </a:ext>
              </a:extLst>
            </p:cNvPr>
            <p:cNvSpPr txBox="1"/>
            <p:nvPr/>
          </p:nvSpPr>
          <p:spPr>
            <a:xfrm>
              <a:off x="-1738926" y="1132109"/>
              <a:ext cx="1169582" cy="634770"/>
            </a:xfrm>
            <a:prstGeom prst="rect">
              <a:avLst/>
            </a:prstGeom>
            <a:solidFill>
              <a:srgbClr val="0070C0"/>
            </a:solidFill>
            <a:ln w="12700">
              <a:noFill/>
            </a:ln>
          </p:spPr>
          <p:txBody>
            <a:bodyPr wrap="square" rtlCol="0" anchor="ctr">
              <a:noAutofit/>
            </a:bodyPr>
            <a:lstStyle>
              <a:defPPr>
                <a:defRPr lang="en-US"/>
              </a:defPPr>
              <a:lvl1pPr marL="171450" indent="-171450" algn="ctr">
                <a:defRPr sz="1800" b="1">
                  <a:solidFill>
                    <a:schemeClr val="bg1"/>
                  </a:solidFill>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FFFFFF"/>
                </a:solidFill>
                <a:effectLst/>
                <a:uLnTx/>
                <a:uFillTx/>
                <a:latin typeface="Frutiger 45 Light"/>
                <a:ea typeface="+mn-ea"/>
                <a:cs typeface="Calibri" panose="020F0502020204030204" pitchFamily="34" charset="0"/>
              </a:endParaRPr>
            </a:p>
          </p:txBody>
        </p:sp>
        <p:sp>
          <p:nvSpPr>
            <p:cNvPr id="16" name="TextBox 15">
              <a:extLst>
                <a:ext uri="{FF2B5EF4-FFF2-40B4-BE49-F238E27FC236}">
                  <a16:creationId xmlns:a16="http://schemas.microsoft.com/office/drawing/2014/main" id="{B0F16ADB-582F-D508-B6B0-920BF7AEAA28}"/>
                </a:ext>
              </a:extLst>
            </p:cNvPr>
            <p:cNvSpPr txBox="1"/>
            <p:nvPr/>
          </p:nvSpPr>
          <p:spPr>
            <a:xfrm>
              <a:off x="-1738926" y="1869825"/>
              <a:ext cx="1169582" cy="634770"/>
            </a:xfrm>
            <a:prstGeom prst="rect">
              <a:avLst/>
            </a:prstGeom>
            <a:solidFill>
              <a:srgbClr val="E6192F"/>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7" name="TextBox 16">
              <a:extLst>
                <a:ext uri="{FF2B5EF4-FFF2-40B4-BE49-F238E27FC236}">
                  <a16:creationId xmlns:a16="http://schemas.microsoft.com/office/drawing/2014/main" id="{EB51F339-C9BC-CF57-B18F-3071ED85DBFE}"/>
                </a:ext>
              </a:extLst>
            </p:cNvPr>
            <p:cNvSpPr txBox="1"/>
            <p:nvPr/>
          </p:nvSpPr>
          <p:spPr>
            <a:xfrm>
              <a:off x="-1738926" y="2607541"/>
              <a:ext cx="1169582" cy="634770"/>
            </a:xfrm>
            <a:prstGeom prst="rect">
              <a:avLst/>
            </a:prstGeom>
            <a:solidFill>
              <a:srgbClr val="00B0F0"/>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sp>
          <p:nvSpPr>
            <p:cNvPr id="18" name="TextBox 17">
              <a:extLst>
                <a:ext uri="{FF2B5EF4-FFF2-40B4-BE49-F238E27FC236}">
                  <a16:creationId xmlns:a16="http://schemas.microsoft.com/office/drawing/2014/main" id="{D345FC80-96B1-2997-45BC-B41E7A5529DF}"/>
                </a:ext>
              </a:extLst>
            </p:cNvPr>
            <p:cNvSpPr txBox="1"/>
            <p:nvPr/>
          </p:nvSpPr>
          <p:spPr>
            <a:xfrm>
              <a:off x="-1738926" y="3345256"/>
              <a:ext cx="1169582" cy="634770"/>
            </a:xfrm>
            <a:prstGeom prst="rect">
              <a:avLst/>
            </a:prstGeom>
            <a:solidFill>
              <a:schemeClr val="bg1">
                <a:lumMod val="50000"/>
              </a:schemeClr>
            </a:solidFill>
            <a:ln w="12700">
              <a:noFill/>
            </a:ln>
          </p:spPr>
          <p:txBody>
            <a:bodyPr wrap="square" rtlCol="0" anchor="ctr">
              <a:noAutofit/>
            </a:bodyPr>
            <a:lstStyle>
              <a:defPPr>
                <a:defRPr lang="en-US"/>
              </a:defPPr>
              <a:lvl1pPr marL="171450" indent="-171450" algn="ctr">
                <a:defRPr sz="1800" b="1">
                  <a:cs typeface="Calibri" panose="020F0502020204030204" pitchFamily="34" charset="0"/>
                </a:defRPr>
              </a:lvl1pPr>
            </a:lstStyle>
            <a:p>
              <a:pPr marL="171450" marR="0" lvl="0" indent="-171450" algn="ctr"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rgbClr val="000000"/>
                </a:solidFill>
                <a:effectLst/>
                <a:uLnTx/>
                <a:uFillTx/>
                <a:latin typeface="Frutiger 45 Light"/>
                <a:ea typeface="+mn-ea"/>
                <a:cs typeface="Calibri" panose="020F0502020204030204" pitchFamily="34" charset="0"/>
              </a:endParaRP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23B0646D-B093-9231-13EA-BCD364CDB156}"/>
              </a:ext>
            </a:extLst>
          </p:cNvPr>
          <p:cNvPicPr>
            <a:picLocks noChangeAspect="1"/>
          </p:cNvPicPr>
          <p:nvPr userDrawn="1"/>
        </p:nvPicPr>
        <p:blipFill>
          <a:blip r:embed="rId2"/>
          <a:stretch>
            <a:fillRect/>
          </a:stretch>
        </p:blipFill>
        <p:spPr>
          <a:xfrm>
            <a:off x="151117" y="6382899"/>
            <a:ext cx="1964267" cy="439177"/>
          </a:xfrm>
          <a:prstGeom prst="rect">
            <a:avLst/>
          </a:prstGeom>
        </p:spPr>
      </p:pic>
      <p:sp>
        <p:nvSpPr>
          <p:cNvPr id="4" name="Rectangle 3">
            <a:extLst>
              <a:ext uri="{FF2B5EF4-FFF2-40B4-BE49-F238E27FC236}">
                <a16:creationId xmlns:a16="http://schemas.microsoft.com/office/drawing/2014/main" id="{3853F2B1-BC86-4014-5D86-D92F540EAE06}"/>
              </a:ext>
            </a:extLst>
          </p:cNvPr>
          <p:cNvSpPr/>
          <p:nvPr userDrawn="1"/>
        </p:nvSpPr>
        <p:spPr>
          <a:xfrm>
            <a:off x="1639615" y="6382897"/>
            <a:ext cx="809296" cy="423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291736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12" name="Marcador de número de diapositiva 5">
            <a:extLst>
              <a:ext uri="{FF2B5EF4-FFF2-40B4-BE49-F238E27FC236}">
                <a16:creationId xmlns:a16="http://schemas.microsoft.com/office/drawing/2014/main" id="{3BA9357F-11E9-B623-DB32-AA16F0336D11}"/>
              </a:ext>
            </a:extLst>
          </p:cNvPr>
          <p:cNvSpPr txBox="1">
            <a:spLocks/>
          </p:cNvSpPr>
          <p:nvPr userDrawn="1"/>
        </p:nvSpPr>
        <p:spPr>
          <a:xfrm>
            <a:off x="11221094" y="6437872"/>
            <a:ext cx="828095" cy="324139"/>
          </a:xfrm>
          <a:prstGeom prst="rect">
            <a:avLst/>
          </a:prstGeom>
        </p:spPr>
        <p:txBody>
          <a:bodyPr lIns="104891" tIns="52445" rIns="104891" bIns="52445"/>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439014-E629-42E3-A58B-61A0F1C8CFFE}" type="slidenum">
              <a:rPr kumimoji="0" lang="en-US" sz="1200" b="0" i="0" u="none" strike="noStrike" kern="1200" cap="none" spc="0" normalizeH="0" baseline="0" noProof="0" smtClean="0">
                <a:ln>
                  <a:noFill/>
                </a:ln>
                <a:solidFill>
                  <a:srgbClr val="FFFFFF">
                    <a:lumMod val="50000"/>
                  </a:srgbClr>
                </a:solidFill>
                <a:effectLst/>
                <a:uLnTx/>
                <a:uFillTx/>
                <a:latin typeface="Frutiger 45 Light" pitchFamily="2"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50000"/>
                </a:srgbClr>
              </a:solidFill>
              <a:effectLst/>
              <a:uLnTx/>
              <a:uFillTx/>
              <a:latin typeface="Frutiger 45 Light" pitchFamily="2" charset="0"/>
              <a:ea typeface="+mn-ea"/>
              <a:cs typeface="Calibri" panose="020F0502020204030204" pitchFamily="34" charset="0"/>
            </a:endParaRPr>
          </a:p>
        </p:txBody>
      </p:sp>
      <p:sp>
        <p:nvSpPr>
          <p:cNvPr id="2" name="Title 1">
            <a:extLst>
              <a:ext uri="{FF2B5EF4-FFF2-40B4-BE49-F238E27FC236}">
                <a16:creationId xmlns:a16="http://schemas.microsoft.com/office/drawing/2014/main" id="{064DCCD2-E9DA-CB5C-BF93-44D82B68CD50}"/>
              </a:ext>
            </a:extLst>
          </p:cNvPr>
          <p:cNvSpPr>
            <a:spLocks noGrp="1"/>
          </p:cNvSpPr>
          <p:nvPr>
            <p:ph type="title"/>
          </p:nvPr>
        </p:nvSpPr>
        <p:spPr>
          <a:xfrm>
            <a:off x="353439" y="277576"/>
            <a:ext cx="11485124" cy="360099"/>
          </a:xfrm>
          <a:prstGeom prst="rect">
            <a:avLst/>
          </a:prstGeom>
        </p:spPr>
        <p:txBody>
          <a:bodyPr wrap="square" lIns="0" tIns="0" rIns="0" bIns="0">
            <a:spAutoFit/>
          </a:bodyPr>
          <a:lstStyle>
            <a:lvl1pPr>
              <a:defRPr sz="2600" b="1">
                <a:solidFill>
                  <a:schemeClr val="tx2"/>
                </a:solidFill>
                <a:latin typeface="Trebuchet MS" panose="020B0603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8F1FCC90-A1E8-5702-8E79-16A6D14B80B3}"/>
              </a:ext>
            </a:extLst>
          </p:cNvPr>
          <p:cNvSpPr/>
          <p:nvPr userDrawn="1"/>
        </p:nvSpPr>
        <p:spPr>
          <a:xfrm>
            <a:off x="1" y="2222500"/>
            <a:ext cx="88900" cy="3835400"/>
          </a:xfrm>
          <a:prstGeom prst="rect">
            <a:avLst/>
          </a:prstGeom>
          <a:solidFill>
            <a:srgbClr val="E6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6" name="Rectangle 5">
            <a:extLst>
              <a:ext uri="{FF2B5EF4-FFF2-40B4-BE49-F238E27FC236}">
                <a16:creationId xmlns:a16="http://schemas.microsoft.com/office/drawing/2014/main" id="{8E8F0840-3DF2-CC68-0909-DB09F2FAAC45}"/>
              </a:ext>
            </a:extLst>
          </p:cNvPr>
          <p:cNvSpPr/>
          <p:nvPr userDrawn="1"/>
        </p:nvSpPr>
        <p:spPr>
          <a:xfrm>
            <a:off x="12103101" y="380860"/>
            <a:ext cx="88900" cy="261963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3704631979"/>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88F87DCB-9C97-7BB3-AA94-97494D5C0577}"/>
              </a:ext>
            </a:extLst>
          </p:cNvPr>
          <p:cNvSpPr/>
          <p:nvPr userDrawn="1"/>
        </p:nvSpPr>
        <p:spPr>
          <a:xfrm>
            <a:off x="1" y="199509"/>
            <a:ext cx="149627" cy="423949"/>
          </a:xfrm>
          <a:custGeom>
            <a:avLst/>
            <a:gdLst>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0 w 249382"/>
              <a:gd name="connsiteY4" fmla="*/ 0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 name="connsiteX4" fmla="*/ 91440 w 249382"/>
              <a:gd name="connsiteY4" fmla="*/ 91440 h 423949"/>
              <a:gd name="connsiteX0" fmla="*/ 33251 w 282633"/>
              <a:gd name="connsiteY0" fmla="*/ 0 h 423949"/>
              <a:gd name="connsiteX1" fmla="*/ 282633 w 282633"/>
              <a:gd name="connsiteY1" fmla="*/ 0 h 423949"/>
              <a:gd name="connsiteX2" fmla="*/ 282633 w 282633"/>
              <a:gd name="connsiteY2" fmla="*/ 423949 h 423949"/>
              <a:gd name="connsiteX3" fmla="*/ 33251 w 282633"/>
              <a:gd name="connsiteY3" fmla="*/ 423949 h 423949"/>
              <a:gd name="connsiteX4" fmla="*/ 0 w 282633"/>
              <a:gd name="connsiteY4" fmla="*/ 307571 h 423949"/>
              <a:gd name="connsiteX0" fmla="*/ 0 w 249382"/>
              <a:gd name="connsiteY0" fmla="*/ 0 h 423949"/>
              <a:gd name="connsiteX1" fmla="*/ 249382 w 249382"/>
              <a:gd name="connsiteY1" fmla="*/ 0 h 423949"/>
              <a:gd name="connsiteX2" fmla="*/ 249382 w 249382"/>
              <a:gd name="connsiteY2" fmla="*/ 423949 h 423949"/>
              <a:gd name="connsiteX3" fmla="*/ 0 w 249382"/>
              <a:gd name="connsiteY3" fmla="*/ 423949 h 423949"/>
            </a:gdLst>
            <a:ahLst/>
            <a:cxnLst>
              <a:cxn ang="0">
                <a:pos x="connsiteX0" y="connsiteY0"/>
              </a:cxn>
              <a:cxn ang="0">
                <a:pos x="connsiteX1" y="connsiteY1"/>
              </a:cxn>
              <a:cxn ang="0">
                <a:pos x="connsiteX2" y="connsiteY2"/>
              </a:cxn>
              <a:cxn ang="0">
                <a:pos x="connsiteX3" y="connsiteY3"/>
              </a:cxn>
            </a:cxnLst>
            <a:rect l="l" t="t" r="r" b="b"/>
            <a:pathLst>
              <a:path w="249382" h="423949">
                <a:moveTo>
                  <a:pt x="0" y="0"/>
                </a:moveTo>
                <a:lnTo>
                  <a:pt x="249382" y="0"/>
                </a:lnTo>
                <a:lnTo>
                  <a:pt x="249382" y="423949"/>
                </a:lnTo>
                <a:lnTo>
                  <a:pt x="0" y="423949"/>
                </a:lnTo>
              </a:path>
            </a:pathLst>
          </a:custGeom>
          <a:noFill/>
          <a:ln w="76200">
            <a:solidFill>
              <a:srgbClr val="005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sp>
        <p:nvSpPr>
          <p:cNvPr id="21" name="Title 20">
            <a:extLst>
              <a:ext uri="{FF2B5EF4-FFF2-40B4-BE49-F238E27FC236}">
                <a16:creationId xmlns:a16="http://schemas.microsoft.com/office/drawing/2014/main" id="{DE87A9D7-9876-DA47-25E6-C254B490E1A9}"/>
              </a:ext>
            </a:extLst>
          </p:cNvPr>
          <p:cNvSpPr>
            <a:spLocks noGrp="1"/>
          </p:cNvSpPr>
          <p:nvPr>
            <p:ph type="title" hasCustomPrompt="1"/>
          </p:nvPr>
        </p:nvSpPr>
        <p:spPr/>
        <p:txBody>
          <a:bodyPr>
            <a:normAutofit/>
          </a:bodyPr>
          <a:lstStyle>
            <a:lvl1pPr>
              <a:defRPr sz="2800"/>
            </a:lvl1pPr>
          </a:lstStyle>
          <a:p>
            <a:r>
              <a:rPr lang="en-US"/>
              <a:t>Click to edit title</a:t>
            </a:r>
          </a:p>
        </p:txBody>
      </p:sp>
    </p:spTree>
    <p:extLst>
      <p:ext uri="{BB962C8B-B14F-4D97-AF65-F5344CB8AC3E}">
        <p14:creationId xmlns:p14="http://schemas.microsoft.com/office/powerpoint/2010/main" val="3310647160"/>
      </p:ext>
    </p:extLst>
  </p:cSld>
  <p:clrMapOvr>
    <a:masterClrMapping/>
  </p:clrMapOvr>
  <p:extLst>
    <p:ext uri="{DCECCB84-F9BA-43D5-87BE-67443E8EF086}">
      <p15:sldGuideLst xmlns:p15="http://schemas.microsoft.com/office/powerpoint/2012/main">
        <p15:guide id="1" orient="horz" pos="4032">
          <p15:clr>
            <a:srgbClr val="FBAE40"/>
          </p15:clr>
        </p15:guide>
        <p15:guide id="2" pos="336">
          <p15:clr>
            <a:srgbClr val="FBAE40"/>
          </p15:clr>
        </p15:guide>
        <p15:guide id="3" orient="horz" pos="288">
          <p15:clr>
            <a:srgbClr val="FBAE40"/>
          </p15:clr>
        </p15:guide>
        <p15:guide id="4" pos="73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8F8F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03DCE-30C9-F426-C00F-B9F460DC72B9}"/>
              </a:ext>
            </a:extLst>
          </p:cNvPr>
          <p:cNvSpPr/>
          <p:nvPr userDrawn="1"/>
        </p:nvSpPr>
        <p:spPr>
          <a:xfrm>
            <a:off x="11818061" y="6546058"/>
            <a:ext cx="373013" cy="311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utiger 45 Light"/>
              <a:ea typeface="+mn-ea"/>
              <a:cs typeface="+mn-cs"/>
            </a:endParaRPr>
          </a:p>
        </p:txBody>
      </p:sp>
      <p:sp>
        <p:nvSpPr>
          <p:cNvPr id="3" name="TextBox 2">
            <a:extLst>
              <a:ext uri="{FF2B5EF4-FFF2-40B4-BE49-F238E27FC236}">
                <a16:creationId xmlns:a16="http://schemas.microsoft.com/office/drawing/2014/main" id="{74C22D51-73B5-F05B-D4A5-8E57C78EC35B}"/>
              </a:ext>
            </a:extLst>
          </p:cNvPr>
          <p:cNvSpPr txBox="1"/>
          <p:nvPr userDrawn="1"/>
        </p:nvSpPr>
        <p:spPr>
          <a:xfrm>
            <a:off x="11818060" y="6596392"/>
            <a:ext cx="373015" cy="215444"/>
          </a:xfrm>
          <a:prstGeom prst="rect">
            <a:avLst/>
          </a:prstGeom>
          <a:solidFill>
            <a:srgbClr val="FF0000"/>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800" b="0" i="0" u="none" strike="noStrike" kern="1200" cap="none" spc="0" normalizeH="0" baseline="0" noProof="0" smtClean="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id-ID" sz="933" b="0" i="0" u="none" strike="noStrike" kern="1200" cap="none" spc="0" normalizeH="0" baseline="0" noProof="0" dirty="0">
              <a:ln>
                <a:noFill/>
              </a:ln>
              <a:solidFill>
                <a:srgbClr val="FFFFFF"/>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94DE892-AC52-4750-88C7-B13F17F4295A}"/>
              </a:ext>
            </a:extLst>
          </p:cNvPr>
          <p:cNvCxnSpPr>
            <a:cxnSpLocks/>
          </p:cNvCxnSpPr>
          <p:nvPr userDrawn="1"/>
        </p:nvCxnSpPr>
        <p:spPr>
          <a:xfrm>
            <a:off x="0" y="399755"/>
            <a:ext cx="406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5DCF73F-AAE0-43DE-9487-63B1CA5D3166}"/>
              </a:ext>
            </a:extLst>
          </p:cNvPr>
          <p:cNvSpPr>
            <a:spLocks noGrp="1"/>
          </p:cNvSpPr>
          <p:nvPr>
            <p:ph type="title"/>
          </p:nvPr>
        </p:nvSpPr>
        <p:spPr>
          <a:xfrm>
            <a:off x="498927" y="171155"/>
            <a:ext cx="11338560" cy="457200"/>
          </a:xfrm>
          <a:prstGeom prst="rect">
            <a:avLst/>
          </a:prstGeom>
        </p:spPr>
        <p:txBody>
          <a:bodyPr wrap="square" lIns="0" tIns="0" rIns="0" bIns="0" anchor="ctr">
            <a:noAutofit/>
          </a:bodyPr>
          <a:lstStyle>
            <a:lvl1pPr>
              <a:defRPr kumimoji="0" lang="en-US" sz="2400" b="1" i="0" u="none" strike="noStrike" kern="0" cap="none" spc="0" normalizeH="0" baseline="0" dirty="0">
                <a:ln>
                  <a:noFill/>
                </a:ln>
                <a:solidFill>
                  <a:schemeClr val="accent4"/>
                </a:solidFill>
                <a:effectLst/>
                <a:uLnTx/>
                <a:uFillTx/>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725221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184540A-011B-D9A9-3F51-021BB7CF0A3B}"/>
              </a:ext>
            </a:extLst>
          </p:cNvPr>
          <p:cNvSpPr>
            <a:spLocks noGrp="1"/>
          </p:cNvSpPr>
          <p:nvPr>
            <p:ph type="title"/>
          </p:nvPr>
        </p:nvSpPr>
        <p:spPr>
          <a:xfrm>
            <a:off x="249724" y="143953"/>
            <a:ext cx="11942275" cy="43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2850A3"/>
                </a:solidFill>
                <a:latin typeface="+mn-lt"/>
                <a:ea typeface="+mn-ea"/>
                <a:cs typeface="Calibri" panose="020F0502020204030204" pitchFamily="34" charset="0"/>
              </a:defRPr>
            </a:lvl1pPr>
          </a:lstStyle>
          <a:p>
            <a:endParaRPr lang="en-US"/>
          </a:p>
        </p:txBody>
      </p:sp>
      <p:sp>
        <p:nvSpPr>
          <p:cNvPr id="4" name="Rectangle 3">
            <a:extLst>
              <a:ext uri="{FF2B5EF4-FFF2-40B4-BE49-F238E27FC236}">
                <a16:creationId xmlns:a16="http://schemas.microsoft.com/office/drawing/2014/main" id="{5FE8D8C8-F5A6-BB9D-5415-E305C4B11A03}"/>
              </a:ext>
            </a:extLst>
          </p:cNvPr>
          <p:cNvSpPr/>
          <p:nvPr userDrawn="1"/>
        </p:nvSpPr>
        <p:spPr>
          <a:xfrm>
            <a:off x="0" y="143953"/>
            <a:ext cx="101600" cy="432000"/>
          </a:xfrm>
          <a:prstGeom prst="rect">
            <a:avLst/>
          </a:prstGeom>
          <a:solidFill>
            <a:srgbClr val="EA1939"/>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Frutiger 45 Light"/>
              <a:ea typeface="+mn-ea"/>
              <a:cs typeface="+mn-cs"/>
            </a:endParaRPr>
          </a:p>
        </p:txBody>
      </p:sp>
    </p:spTree>
    <p:extLst>
      <p:ext uri="{BB962C8B-B14F-4D97-AF65-F5344CB8AC3E}">
        <p14:creationId xmlns:p14="http://schemas.microsoft.com/office/powerpoint/2010/main" val="2454405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3685D-D505-42E6-B2A3-1B26BC793250}"/>
              </a:ext>
            </a:extLst>
          </p:cNvPr>
          <p:cNvSpPr>
            <a:spLocks noGrp="1"/>
          </p:cNvSpPr>
          <p:nvPr>
            <p:ph type="title"/>
          </p:nvPr>
        </p:nvSpPr>
        <p:spPr>
          <a:xfrm>
            <a:off x="468086" y="365126"/>
            <a:ext cx="1088571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0300D-8B9D-444F-97B8-8F7D7E3A37FB}"/>
              </a:ext>
            </a:extLst>
          </p:cNvPr>
          <p:cNvSpPr>
            <a:spLocks noGrp="1"/>
          </p:cNvSpPr>
          <p:nvPr>
            <p:ph type="body" idx="1"/>
          </p:nvPr>
        </p:nvSpPr>
        <p:spPr>
          <a:xfrm>
            <a:off x="468086" y="1825625"/>
            <a:ext cx="1088571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DEDB723-1905-4E83-9D47-D0B5CFAA7945}"/>
              </a:ext>
            </a:extLst>
          </p:cNvPr>
          <p:cNvSpPr txBox="1"/>
          <p:nvPr userDrawn="1"/>
        </p:nvSpPr>
        <p:spPr>
          <a:xfrm>
            <a:off x="3144520" y="6478193"/>
            <a:ext cx="5999480" cy="24968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97A0A4"/>
                </a:solidFill>
                <a:effectLst/>
                <a:uLnTx/>
                <a:uFillTx/>
                <a:latin typeface="Calibri" panose="020F0502020204030204" pitchFamily="34" charset="0"/>
                <a:ea typeface="Calibri" panose="020F0502020204030204" pitchFamily="34" charset="0"/>
                <a:cs typeface="Calibri" panose="020F0502020204030204" pitchFamily="34" charset="0"/>
              </a:rPr>
              <a:t>©LTIMindtree | Privileged and Confidential 2025</a:t>
            </a:r>
            <a:endParaRPr kumimoji="0" lang="en-IN" sz="1000" b="0" i="0" u="none" strike="noStrike" kern="1200" cap="none" spc="0" normalizeH="0" baseline="0" noProof="0">
              <a:ln>
                <a:noFill/>
              </a:ln>
              <a:solidFill>
                <a:srgbClr val="59595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604E6E1E-7055-8D1B-4C37-9DCF88F2180C}"/>
              </a:ext>
            </a:extLst>
          </p:cNvPr>
          <p:cNvSpPr>
            <a:spLocks noChangeArrowheads="1"/>
          </p:cNvSpPr>
          <p:nvPr userDrawn="1"/>
        </p:nvSpPr>
        <p:spPr bwMode="auto">
          <a:xfrm>
            <a:off x="6003625" y="90103"/>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pic>
        <p:nvPicPr>
          <p:cNvPr id="29" name="Picture 28">
            <a:extLst>
              <a:ext uri="{FF2B5EF4-FFF2-40B4-BE49-F238E27FC236}">
                <a16:creationId xmlns:a16="http://schemas.microsoft.com/office/drawing/2014/main" id="{2F171322-9733-781D-E8F0-A4A2852E8C0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246" y="6448699"/>
            <a:ext cx="1167615" cy="329551"/>
          </a:xfrm>
          <a:prstGeom prst="rect">
            <a:avLst/>
          </a:prstGeom>
        </p:spPr>
      </p:pic>
      <p:cxnSp>
        <p:nvCxnSpPr>
          <p:cNvPr id="30" name="Straight Connector 29">
            <a:extLst>
              <a:ext uri="{FF2B5EF4-FFF2-40B4-BE49-F238E27FC236}">
                <a16:creationId xmlns:a16="http://schemas.microsoft.com/office/drawing/2014/main" id="{EBFAADE7-DDFF-BF0A-D366-76DAC73818AA}"/>
              </a:ext>
            </a:extLst>
          </p:cNvPr>
          <p:cNvCxnSpPr>
            <a:cxnSpLocks/>
          </p:cNvCxnSpPr>
          <p:nvPr userDrawn="1"/>
        </p:nvCxnSpPr>
        <p:spPr>
          <a:xfrm>
            <a:off x="1327335" y="6515215"/>
            <a:ext cx="0" cy="20794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F00A9D-A8B8-46B2-1BF7-7E8FF6AC3B0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18593" y="6530729"/>
            <a:ext cx="909784" cy="160549"/>
          </a:xfrm>
          <a:prstGeom prst="rect">
            <a:avLst/>
          </a:prstGeom>
        </p:spPr>
      </p:pic>
    </p:spTree>
    <p:extLst>
      <p:ext uri="{BB962C8B-B14F-4D97-AF65-F5344CB8AC3E}">
        <p14:creationId xmlns:p14="http://schemas.microsoft.com/office/powerpoint/2010/main" val="16859776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3685D-D505-42E6-B2A3-1B26BC793250}"/>
              </a:ext>
            </a:extLst>
          </p:cNvPr>
          <p:cNvSpPr>
            <a:spLocks noGrp="1"/>
          </p:cNvSpPr>
          <p:nvPr>
            <p:ph type="title"/>
          </p:nvPr>
        </p:nvSpPr>
        <p:spPr>
          <a:xfrm>
            <a:off x="468085" y="365125"/>
            <a:ext cx="1088571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0300D-8B9D-444F-97B8-8F7D7E3A37FB}"/>
              </a:ext>
            </a:extLst>
          </p:cNvPr>
          <p:cNvSpPr>
            <a:spLocks noGrp="1"/>
          </p:cNvSpPr>
          <p:nvPr>
            <p:ph type="body" idx="1"/>
          </p:nvPr>
        </p:nvSpPr>
        <p:spPr>
          <a:xfrm>
            <a:off x="468085" y="1825625"/>
            <a:ext cx="1088571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DEDB723-1905-4E83-9D47-D0B5CFAA7945}"/>
              </a:ext>
            </a:extLst>
          </p:cNvPr>
          <p:cNvSpPr txBox="1"/>
          <p:nvPr userDrawn="1"/>
        </p:nvSpPr>
        <p:spPr>
          <a:xfrm>
            <a:off x="3144520" y="6478192"/>
            <a:ext cx="5999480" cy="24968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97A0A4"/>
                </a:solidFill>
                <a:effectLst/>
                <a:uLnTx/>
                <a:uFillTx/>
                <a:latin typeface="Calibri" panose="020F0502020204030204" pitchFamily="34" charset="0"/>
                <a:ea typeface="Calibri" panose="020F0502020204030204" pitchFamily="34" charset="0"/>
                <a:cs typeface="Calibri" panose="020F0502020204030204" pitchFamily="34" charset="0"/>
              </a:rPr>
              <a:t>©LTIMindtree | Privileged and Confidential 2025</a:t>
            </a:r>
            <a:endParaRPr kumimoji="0" lang="en-IN" sz="1000" b="0" i="0" u="none" strike="noStrike" kern="1200" cap="none" spc="0" normalizeH="0" baseline="0" noProof="0">
              <a:ln>
                <a:noFill/>
              </a:ln>
              <a:solidFill>
                <a:srgbClr val="59595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604E6E1E-7055-8D1B-4C37-9DCF88F2180C}"/>
              </a:ext>
            </a:extLst>
          </p:cNvPr>
          <p:cNvSpPr>
            <a:spLocks noChangeArrowheads="1"/>
          </p:cNvSpPr>
          <p:nvPr userDrawn="1"/>
        </p:nvSpPr>
        <p:spPr bwMode="auto">
          <a:xfrm>
            <a:off x="6003624" y="90102"/>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utiger 45 Light"/>
              <a:ea typeface="+mn-ea"/>
              <a:cs typeface="+mn-cs"/>
            </a:endParaRPr>
          </a:p>
        </p:txBody>
      </p:sp>
      <p:pic>
        <p:nvPicPr>
          <p:cNvPr id="29" name="Picture 28">
            <a:extLst>
              <a:ext uri="{FF2B5EF4-FFF2-40B4-BE49-F238E27FC236}">
                <a16:creationId xmlns:a16="http://schemas.microsoft.com/office/drawing/2014/main" id="{2F171322-9733-781D-E8F0-A4A2852E8C0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246" y="6448698"/>
            <a:ext cx="1167615" cy="329551"/>
          </a:xfrm>
          <a:prstGeom prst="rect">
            <a:avLst/>
          </a:prstGeom>
        </p:spPr>
      </p:pic>
      <p:cxnSp>
        <p:nvCxnSpPr>
          <p:cNvPr id="30" name="Straight Connector 29">
            <a:extLst>
              <a:ext uri="{FF2B5EF4-FFF2-40B4-BE49-F238E27FC236}">
                <a16:creationId xmlns:a16="http://schemas.microsoft.com/office/drawing/2014/main" id="{EBFAADE7-DDFF-BF0A-D366-76DAC73818AA}"/>
              </a:ext>
            </a:extLst>
          </p:cNvPr>
          <p:cNvCxnSpPr>
            <a:cxnSpLocks/>
          </p:cNvCxnSpPr>
          <p:nvPr userDrawn="1"/>
        </p:nvCxnSpPr>
        <p:spPr>
          <a:xfrm>
            <a:off x="1327335" y="6515214"/>
            <a:ext cx="0" cy="20794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F00A9D-A8B8-46B2-1BF7-7E8FF6AC3B0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18593" y="6530728"/>
            <a:ext cx="909784" cy="160549"/>
          </a:xfrm>
          <a:prstGeom prst="rect">
            <a:avLst/>
          </a:prstGeom>
        </p:spPr>
      </p:pic>
    </p:spTree>
    <p:extLst>
      <p:ext uri="{BB962C8B-B14F-4D97-AF65-F5344CB8AC3E}">
        <p14:creationId xmlns:p14="http://schemas.microsoft.com/office/powerpoint/2010/main" val="31525359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191.png"/><Relationship Id="rId7" Type="http://schemas.openxmlformats.org/officeDocument/2006/relationships/image" Target="../media/image193.png"/><Relationship Id="rId12" Type="http://schemas.openxmlformats.org/officeDocument/2006/relationships/image" Target="../media/image196.png"/><Relationship Id="rId2" Type="http://schemas.openxmlformats.org/officeDocument/2006/relationships/image" Target="../media/image190.emf"/><Relationship Id="rId1" Type="http://schemas.openxmlformats.org/officeDocument/2006/relationships/slideLayout" Target="../slideLayouts/slideLayout19.xml"/><Relationship Id="rId6" Type="http://schemas.microsoft.com/office/2007/relationships/hdphoto" Target="../media/hdphoto6.wdp"/><Relationship Id="rId11" Type="http://schemas.openxmlformats.org/officeDocument/2006/relationships/image" Target="../media/image195.png"/><Relationship Id="rId5" Type="http://schemas.openxmlformats.org/officeDocument/2006/relationships/image" Target="../media/image192.png"/><Relationship Id="rId15" Type="http://schemas.openxmlformats.org/officeDocument/2006/relationships/image" Target="../media/image198.sv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94.png"/><Relationship Id="rId14" Type="http://schemas.openxmlformats.org/officeDocument/2006/relationships/image" Target="../media/image197.png"/></Relationships>
</file>

<file path=ppt/slides/_rels/slide1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19.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7.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svg"/><Relationship Id="rId18" Type="http://schemas.openxmlformats.org/officeDocument/2006/relationships/image" Target="../media/image222.png"/><Relationship Id="rId3" Type="http://schemas.openxmlformats.org/officeDocument/2006/relationships/image" Target="../media/image207.svg"/><Relationship Id="rId21" Type="http://schemas.openxmlformats.org/officeDocument/2006/relationships/image" Target="../media/image225.svg"/><Relationship Id="rId7" Type="http://schemas.openxmlformats.org/officeDocument/2006/relationships/image" Target="../media/image211.svg"/><Relationship Id="rId12" Type="http://schemas.openxmlformats.org/officeDocument/2006/relationships/image" Target="../media/image216.png"/><Relationship Id="rId17" Type="http://schemas.openxmlformats.org/officeDocument/2006/relationships/image" Target="../media/image221.svg"/><Relationship Id="rId2" Type="http://schemas.openxmlformats.org/officeDocument/2006/relationships/image" Target="../media/image206.png"/><Relationship Id="rId16" Type="http://schemas.openxmlformats.org/officeDocument/2006/relationships/image" Target="../media/image220.png"/><Relationship Id="rId20" Type="http://schemas.openxmlformats.org/officeDocument/2006/relationships/image" Target="../media/image224.png"/><Relationship Id="rId1" Type="http://schemas.openxmlformats.org/officeDocument/2006/relationships/slideLayout" Target="../slideLayouts/slideLayout19.xml"/><Relationship Id="rId6" Type="http://schemas.openxmlformats.org/officeDocument/2006/relationships/image" Target="../media/image210.png"/><Relationship Id="rId11" Type="http://schemas.openxmlformats.org/officeDocument/2006/relationships/image" Target="../media/image215.svg"/><Relationship Id="rId5" Type="http://schemas.openxmlformats.org/officeDocument/2006/relationships/image" Target="../media/image209.svg"/><Relationship Id="rId15" Type="http://schemas.openxmlformats.org/officeDocument/2006/relationships/image" Target="../media/image219.svg"/><Relationship Id="rId23" Type="http://schemas.openxmlformats.org/officeDocument/2006/relationships/image" Target="../media/image227.svg"/><Relationship Id="rId10" Type="http://schemas.openxmlformats.org/officeDocument/2006/relationships/image" Target="../media/image214.png"/><Relationship Id="rId19" Type="http://schemas.openxmlformats.org/officeDocument/2006/relationships/image" Target="../media/image223.svg"/><Relationship Id="rId4" Type="http://schemas.openxmlformats.org/officeDocument/2006/relationships/image" Target="../media/image208.png"/><Relationship Id="rId9" Type="http://schemas.openxmlformats.org/officeDocument/2006/relationships/image" Target="../media/image213.svg"/><Relationship Id="rId14" Type="http://schemas.openxmlformats.org/officeDocument/2006/relationships/image" Target="../media/image218.png"/><Relationship Id="rId22" Type="http://schemas.openxmlformats.org/officeDocument/2006/relationships/image" Target="../media/image226.png"/></Relationships>
</file>

<file path=ppt/slides/_rels/slide1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31.svg"/><Relationship Id="rId5" Type="http://schemas.openxmlformats.org/officeDocument/2006/relationships/image" Target="../media/image230.png"/><Relationship Id="rId4" Type="http://schemas.openxmlformats.org/officeDocument/2006/relationships/image" Target="../media/image229.jpeg"/></Relationships>
</file>

<file path=ppt/slides/_rels/slide19.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microsoft.com/office/2018/10/relationships/comments" Target="../comments/modernComment_1D6_8EC364F.xml"/><Relationship Id="rId4" Type="http://schemas.openxmlformats.org/officeDocument/2006/relationships/tags" Target="../tags/tag34.xml"/><Relationship Id="rId9"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2.svg"/><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image" Target="../media/image30.sv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microsoft.com/office/2018/10/relationships/comments" Target="../comments/modernComment_169_4E07CC96.xml"/><Relationship Id="rId32" Type="http://schemas.openxmlformats.org/officeDocument/2006/relationships/image" Target="../media/image28.sv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19.xml"/><Relationship Id="rId28" Type="http://schemas.openxmlformats.org/officeDocument/2006/relationships/image" Target="../media/image24.sv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2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3.png"/><Relationship Id="rId30" Type="http://schemas.openxmlformats.org/officeDocument/2006/relationships/image" Target="../media/image26.svg"/><Relationship Id="rId8" Type="http://schemas.openxmlformats.org/officeDocument/2006/relationships/tags" Target="../tags/tag8.xml"/></Relationships>
</file>

<file path=ppt/slides/_rels/slide20.xml.rels><?xml version="1.0" encoding="UTF-8" standalone="yes"?>
<Relationships xmlns="http://schemas.openxmlformats.org/package/2006/relationships"><Relationship Id="rId8" Type="http://schemas.openxmlformats.org/officeDocument/2006/relationships/image" Target="../media/image235.png"/><Relationship Id="rId13" Type="http://schemas.microsoft.com/office/2007/relationships/hdphoto" Target="../media/hdphoto15.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237.png"/><Relationship Id="rId17" Type="http://schemas.microsoft.com/office/2007/relationships/hdphoto" Target="../media/hdphoto17.wdp"/><Relationship Id="rId2" Type="http://schemas.openxmlformats.org/officeDocument/2006/relationships/image" Target="../media/image232.png"/><Relationship Id="rId16" Type="http://schemas.openxmlformats.org/officeDocument/2006/relationships/image" Target="../media/image239.png"/><Relationship Id="rId1" Type="http://schemas.openxmlformats.org/officeDocument/2006/relationships/slideLayout" Target="../slideLayouts/slideLayout19.xml"/><Relationship Id="rId6" Type="http://schemas.openxmlformats.org/officeDocument/2006/relationships/image" Target="../media/image234.png"/><Relationship Id="rId11" Type="http://schemas.microsoft.com/office/2007/relationships/hdphoto" Target="../media/hdphoto14.wdp"/><Relationship Id="rId5" Type="http://schemas.microsoft.com/office/2007/relationships/hdphoto" Target="../media/hdphoto11.wdp"/><Relationship Id="rId15" Type="http://schemas.microsoft.com/office/2007/relationships/hdphoto" Target="../media/hdphoto16.wdp"/><Relationship Id="rId10" Type="http://schemas.openxmlformats.org/officeDocument/2006/relationships/image" Target="../media/image236.png"/><Relationship Id="rId4" Type="http://schemas.openxmlformats.org/officeDocument/2006/relationships/image" Target="../media/image233.png"/><Relationship Id="rId9" Type="http://schemas.microsoft.com/office/2007/relationships/hdphoto" Target="../media/hdphoto13.wdp"/><Relationship Id="rId14" Type="http://schemas.openxmlformats.org/officeDocument/2006/relationships/image" Target="../media/image238.png"/></Relationships>
</file>

<file path=ppt/slides/_rels/slide21.xml.rels><?xml version="1.0" encoding="UTF-8" standalone="yes"?>
<Relationships xmlns="http://schemas.openxmlformats.org/package/2006/relationships"><Relationship Id="rId2" Type="http://schemas.openxmlformats.org/officeDocument/2006/relationships/image" Target="../media/image2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tiff"/><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tiff"/><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svg"/><Relationship Id="rId3" Type="http://schemas.openxmlformats.org/officeDocument/2006/relationships/image" Target="../media/image57.png"/><Relationship Id="rId21" Type="http://schemas.openxmlformats.org/officeDocument/2006/relationships/image" Target="../media/image74.sv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emf"/><Relationship Id="rId25" Type="http://schemas.openxmlformats.org/officeDocument/2006/relationships/image" Target="../media/image78.png"/><Relationship Id="rId2" Type="http://schemas.openxmlformats.org/officeDocument/2006/relationships/image" Target="../media/image56.png"/><Relationship Id="rId16" Type="http://schemas.openxmlformats.org/officeDocument/2006/relationships/image" Target="../media/image69.emf"/><Relationship Id="rId20"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34.png"/><Relationship Id="rId15" Type="http://schemas.openxmlformats.org/officeDocument/2006/relationships/image" Target="../media/image68.emf"/><Relationship Id="rId23" Type="http://schemas.openxmlformats.org/officeDocument/2006/relationships/image" Target="../media/image76.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58.png"/><Relationship Id="rId9" Type="http://schemas.openxmlformats.org/officeDocument/2006/relationships/image" Target="../media/image62.png"/><Relationship Id="rId14" Type="http://schemas.openxmlformats.org/officeDocument/2006/relationships/image" Target="../media/image67.emf"/><Relationship Id="rId22" Type="http://schemas.openxmlformats.org/officeDocument/2006/relationships/image" Target="../media/image75.png"/></Relationships>
</file>

<file path=ppt/slides/_rels/slide6.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92.svg"/><Relationship Id="rId26" Type="http://schemas.openxmlformats.org/officeDocument/2006/relationships/image" Target="../media/image100.svg"/><Relationship Id="rId21" Type="http://schemas.openxmlformats.org/officeDocument/2006/relationships/image" Target="../media/image95.png"/><Relationship Id="rId34" Type="http://schemas.openxmlformats.org/officeDocument/2006/relationships/image" Target="../media/image108.png"/><Relationship Id="rId7" Type="http://schemas.openxmlformats.org/officeDocument/2006/relationships/image" Target="../media/image83.png"/><Relationship Id="rId12" Type="http://schemas.openxmlformats.org/officeDocument/2006/relationships/image" Target="../media/image86.svg"/><Relationship Id="rId17" Type="http://schemas.openxmlformats.org/officeDocument/2006/relationships/image" Target="../media/image91.png"/><Relationship Id="rId25" Type="http://schemas.openxmlformats.org/officeDocument/2006/relationships/image" Target="../media/image99.png"/><Relationship Id="rId33" Type="http://schemas.openxmlformats.org/officeDocument/2006/relationships/image" Target="../media/image107.jpeg"/><Relationship Id="rId38" Type="http://schemas.openxmlformats.org/officeDocument/2006/relationships/image" Target="../media/image112.svg"/><Relationship Id="rId2" Type="http://schemas.openxmlformats.org/officeDocument/2006/relationships/image" Target="../media/image80.jpeg"/><Relationship Id="rId16" Type="http://schemas.openxmlformats.org/officeDocument/2006/relationships/image" Target="../media/image90.svg"/><Relationship Id="rId20" Type="http://schemas.openxmlformats.org/officeDocument/2006/relationships/image" Target="../media/image94.svg"/><Relationship Id="rId29" Type="http://schemas.openxmlformats.org/officeDocument/2006/relationships/image" Target="../media/image103.png"/><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85.png"/><Relationship Id="rId24" Type="http://schemas.openxmlformats.org/officeDocument/2006/relationships/image" Target="../media/image98.svg"/><Relationship Id="rId32" Type="http://schemas.openxmlformats.org/officeDocument/2006/relationships/image" Target="../media/image106.jpeg"/><Relationship Id="rId37" Type="http://schemas.openxmlformats.org/officeDocument/2006/relationships/image" Target="../media/image111.png"/><Relationship Id="rId5" Type="http://schemas.openxmlformats.org/officeDocument/2006/relationships/image" Target="../media/image82.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svg"/><Relationship Id="rId36" Type="http://schemas.openxmlformats.org/officeDocument/2006/relationships/image" Target="../media/image110.png"/><Relationship Id="rId10" Type="http://schemas.microsoft.com/office/2007/relationships/hdphoto" Target="../media/hdphoto4.wdp"/><Relationship Id="rId19" Type="http://schemas.openxmlformats.org/officeDocument/2006/relationships/image" Target="../media/image93.png"/><Relationship Id="rId31" Type="http://schemas.openxmlformats.org/officeDocument/2006/relationships/image" Target="../media/image105.png"/><Relationship Id="rId4" Type="http://schemas.microsoft.com/office/2007/relationships/hdphoto" Target="../media/hdphoto1.wdp"/><Relationship Id="rId9" Type="http://schemas.openxmlformats.org/officeDocument/2006/relationships/image" Target="../media/image84.png"/><Relationship Id="rId14" Type="http://schemas.openxmlformats.org/officeDocument/2006/relationships/image" Target="../media/image88.svg"/><Relationship Id="rId22" Type="http://schemas.openxmlformats.org/officeDocument/2006/relationships/image" Target="../media/image96.svg"/><Relationship Id="rId27" Type="http://schemas.openxmlformats.org/officeDocument/2006/relationships/image" Target="../media/image101.png"/><Relationship Id="rId30" Type="http://schemas.openxmlformats.org/officeDocument/2006/relationships/image" Target="../media/image104.svg"/><Relationship Id="rId35" Type="http://schemas.openxmlformats.org/officeDocument/2006/relationships/image" Target="../media/image109.png"/><Relationship Id="rId8" Type="http://schemas.microsoft.com/office/2007/relationships/hdphoto" Target="../media/hdphoto3.wdp"/><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9.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9.xml.rels><?xml version="1.0" encoding="UTF-8" standalone="yes"?>
<Relationships xmlns="http://schemas.openxmlformats.org/package/2006/relationships"><Relationship Id="rId13" Type="http://schemas.openxmlformats.org/officeDocument/2006/relationships/image" Target="../media/image138.png"/><Relationship Id="rId18" Type="http://schemas.openxmlformats.org/officeDocument/2006/relationships/image" Target="../media/image143.png"/><Relationship Id="rId26" Type="http://schemas.openxmlformats.org/officeDocument/2006/relationships/image" Target="../media/image151.png"/><Relationship Id="rId39" Type="http://schemas.openxmlformats.org/officeDocument/2006/relationships/image" Target="../media/image164.png"/><Relationship Id="rId21" Type="http://schemas.openxmlformats.org/officeDocument/2006/relationships/image" Target="../media/image146.png"/><Relationship Id="rId34" Type="http://schemas.openxmlformats.org/officeDocument/2006/relationships/image" Target="../media/image159.png"/><Relationship Id="rId42" Type="http://schemas.openxmlformats.org/officeDocument/2006/relationships/image" Target="../media/image167.png"/><Relationship Id="rId47" Type="http://schemas.openxmlformats.org/officeDocument/2006/relationships/image" Target="../media/image172.png"/><Relationship Id="rId50" Type="http://schemas.openxmlformats.org/officeDocument/2006/relationships/image" Target="../media/image175.png"/><Relationship Id="rId55" Type="http://schemas.openxmlformats.org/officeDocument/2006/relationships/image" Target="../media/image180.jpeg"/><Relationship Id="rId7" Type="http://schemas.openxmlformats.org/officeDocument/2006/relationships/image" Target="../media/image132.png"/><Relationship Id="rId2" Type="http://schemas.openxmlformats.org/officeDocument/2006/relationships/image" Target="../media/image127.png"/><Relationship Id="rId16" Type="http://schemas.openxmlformats.org/officeDocument/2006/relationships/image" Target="../media/image141.png"/><Relationship Id="rId29" Type="http://schemas.openxmlformats.org/officeDocument/2006/relationships/image" Target="../media/image154.jpeg"/><Relationship Id="rId11" Type="http://schemas.openxmlformats.org/officeDocument/2006/relationships/image" Target="../media/image136.png"/><Relationship Id="rId24" Type="http://schemas.openxmlformats.org/officeDocument/2006/relationships/image" Target="../media/image149.png"/><Relationship Id="rId32" Type="http://schemas.openxmlformats.org/officeDocument/2006/relationships/image" Target="../media/image157.jpeg"/><Relationship Id="rId37" Type="http://schemas.openxmlformats.org/officeDocument/2006/relationships/image" Target="../media/image162.png"/><Relationship Id="rId40" Type="http://schemas.openxmlformats.org/officeDocument/2006/relationships/image" Target="../media/image165.png"/><Relationship Id="rId45" Type="http://schemas.openxmlformats.org/officeDocument/2006/relationships/image" Target="../media/image170.png"/><Relationship Id="rId53" Type="http://schemas.openxmlformats.org/officeDocument/2006/relationships/image" Target="../media/image178.png"/><Relationship Id="rId58" Type="http://schemas.openxmlformats.org/officeDocument/2006/relationships/image" Target="../media/image183.png"/><Relationship Id="rId5" Type="http://schemas.openxmlformats.org/officeDocument/2006/relationships/image" Target="../media/image130.png"/><Relationship Id="rId61" Type="http://schemas.openxmlformats.org/officeDocument/2006/relationships/image" Target="../media/image186.png"/><Relationship Id="rId19" Type="http://schemas.openxmlformats.org/officeDocument/2006/relationships/image" Target="../media/image144.png"/><Relationship Id="rId14" Type="http://schemas.openxmlformats.org/officeDocument/2006/relationships/image" Target="../media/image139.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image" Target="../media/image155.png"/><Relationship Id="rId35" Type="http://schemas.openxmlformats.org/officeDocument/2006/relationships/image" Target="../media/image160.png"/><Relationship Id="rId43" Type="http://schemas.openxmlformats.org/officeDocument/2006/relationships/image" Target="../media/image168.jpeg"/><Relationship Id="rId48" Type="http://schemas.openxmlformats.org/officeDocument/2006/relationships/image" Target="../media/image173.jpeg"/><Relationship Id="rId56" Type="http://schemas.openxmlformats.org/officeDocument/2006/relationships/image" Target="../media/image181.jpeg"/><Relationship Id="rId8" Type="http://schemas.openxmlformats.org/officeDocument/2006/relationships/image" Target="../media/image133.png"/><Relationship Id="rId51" Type="http://schemas.openxmlformats.org/officeDocument/2006/relationships/image" Target="../media/image176.png"/><Relationship Id="rId3" Type="http://schemas.openxmlformats.org/officeDocument/2006/relationships/image" Target="../media/image128.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image" Target="../media/image150.png"/><Relationship Id="rId33" Type="http://schemas.openxmlformats.org/officeDocument/2006/relationships/image" Target="../media/image158.png"/><Relationship Id="rId38" Type="http://schemas.openxmlformats.org/officeDocument/2006/relationships/image" Target="../media/image163.png"/><Relationship Id="rId46" Type="http://schemas.openxmlformats.org/officeDocument/2006/relationships/image" Target="../media/image171.png"/><Relationship Id="rId59" Type="http://schemas.openxmlformats.org/officeDocument/2006/relationships/image" Target="../media/image184.png"/><Relationship Id="rId20" Type="http://schemas.openxmlformats.org/officeDocument/2006/relationships/image" Target="../media/image145.png"/><Relationship Id="rId41" Type="http://schemas.openxmlformats.org/officeDocument/2006/relationships/image" Target="../media/image166.png"/><Relationship Id="rId54" Type="http://schemas.openxmlformats.org/officeDocument/2006/relationships/image" Target="../media/image179.png"/><Relationship Id="rId62" Type="http://schemas.openxmlformats.org/officeDocument/2006/relationships/image" Target="../media/image187.png"/><Relationship Id="rId1" Type="http://schemas.openxmlformats.org/officeDocument/2006/relationships/slideLayout" Target="../slideLayouts/slideLayout19.xml"/><Relationship Id="rId6" Type="http://schemas.openxmlformats.org/officeDocument/2006/relationships/image" Target="../media/image131.pn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png"/><Relationship Id="rId36" Type="http://schemas.openxmlformats.org/officeDocument/2006/relationships/image" Target="../media/image161.png"/><Relationship Id="rId49" Type="http://schemas.openxmlformats.org/officeDocument/2006/relationships/image" Target="../media/image174.jpeg"/><Relationship Id="rId57" Type="http://schemas.openxmlformats.org/officeDocument/2006/relationships/image" Target="../media/image182.png"/><Relationship Id="rId10" Type="http://schemas.openxmlformats.org/officeDocument/2006/relationships/image" Target="../media/image135.png"/><Relationship Id="rId31" Type="http://schemas.openxmlformats.org/officeDocument/2006/relationships/image" Target="../media/image156.png"/><Relationship Id="rId44" Type="http://schemas.openxmlformats.org/officeDocument/2006/relationships/image" Target="../media/image169.png"/><Relationship Id="rId52" Type="http://schemas.openxmlformats.org/officeDocument/2006/relationships/image" Target="../media/image177.png"/><Relationship Id="rId60" Type="http://schemas.openxmlformats.org/officeDocument/2006/relationships/image" Target="../media/image185.png"/><Relationship Id="rId4" Type="http://schemas.openxmlformats.org/officeDocument/2006/relationships/image" Target="../media/image129.png"/><Relationship Id="rId9"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D2522CEF-56C1-D5F7-26B7-8B0B63901B22}"/>
              </a:ext>
            </a:extLst>
          </p:cNvPr>
          <p:cNvSpPr>
            <a:spLocks noGrp="1"/>
          </p:cNvSpPr>
          <p:nvPr>
            <p:ph type="title"/>
          </p:nvPr>
        </p:nvSpPr>
        <p:spPr/>
        <p:txBody>
          <a:bodyPr/>
          <a:lstStyle/>
          <a:p>
            <a:r>
              <a:rPr lang="en-IN" dirty="0" err="1"/>
              <a:t>LTIMindtree</a:t>
            </a:r>
            <a:r>
              <a:rPr lang="en-IN" dirty="0"/>
              <a:t> Service Offerings</a:t>
            </a:r>
          </a:p>
        </p:txBody>
      </p:sp>
      <p:sp>
        <p:nvSpPr>
          <p:cNvPr id="3" name="Rectangle: Rounded Corners 2">
            <a:extLst>
              <a:ext uri="{FF2B5EF4-FFF2-40B4-BE49-F238E27FC236}">
                <a16:creationId xmlns:a16="http://schemas.microsoft.com/office/drawing/2014/main" id="{0E827758-4F5D-6308-D022-3466E656B9A6}"/>
              </a:ext>
            </a:extLst>
          </p:cNvPr>
          <p:cNvSpPr/>
          <p:nvPr/>
        </p:nvSpPr>
        <p:spPr>
          <a:xfrm>
            <a:off x="684836" y="1416684"/>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1891B13F-FE85-5445-07EA-825EAD54177B}"/>
              </a:ext>
            </a:extLst>
          </p:cNvPr>
          <p:cNvSpPr/>
          <p:nvPr/>
        </p:nvSpPr>
        <p:spPr>
          <a:xfrm>
            <a:off x="3470476" y="1416684"/>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F3DB316E-9844-09D4-49E7-C40C3B51F110}"/>
              </a:ext>
            </a:extLst>
          </p:cNvPr>
          <p:cNvSpPr/>
          <p:nvPr/>
        </p:nvSpPr>
        <p:spPr>
          <a:xfrm>
            <a:off x="6256117" y="1416684"/>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847BC90F-DD59-33EC-F794-6811D265C95C}"/>
              </a:ext>
            </a:extLst>
          </p:cNvPr>
          <p:cNvSpPr/>
          <p:nvPr/>
        </p:nvSpPr>
        <p:spPr>
          <a:xfrm>
            <a:off x="9041758" y="1416684"/>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14F428FD-44C3-7AE2-34D2-7E9C0AD7536D}"/>
              </a:ext>
            </a:extLst>
          </p:cNvPr>
          <p:cNvSpPr/>
          <p:nvPr/>
        </p:nvSpPr>
        <p:spPr>
          <a:xfrm>
            <a:off x="684836" y="1208339"/>
            <a:ext cx="2465407" cy="833377"/>
          </a:xfrm>
          <a:prstGeom prst="roundRect">
            <a:avLst/>
          </a:prstGeom>
          <a:solidFill>
            <a:srgbClr val="004B97"/>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Cloud, Infrastructure </a:t>
            </a:r>
            <a:b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&amp; Security</a:t>
            </a:r>
          </a:p>
        </p:txBody>
      </p:sp>
      <p:sp>
        <p:nvSpPr>
          <p:cNvPr id="8" name="Rectangle: Rounded Corners 7">
            <a:extLst>
              <a:ext uri="{FF2B5EF4-FFF2-40B4-BE49-F238E27FC236}">
                <a16:creationId xmlns:a16="http://schemas.microsoft.com/office/drawing/2014/main" id="{273C5525-E65B-16FD-93D4-DA213F4E16A0}"/>
              </a:ext>
            </a:extLst>
          </p:cNvPr>
          <p:cNvSpPr/>
          <p:nvPr/>
        </p:nvSpPr>
        <p:spPr>
          <a:xfrm>
            <a:off x="3470476" y="1208339"/>
            <a:ext cx="2465407" cy="833377"/>
          </a:xfrm>
          <a:prstGeom prst="roundRect">
            <a:avLst/>
          </a:prstGeom>
          <a:solidFill>
            <a:srgbClr val="F0C93A"/>
          </a:solidFill>
          <a:ln>
            <a:solidFill>
              <a:srgbClr val="F0C93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Enterprise </a:t>
            </a:r>
            <a:b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Solutions</a:t>
            </a:r>
          </a:p>
        </p:txBody>
      </p:sp>
      <p:sp>
        <p:nvSpPr>
          <p:cNvPr id="9" name="Rectangle: Rounded Corners 8">
            <a:extLst>
              <a:ext uri="{FF2B5EF4-FFF2-40B4-BE49-F238E27FC236}">
                <a16:creationId xmlns:a16="http://schemas.microsoft.com/office/drawing/2014/main" id="{4872DFD4-8634-1399-07FD-FB8823A816EF}"/>
              </a:ext>
            </a:extLst>
          </p:cNvPr>
          <p:cNvSpPr/>
          <p:nvPr/>
        </p:nvSpPr>
        <p:spPr>
          <a:xfrm>
            <a:off x="6256116" y="1208339"/>
            <a:ext cx="2465407" cy="833377"/>
          </a:xfrm>
          <a:prstGeom prst="roundRect">
            <a:avLst/>
          </a:prstGeom>
          <a:solidFill>
            <a:srgbClr val="004B97"/>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Quality </a:t>
            </a:r>
            <a:b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Engineering</a:t>
            </a:r>
          </a:p>
        </p:txBody>
      </p:sp>
      <p:sp>
        <p:nvSpPr>
          <p:cNvPr id="10" name="Rectangle: Rounded Corners 9">
            <a:extLst>
              <a:ext uri="{FF2B5EF4-FFF2-40B4-BE49-F238E27FC236}">
                <a16:creationId xmlns:a16="http://schemas.microsoft.com/office/drawing/2014/main" id="{7F3BFBC8-74E9-7E93-138C-5E53372B77CD}"/>
              </a:ext>
            </a:extLst>
          </p:cNvPr>
          <p:cNvSpPr/>
          <p:nvPr/>
        </p:nvSpPr>
        <p:spPr>
          <a:xfrm>
            <a:off x="9041757" y="1208339"/>
            <a:ext cx="2465407" cy="833377"/>
          </a:xfrm>
          <a:prstGeom prst="roundRect">
            <a:avLst/>
          </a:prstGeom>
          <a:solidFill>
            <a:srgbClr val="F0C93A"/>
          </a:solidFill>
          <a:ln>
            <a:solidFill>
              <a:srgbClr val="F0C93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Data &amp; </a:t>
            </a:r>
            <a:b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Insights</a:t>
            </a:r>
          </a:p>
        </p:txBody>
      </p:sp>
      <p:sp>
        <p:nvSpPr>
          <p:cNvPr id="11" name="Oval 10">
            <a:extLst>
              <a:ext uri="{FF2B5EF4-FFF2-40B4-BE49-F238E27FC236}">
                <a16:creationId xmlns:a16="http://schemas.microsoft.com/office/drawing/2014/main" id="{6B0C569B-2E56-FE49-36C6-A5EA9214FFF3}"/>
              </a:ext>
            </a:extLst>
          </p:cNvPr>
          <p:cNvSpPr/>
          <p:nvPr/>
        </p:nvSpPr>
        <p:spPr>
          <a:xfrm>
            <a:off x="1586305" y="807532"/>
            <a:ext cx="662467" cy="662468"/>
          </a:xfrm>
          <a:prstGeom prst="ellipse">
            <a:avLst/>
          </a:prstGeom>
          <a:solidFill>
            <a:sysClr val="window" lastClr="FFFFFF"/>
          </a:solidFill>
          <a:ln w="12700" cap="flat" cmpd="sng" algn="ctr">
            <a:solidFill>
              <a:srgbClr val="004B9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prstClr val="white"/>
              </a:solidFill>
              <a:effectLst/>
              <a:uLnTx/>
              <a:uFillTx/>
              <a:latin typeface="Aptos" panose="020B0004020202020204" pitchFamily="34" charset="0"/>
              <a:ea typeface="STKaiti"/>
            </a:endParaRPr>
          </a:p>
        </p:txBody>
      </p:sp>
      <p:sp>
        <p:nvSpPr>
          <p:cNvPr id="12" name="Oval 11">
            <a:extLst>
              <a:ext uri="{FF2B5EF4-FFF2-40B4-BE49-F238E27FC236}">
                <a16:creationId xmlns:a16="http://schemas.microsoft.com/office/drawing/2014/main" id="{AB20934A-9CED-ECF0-0B01-BDAF892A8C87}"/>
              </a:ext>
            </a:extLst>
          </p:cNvPr>
          <p:cNvSpPr/>
          <p:nvPr/>
        </p:nvSpPr>
        <p:spPr>
          <a:xfrm>
            <a:off x="4371945" y="807532"/>
            <a:ext cx="662467" cy="662468"/>
          </a:xfrm>
          <a:prstGeom prst="ellipse">
            <a:avLst/>
          </a:prstGeom>
          <a:solidFill>
            <a:sysClr val="window" lastClr="FFFFFF"/>
          </a:solidFill>
          <a:ln w="12700" cap="flat" cmpd="sng" algn="ctr">
            <a:solidFill>
              <a:srgbClr val="F0C93A"/>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prstClr val="white"/>
              </a:solidFill>
              <a:effectLst/>
              <a:uLnTx/>
              <a:uFillTx/>
              <a:latin typeface="Aptos" panose="020B0004020202020204" pitchFamily="34" charset="0"/>
              <a:ea typeface="STKaiti"/>
            </a:endParaRPr>
          </a:p>
        </p:txBody>
      </p:sp>
      <p:sp>
        <p:nvSpPr>
          <p:cNvPr id="13" name="Oval 12">
            <a:extLst>
              <a:ext uri="{FF2B5EF4-FFF2-40B4-BE49-F238E27FC236}">
                <a16:creationId xmlns:a16="http://schemas.microsoft.com/office/drawing/2014/main" id="{F25EF6F9-32CE-F244-7C7E-B474C3CE39CE}"/>
              </a:ext>
            </a:extLst>
          </p:cNvPr>
          <p:cNvSpPr/>
          <p:nvPr/>
        </p:nvSpPr>
        <p:spPr>
          <a:xfrm>
            <a:off x="7157585" y="807532"/>
            <a:ext cx="662467" cy="662468"/>
          </a:xfrm>
          <a:prstGeom prst="ellipse">
            <a:avLst/>
          </a:prstGeom>
          <a:solidFill>
            <a:sysClr val="window" lastClr="FFFFFF"/>
          </a:solidFill>
          <a:ln w="12700" cap="flat" cmpd="sng" algn="ctr">
            <a:solidFill>
              <a:srgbClr val="004B9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prstClr val="white"/>
              </a:solidFill>
              <a:effectLst/>
              <a:uLnTx/>
              <a:uFillTx/>
              <a:latin typeface="Aptos" panose="020B0004020202020204" pitchFamily="34" charset="0"/>
              <a:ea typeface="STKaiti"/>
            </a:endParaRPr>
          </a:p>
        </p:txBody>
      </p:sp>
      <p:sp>
        <p:nvSpPr>
          <p:cNvPr id="14" name="Oval 13">
            <a:extLst>
              <a:ext uri="{FF2B5EF4-FFF2-40B4-BE49-F238E27FC236}">
                <a16:creationId xmlns:a16="http://schemas.microsoft.com/office/drawing/2014/main" id="{5B99F191-1324-532B-EDF3-B672E6E05C62}"/>
              </a:ext>
            </a:extLst>
          </p:cNvPr>
          <p:cNvSpPr/>
          <p:nvPr/>
        </p:nvSpPr>
        <p:spPr>
          <a:xfrm>
            <a:off x="10028106" y="807532"/>
            <a:ext cx="662467" cy="662468"/>
          </a:xfrm>
          <a:prstGeom prst="ellipse">
            <a:avLst/>
          </a:prstGeom>
          <a:solidFill>
            <a:sysClr val="window" lastClr="FFFFFF"/>
          </a:solidFill>
          <a:ln w="12700" cap="flat" cmpd="sng" algn="ctr">
            <a:solidFill>
              <a:srgbClr val="F0C93A"/>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prstClr val="white"/>
              </a:solidFill>
              <a:effectLst/>
              <a:uLnTx/>
              <a:uFillTx/>
              <a:latin typeface="Aptos" panose="020B0004020202020204" pitchFamily="34" charset="0"/>
              <a:ea typeface="STKaiti"/>
            </a:endParaRPr>
          </a:p>
        </p:txBody>
      </p:sp>
      <p:pic>
        <p:nvPicPr>
          <p:cNvPr id="15" name="Picture 14">
            <a:extLst>
              <a:ext uri="{FF2B5EF4-FFF2-40B4-BE49-F238E27FC236}">
                <a16:creationId xmlns:a16="http://schemas.microsoft.com/office/drawing/2014/main" id="{82879C59-B7D6-381C-3B3E-2463742C50B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744860" y="966088"/>
            <a:ext cx="345356" cy="345357"/>
          </a:xfrm>
          <a:prstGeom prst="rect">
            <a:avLst/>
          </a:prstGeom>
        </p:spPr>
      </p:pic>
      <p:pic>
        <p:nvPicPr>
          <p:cNvPr id="16" name="Picture 15">
            <a:extLst>
              <a:ext uri="{FF2B5EF4-FFF2-40B4-BE49-F238E27FC236}">
                <a16:creationId xmlns:a16="http://schemas.microsoft.com/office/drawing/2014/main" id="{636777D6-8724-D737-85F8-7F0396B5F02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13232" y="948820"/>
            <a:ext cx="379892" cy="379893"/>
          </a:xfrm>
          <a:prstGeom prst="rect">
            <a:avLst/>
          </a:prstGeom>
        </p:spPr>
      </p:pic>
      <p:pic>
        <p:nvPicPr>
          <p:cNvPr id="17" name="Picture 16">
            <a:extLst>
              <a:ext uri="{FF2B5EF4-FFF2-40B4-BE49-F238E27FC236}">
                <a16:creationId xmlns:a16="http://schemas.microsoft.com/office/drawing/2014/main" id="{93D1B480-3821-78D1-5E7D-462AA660DA9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16140" y="963561"/>
            <a:ext cx="345356" cy="345357"/>
          </a:xfrm>
          <a:prstGeom prst="rect">
            <a:avLst/>
          </a:prstGeom>
        </p:spPr>
      </p:pic>
      <p:sp>
        <p:nvSpPr>
          <p:cNvPr id="18" name="Rectangle 17">
            <a:extLst>
              <a:ext uri="{FF2B5EF4-FFF2-40B4-BE49-F238E27FC236}">
                <a16:creationId xmlns:a16="http://schemas.microsoft.com/office/drawing/2014/main" id="{8D893B4B-DF67-9E84-B1BE-A8BC3C5ED8BB}"/>
              </a:ext>
            </a:extLst>
          </p:cNvPr>
          <p:cNvSpPr/>
          <p:nvPr/>
        </p:nvSpPr>
        <p:spPr bwMode="auto">
          <a:xfrm>
            <a:off x="684835" y="2077382"/>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Cloud native services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EUC and helpdesk</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Infra run &amp; transformation</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Data Centre migration, build</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SOC Managed services </a:t>
            </a:r>
          </a:p>
        </p:txBody>
      </p:sp>
      <p:sp>
        <p:nvSpPr>
          <p:cNvPr id="19" name="Rectangle: Rounded Corners 18">
            <a:extLst>
              <a:ext uri="{FF2B5EF4-FFF2-40B4-BE49-F238E27FC236}">
                <a16:creationId xmlns:a16="http://schemas.microsoft.com/office/drawing/2014/main" id="{0697EB9A-65F0-C4B9-E7FA-F703058B2C30}"/>
              </a:ext>
            </a:extLst>
          </p:cNvPr>
          <p:cNvSpPr/>
          <p:nvPr/>
        </p:nvSpPr>
        <p:spPr>
          <a:xfrm>
            <a:off x="684836" y="4004360"/>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863C444A-E027-3B32-8845-5A4FED44DF2F}"/>
              </a:ext>
            </a:extLst>
          </p:cNvPr>
          <p:cNvSpPr/>
          <p:nvPr/>
        </p:nvSpPr>
        <p:spPr>
          <a:xfrm>
            <a:off x="3470476" y="4004360"/>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DAE5C71-D894-1CD4-403D-6B4E93BDB4B3}"/>
              </a:ext>
            </a:extLst>
          </p:cNvPr>
          <p:cNvSpPr/>
          <p:nvPr/>
        </p:nvSpPr>
        <p:spPr>
          <a:xfrm>
            <a:off x="6256117" y="4004360"/>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E6435FC8-1B11-24EE-1F89-C58B9247206C}"/>
              </a:ext>
            </a:extLst>
          </p:cNvPr>
          <p:cNvSpPr/>
          <p:nvPr/>
        </p:nvSpPr>
        <p:spPr>
          <a:xfrm>
            <a:off x="9041758" y="4004360"/>
            <a:ext cx="2465406" cy="1806427"/>
          </a:xfrm>
          <a:prstGeom prst="roundRect">
            <a:avLst>
              <a:gd name="adj" fmla="val 993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590511D4-A42C-B0B8-68C5-AEB541E4E128}"/>
              </a:ext>
            </a:extLst>
          </p:cNvPr>
          <p:cNvSpPr/>
          <p:nvPr/>
        </p:nvSpPr>
        <p:spPr>
          <a:xfrm>
            <a:off x="684836" y="3796015"/>
            <a:ext cx="2465407" cy="833377"/>
          </a:xfrm>
          <a:prstGeom prst="roundRect">
            <a:avLst/>
          </a:prstGeom>
          <a:solidFill>
            <a:srgbClr val="F0C93A"/>
          </a:solidFill>
          <a:ln>
            <a:solidFill>
              <a:srgbClr val="F0C93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Interactive/Experience Transformation  </a:t>
            </a:r>
          </a:p>
        </p:txBody>
      </p:sp>
      <p:sp>
        <p:nvSpPr>
          <p:cNvPr id="24" name="Rectangle: Rounded Corners 23">
            <a:extLst>
              <a:ext uri="{FF2B5EF4-FFF2-40B4-BE49-F238E27FC236}">
                <a16:creationId xmlns:a16="http://schemas.microsoft.com/office/drawing/2014/main" id="{402181A1-1F0A-2D69-E976-ED7A18422D96}"/>
              </a:ext>
            </a:extLst>
          </p:cNvPr>
          <p:cNvSpPr/>
          <p:nvPr/>
        </p:nvSpPr>
        <p:spPr>
          <a:xfrm>
            <a:off x="3470476" y="3796015"/>
            <a:ext cx="2465407" cy="833377"/>
          </a:xfrm>
          <a:prstGeom prst="roundRect">
            <a:avLst/>
          </a:prstGeom>
          <a:solidFill>
            <a:srgbClr val="004B97"/>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Digital </a:t>
            </a:r>
            <a:b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Engineering</a:t>
            </a:r>
          </a:p>
        </p:txBody>
      </p:sp>
      <p:sp>
        <p:nvSpPr>
          <p:cNvPr id="25" name="Rectangle: Rounded Corners 24">
            <a:extLst>
              <a:ext uri="{FF2B5EF4-FFF2-40B4-BE49-F238E27FC236}">
                <a16:creationId xmlns:a16="http://schemas.microsoft.com/office/drawing/2014/main" id="{99C85273-63B7-691E-E297-0554EC41CE04}"/>
              </a:ext>
            </a:extLst>
          </p:cNvPr>
          <p:cNvSpPr/>
          <p:nvPr/>
        </p:nvSpPr>
        <p:spPr>
          <a:xfrm>
            <a:off x="6256116" y="3796015"/>
            <a:ext cx="2465407" cy="833377"/>
          </a:xfrm>
          <a:prstGeom prst="roundRect">
            <a:avLst/>
          </a:prstGeom>
          <a:solidFill>
            <a:srgbClr val="F0C93A"/>
          </a:solidFill>
          <a:ln>
            <a:solidFill>
              <a:srgbClr val="F0C93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Connected </a:t>
            </a:r>
            <a:b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Solution</a:t>
            </a:r>
          </a:p>
        </p:txBody>
      </p:sp>
      <p:sp>
        <p:nvSpPr>
          <p:cNvPr id="26" name="Rectangle: Rounded Corners 25">
            <a:extLst>
              <a:ext uri="{FF2B5EF4-FFF2-40B4-BE49-F238E27FC236}">
                <a16:creationId xmlns:a16="http://schemas.microsoft.com/office/drawing/2014/main" id="{65195D2D-D7FB-C44A-DCCB-27B86717A7F1}"/>
              </a:ext>
            </a:extLst>
          </p:cNvPr>
          <p:cNvSpPr/>
          <p:nvPr/>
        </p:nvSpPr>
        <p:spPr>
          <a:xfrm>
            <a:off x="9041757" y="3796015"/>
            <a:ext cx="2465407" cy="833377"/>
          </a:xfrm>
          <a:prstGeom prst="roundRect">
            <a:avLst/>
          </a:prstGeom>
          <a:solidFill>
            <a:srgbClr val="004B97"/>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Platform </a:t>
            </a:r>
            <a:b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400" b="1" i="0"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Operations</a:t>
            </a:r>
          </a:p>
        </p:txBody>
      </p:sp>
      <p:sp>
        <p:nvSpPr>
          <p:cNvPr id="27" name="Oval 26">
            <a:extLst>
              <a:ext uri="{FF2B5EF4-FFF2-40B4-BE49-F238E27FC236}">
                <a16:creationId xmlns:a16="http://schemas.microsoft.com/office/drawing/2014/main" id="{B8AFFCCD-B978-B2B7-C299-06F2FF897EF0}"/>
              </a:ext>
            </a:extLst>
          </p:cNvPr>
          <p:cNvSpPr/>
          <p:nvPr/>
        </p:nvSpPr>
        <p:spPr>
          <a:xfrm>
            <a:off x="1586305" y="3395208"/>
            <a:ext cx="662467" cy="662468"/>
          </a:xfrm>
          <a:prstGeom prst="ellipse">
            <a:avLst/>
          </a:prstGeom>
          <a:solidFill>
            <a:sysClr val="window" lastClr="FFFFFF"/>
          </a:solidFill>
          <a:ln w="12700" cap="flat" cmpd="sng" algn="ctr">
            <a:solidFill>
              <a:srgbClr val="F0C93A"/>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b="1" i="0" u="none" strike="noStrike" kern="0" cap="none" spc="0" normalizeH="0" baseline="0" noProof="0" dirty="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53E46A51-F0E0-FD94-08B4-E4A917BE460E}"/>
              </a:ext>
            </a:extLst>
          </p:cNvPr>
          <p:cNvSpPr/>
          <p:nvPr/>
        </p:nvSpPr>
        <p:spPr>
          <a:xfrm>
            <a:off x="4371945" y="3395208"/>
            <a:ext cx="662467" cy="662468"/>
          </a:xfrm>
          <a:prstGeom prst="ellipse">
            <a:avLst/>
          </a:prstGeom>
          <a:solidFill>
            <a:sysClr val="window" lastClr="FFFFFF"/>
          </a:solidFill>
          <a:ln w="12700" cap="flat" cmpd="sng" algn="ctr">
            <a:solidFill>
              <a:srgbClr val="004B9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b="1" i="0" u="none" strike="noStrike" kern="0" cap="none" spc="0" normalizeH="0" baseline="0" noProof="0" dirty="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CD8BF8F2-BECB-BFB6-992B-61526601C2D6}"/>
              </a:ext>
            </a:extLst>
          </p:cNvPr>
          <p:cNvSpPr/>
          <p:nvPr/>
        </p:nvSpPr>
        <p:spPr>
          <a:xfrm>
            <a:off x="7157585" y="3395208"/>
            <a:ext cx="662467" cy="662468"/>
          </a:xfrm>
          <a:prstGeom prst="ellipse">
            <a:avLst/>
          </a:prstGeom>
          <a:solidFill>
            <a:sysClr val="window" lastClr="FFFFFF"/>
          </a:solidFill>
          <a:ln w="12700" cap="flat" cmpd="sng" algn="ctr">
            <a:solidFill>
              <a:srgbClr val="F0C93A"/>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b="1" i="0" u="none" strike="noStrike" kern="0" cap="none" spc="0" normalizeH="0" baseline="0" noProof="0" dirty="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FB61DBA1-F191-0E8F-AACE-20A5DE22C07B}"/>
              </a:ext>
            </a:extLst>
          </p:cNvPr>
          <p:cNvSpPr/>
          <p:nvPr/>
        </p:nvSpPr>
        <p:spPr>
          <a:xfrm>
            <a:off x="10028106" y="3395208"/>
            <a:ext cx="662467" cy="662468"/>
          </a:xfrm>
          <a:prstGeom prst="ellipse">
            <a:avLst/>
          </a:prstGeom>
          <a:solidFill>
            <a:sysClr val="window" lastClr="FFFFFF"/>
          </a:solidFill>
          <a:ln w="12700" cap="flat" cmpd="sng" algn="ctr">
            <a:solidFill>
              <a:srgbClr val="004B9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IN" b="1" i="0" u="none" strike="noStrike" kern="0" cap="none" spc="0" normalizeH="0" baseline="0" noProof="0" dirty="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610BE25-6D35-046B-E7B7-EA09A5A03C92}"/>
              </a:ext>
            </a:extLst>
          </p:cNvPr>
          <p:cNvSpPr/>
          <p:nvPr/>
        </p:nvSpPr>
        <p:spPr bwMode="auto">
          <a:xfrm>
            <a:off x="684834" y="4665058"/>
            <a:ext cx="2643447"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UI, UX, Customer experience CRM</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Digital Marketing &amp; Commerce</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Immersive and cognitive</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Enterprise Integration</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Portals and content management</a:t>
            </a:r>
          </a:p>
        </p:txBody>
      </p:sp>
      <p:sp>
        <p:nvSpPr>
          <p:cNvPr id="32" name="Rectangle 31">
            <a:extLst>
              <a:ext uri="{FF2B5EF4-FFF2-40B4-BE49-F238E27FC236}">
                <a16:creationId xmlns:a16="http://schemas.microsoft.com/office/drawing/2014/main" id="{301278D3-6947-C63F-74AA-46648EFE9167}"/>
              </a:ext>
            </a:extLst>
          </p:cNvPr>
          <p:cNvSpPr/>
          <p:nvPr/>
        </p:nvSpPr>
        <p:spPr bwMode="auto">
          <a:xfrm>
            <a:off x="3458782" y="2077382"/>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SAP, ECC, S/4, SOH, SF</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Oracle ERP, Cloud</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Industry solutions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Microsoft, SaaS &amp; Cloud Apps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Support &amp; Maintenance</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D26650F-7674-EE27-C7ED-5DAF82E8789E}"/>
              </a:ext>
            </a:extLst>
          </p:cNvPr>
          <p:cNvSpPr/>
          <p:nvPr/>
        </p:nvSpPr>
        <p:spPr bwMode="auto">
          <a:xfrm>
            <a:off x="3458782" y="4665058"/>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Experience Transformation</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Connected Enterprise</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Digital Product Engineering</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lang="en-US" sz="1200" dirty="0">
                <a:solidFill>
                  <a:srgbClr val="595959">
                    <a:lumMod val="50000"/>
                  </a:srgbClr>
                </a:solidFill>
                <a:latin typeface="Aptos" panose="020B0004020202020204" pitchFamily="34" charset="0"/>
                <a:ea typeface="Calibri" panose="020F0502020204030204" pitchFamily="34" charset="0"/>
                <a:cs typeface="Calibri" panose="020F0502020204030204" pitchFamily="34" charset="0"/>
              </a:rPr>
              <a:t>Integration </a:t>
            </a:r>
            <a:endPar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4C34C1F8-9A6A-7D2C-775D-258285286128}"/>
              </a:ext>
            </a:extLst>
          </p:cNvPr>
          <p:cNvSpPr/>
          <p:nvPr/>
        </p:nvSpPr>
        <p:spPr bwMode="auto">
          <a:xfrm>
            <a:off x="6256114" y="2077382"/>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Core testing</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Test advisory </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Specialized testing</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Test automation</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GDPR</a:t>
            </a:r>
          </a:p>
        </p:txBody>
      </p:sp>
      <p:sp>
        <p:nvSpPr>
          <p:cNvPr id="35" name="Rectangle 34">
            <a:extLst>
              <a:ext uri="{FF2B5EF4-FFF2-40B4-BE49-F238E27FC236}">
                <a16:creationId xmlns:a16="http://schemas.microsoft.com/office/drawing/2014/main" id="{55FCF571-303A-FF4F-9EC4-410CA5970DBC}"/>
              </a:ext>
            </a:extLst>
          </p:cNvPr>
          <p:cNvSpPr/>
          <p:nvPr/>
        </p:nvSpPr>
        <p:spPr bwMode="auto">
          <a:xfrm>
            <a:off x="6256114" y="4665058"/>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LTIMindtree NXT (IoT, Industry 4.0 Solution Suite)</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err="1">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NxT</a:t>
            </a: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 Insights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WISA – Worker safety</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Geospatial track &amp; Trace</a:t>
            </a:r>
          </a:p>
        </p:txBody>
      </p:sp>
      <p:sp>
        <p:nvSpPr>
          <p:cNvPr id="36" name="Rectangle 35">
            <a:extLst>
              <a:ext uri="{FF2B5EF4-FFF2-40B4-BE49-F238E27FC236}">
                <a16:creationId xmlns:a16="http://schemas.microsoft.com/office/drawing/2014/main" id="{9B29076D-0EB6-FFCF-DE28-E10915A6A9D2}"/>
              </a:ext>
            </a:extLst>
          </p:cNvPr>
          <p:cNvSpPr/>
          <p:nvPr/>
        </p:nvSpPr>
        <p:spPr bwMode="auto">
          <a:xfrm>
            <a:off x="9041754" y="2077382"/>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Data &amp; Analytics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Data modernization</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Insights and Activation</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Data Science &amp; Engineering</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Big data, and Gen AI </a:t>
            </a:r>
          </a:p>
        </p:txBody>
      </p:sp>
      <p:sp>
        <p:nvSpPr>
          <p:cNvPr id="37" name="Rectangle 36">
            <a:extLst>
              <a:ext uri="{FF2B5EF4-FFF2-40B4-BE49-F238E27FC236}">
                <a16:creationId xmlns:a16="http://schemas.microsoft.com/office/drawing/2014/main" id="{51CFE4C5-CB4F-AB26-FD92-63CFF7053E9B}"/>
              </a:ext>
            </a:extLst>
          </p:cNvPr>
          <p:cNvSpPr/>
          <p:nvPr/>
        </p:nvSpPr>
        <p:spPr bwMode="auto">
          <a:xfrm>
            <a:off x="9041754" y="4665058"/>
            <a:ext cx="2346600" cy="1021525"/>
          </a:xfrm>
          <a:prstGeom prst="rect">
            <a:avLst/>
          </a:prstGeom>
          <a:noFill/>
          <a:ln w="63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Insight Oriented Operations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Connected operations</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Experience Operations </a:t>
            </a:r>
          </a:p>
          <a:p>
            <a:pPr marL="119063" marR="0" lvl="0" indent="-119063" algn="l" defTabSz="1219110" rtl="0" eaLnBrk="1" fontAlgn="base" latinLnBrk="0" hangingPunct="1">
              <a:lnSpc>
                <a:spcPct val="100000"/>
              </a:lnSpc>
              <a:spcBef>
                <a:spcPct val="0"/>
              </a:spcBef>
              <a:spcAft>
                <a:spcPct val="0"/>
              </a:spcAft>
              <a:buClr>
                <a:srgbClr val="7C7C7C">
                  <a:lumMod val="50000"/>
                </a:srgbClr>
              </a:buClr>
              <a:buSzPct val="80000"/>
              <a:buFont typeface="Arial" panose="020B0604020202020204" pitchFamily="34" charset="0"/>
              <a:buChar char="•"/>
              <a:tabLst/>
              <a:defRPr/>
            </a:pPr>
            <a:r>
              <a:rPr kumimoji="0" lang="en-US" sz="1200" b="0" i="0" u="none" strike="noStrike" kern="1200" cap="none" spc="0" normalizeH="0" baseline="0" noProof="0">
                <a:ln>
                  <a:noFill/>
                </a:ln>
                <a:solidFill>
                  <a:srgbClr val="595959">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Smart Operations</a:t>
            </a:r>
          </a:p>
        </p:txBody>
      </p:sp>
      <p:pic>
        <p:nvPicPr>
          <p:cNvPr id="38" name="Picture 37">
            <a:extLst>
              <a:ext uri="{FF2B5EF4-FFF2-40B4-BE49-F238E27FC236}">
                <a16:creationId xmlns:a16="http://schemas.microsoft.com/office/drawing/2014/main" id="{2628575A-B119-E566-F726-DCCF633BFE6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150399" y="3517501"/>
            <a:ext cx="417881" cy="417883"/>
          </a:xfrm>
          <a:prstGeom prst="rect">
            <a:avLst/>
          </a:prstGeom>
        </p:spPr>
      </p:pic>
      <p:pic>
        <p:nvPicPr>
          <p:cNvPr id="39" name="Picture 38">
            <a:extLst>
              <a:ext uri="{FF2B5EF4-FFF2-40B4-BE49-F238E27FC236}">
                <a16:creationId xmlns:a16="http://schemas.microsoft.com/office/drawing/2014/main" id="{DF6457B4-E035-E505-721F-620C827AF94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708597" y="3517501"/>
            <a:ext cx="417881" cy="417883"/>
          </a:xfrm>
          <a:prstGeom prst="rect">
            <a:avLst/>
          </a:prstGeom>
        </p:spPr>
      </p:pic>
      <p:pic>
        <p:nvPicPr>
          <p:cNvPr id="40" name="Picture 39" descr="A picture containing black, darkness&#10;&#10;Description automatically generated">
            <a:extLst>
              <a:ext uri="{FF2B5EF4-FFF2-40B4-BE49-F238E27FC236}">
                <a16:creationId xmlns:a16="http://schemas.microsoft.com/office/drawing/2014/main" id="{B7DCBDED-7DE0-46B9-CAA2-F573C97D27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3061" y="3516326"/>
            <a:ext cx="420234" cy="420232"/>
          </a:xfrm>
          <a:prstGeom prst="rect">
            <a:avLst/>
          </a:prstGeom>
        </p:spPr>
      </p:pic>
      <p:pic>
        <p:nvPicPr>
          <p:cNvPr id="41" name="Picture 40" descr="A picture containing black, darkness&#10;&#10;Description automatically generated">
            <a:extLst>
              <a:ext uri="{FF2B5EF4-FFF2-40B4-BE49-F238E27FC236}">
                <a16:creationId xmlns:a16="http://schemas.microsoft.com/office/drawing/2014/main" id="{F468DFA5-15A1-9088-D01E-9FBCB9DAD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4932" y="3492556"/>
            <a:ext cx="467772" cy="467772"/>
          </a:xfrm>
          <a:prstGeom prst="rect">
            <a:avLst/>
          </a:prstGeom>
        </p:spPr>
      </p:pic>
      <p:pic>
        <p:nvPicPr>
          <p:cNvPr id="42" name="Picture 41" descr="A picture containing black, darkness&#10;&#10;Description automatically generated">
            <a:extLst>
              <a:ext uri="{FF2B5EF4-FFF2-40B4-BE49-F238E27FC236}">
                <a16:creationId xmlns:a16="http://schemas.microsoft.com/office/drawing/2014/main" id="{3B2DA67C-DEBC-8A83-ED3D-CA270D66CC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3598" y="973026"/>
            <a:ext cx="331482" cy="331480"/>
          </a:xfrm>
          <a:prstGeom prst="rect">
            <a:avLst/>
          </a:prstGeom>
        </p:spPr>
      </p:pic>
      <p:sp>
        <p:nvSpPr>
          <p:cNvPr id="43" name="Rectangle: Rounded Corners 42">
            <a:extLst>
              <a:ext uri="{FF2B5EF4-FFF2-40B4-BE49-F238E27FC236}">
                <a16:creationId xmlns:a16="http://schemas.microsoft.com/office/drawing/2014/main" id="{644F52A0-FF83-DF86-7616-2B364AC49CFD}"/>
              </a:ext>
            </a:extLst>
          </p:cNvPr>
          <p:cNvSpPr/>
          <p:nvPr/>
        </p:nvSpPr>
        <p:spPr>
          <a:xfrm>
            <a:off x="1786650" y="5985331"/>
            <a:ext cx="8618699" cy="340671"/>
          </a:xfrm>
          <a:prstGeom prst="roundRect">
            <a:avLst>
              <a:gd name="adj" fmla="val 50000"/>
            </a:avLst>
          </a:prstGeom>
          <a:solidFill>
            <a:srgbClr val="0068D0"/>
          </a:solidFill>
          <a:ln w="12700" cap="flat" cmpd="sng" algn="ctr">
            <a:solidFill>
              <a:schemeClr val="bg1"/>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Aptos" panose="020B0004020202020204" pitchFamily="34" charset="0"/>
                <a:ea typeface="Calibri" panose="020F0502020204030204" pitchFamily="34" charset="0"/>
                <a:cs typeface="Calibri" panose="020F0502020204030204" pitchFamily="34" charset="0"/>
              </a:rPr>
              <a:t>Consulting I Implementation &amp; transformation I Managed services </a:t>
            </a:r>
          </a:p>
        </p:txBody>
      </p:sp>
    </p:spTree>
    <p:extLst>
      <p:ext uri="{BB962C8B-B14F-4D97-AF65-F5344CB8AC3E}">
        <p14:creationId xmlns:p14="http://schemas.microsoft.com/office/powerpoint/2010/main" val="277124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A0E5E54-9AE8-8D54-71E8-947CD5067FA5}"/>
              </a:ext>
            </a:extLst>
          </p:cNvPr>
          <p:cNvSpPr>
            <a:spLocks noGrp="1"/>
          </p:cNvSpPr>
          <p:nvPr>
            <p:ph type="title"/>
          </p:nvPr>
        </p:nvSpPr>
        <p:spPr/>
        <p:txBody>
          <a:bodyPr/>
          <a:lstStyle/>
          <a:p>
            <a:r>
              <a:rPr lang="en-GB" dirty="0" err="1"/>
              <a:t>LTIMindtree</a:t>
            </a:r>
            <a:r>
              <a:rPr lang="en-GB" dirty="0"/>
              <a:t> is trusted partner of Industry leaders for their transformation journey</a:t>
            </a:r>
            <a:endParaRPr lang="en-IN" dirty="0"/>
          </a:p>
        </p:txBody>
      </p:sp>
      <p:sp>
        <p:nvSpPr>
          <p:cNvPr id="3" name="Rectangle 2">
            <a:extLst>
              <a:ext uri="{FF2B5EF4-FFF2-40B4-BE49-F238E27FC236}">
                <a16:creationId xmlns:a16="http://schemas.microsoft.com/office/drawing/2014/main" id="{65DA751E-2D6B-A39E-D4A4-091DEA8A673F}"/>
              </a:ext>
            </a:extLst>
          </p:cNvPr>
          <p:cNvSpPr/>
          <p:nvPr/>
        </p:nvSpPr>
        <p:spPr>
          <a:xfrm>
            <a:off x="246967" y="3600697"/>
            <a:ext cx="5276325" cy="215444"/>
          </a:xfrm>
          <a:prstGeom prst="rect">
            <a:avLst/>
          </a:prstGeom>
        </p:spPr>
        <p:txBody>
          <a:bodyPr wrap="square" lIns="0" tIns="0" rIns="0" bIns="0" anchor="ctr">
            <a:spAutoFit/>
          </a:bodyPr>
          <a:lstStyle/>
          <a:p>
            <a:r>
              <a:rPr lang="en-ID" sz="1400" b="1">
                <a:solidFill>
                  <a:srgbClr val="004B97"/>
                </a:solidFill>
                <a:latin typeface="Aptos" panose="020B0004020202020204" pitchFamily="34" charset="0"/>
              </a:rPr>
              <a:t>Focused Retail industry sub-segments</a:t>
            </a:r>
          </a:p>
        </p:txBody>
      </p:sp>
      <p:sp>
        <p:nvSpPr>
          <p:cNvPr id="4" name="TextBox 3">
            <a:extLst>
              <a:ext uri="{FF2B5EF4-FFF2-40B4-BE49-F238E27FC236}">
                <a16:creationId xmlns:a16="http://schemas.microsoft.com/office/drawing/2014/main" id="{4C4901EB-4527-C742-915E-8C81C66299D8}"/>
              </a:ext>
            </a:extLst>
          </p:cNvPr>
          <p:cNvSpPr txBox="1"/>
          <p:nvPr/>
        </p:nvSpPr>
        <p:spPr>
          <a:xfrm>
            <a:off x="249754" y="1126499"/>
            <a:ext cx="1411445" cy="506994"/>
          </a:xfrm>
          <a:prstGeom prst="roundRect">
            <a:avLst/>
          </a:prstGeom>
          <a:solidFill>
            <a:srgbClr val="004B97"/>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Mass Merchant, Discount Convenience</a:t>
            </a:r>
          </a:p>
        </p:txBody>
      </p:sp>
      <p:sp>
        <p:nvSpPr>
          <p:cNvPr id="5" name="TextBox 4">
            <a:extLst>
              <a:ext uri="{FF2B5EF4-FFF2-40B4-BE49-F238E27FC236}">
                <a16:creationId xmlns:a16="http://schemas.microsoft.com/office/drawing/2014/main" id="{069BB949-4DE4-33FE-F71A-56A726E6E93B}"/>
              </a:ext>
            </a:extLst>
          </p:cNvPr>
          <p:cNvSpPr txBox="1"/>
          <p:nvPr/>
        </p:nvSpPr>
        <p:spPr>
          <a:xfrm>
            <a:off x="249754" y="1754518"/>
            <a:ext cx="1411445" cy="506994"/>
          </a:xfrm>
          <a:prstGeom prst="roundRect">
            <a:avLst/>
          </a:prstGeom>
          <a:solidFill>
            <a:srgbClr val="004B97"/>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Specialty</a:t>
            </a:r>
          </a:p>
        </p:txBody>
      </p:sp>
      <p:sp>
        <p:nvSpPr>
          <p:cNvPr id="6" name="TextBox 5">
            <a:extLst>
              <a:ext uri="{FF2B5EF4-FFF2-40B4-BE49-F238E27FC236}">
                <a16:creationId xmlns:a16="http://schemas.microsoft.com/office/drawing/2014/main" id="{2960531C-220D-5320-E0B1-C629442BFE77}"/>
              </a:ext>
            </a:extLst>
          </p:cNvPr>
          <p:cNvSpPr txBox="1"/>
          <p:nvPr/>
        </p:nvSpPr>
        <p:spPr>
          <a:xfrm>
            <a:off x="249754" y="2382537"/>
            <a:ext cx="1411445" cy="506994"/>
          </a:xfrm>
          <a:prstGeom prst="roundRect">
            <a:avLst/>
          </a:prstGeom>
          <a:solidFill>
            <a:srgbClr val="004B97"/>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Apparel &amp; Fashion</a:t>
            </a:r>
          </a:p>
        </p:txBody>
      </p:sp>
      <p:sp>
        <p:nvSpPr>
          <p:cNvPr id="7" name="TextBox 6">
            <a:extLst>
              <a:ext uri="{FF2B5EF4-FFF2-40B4-BE49-F238E27FC236}">
                <a16:creationId xmlns:a16="http://schemas.microsoft.com/office/drawing/2014/main" id="{4FAF3E4F-C5BB-4313-D4F5-85BEA7C9AFE1}"/>
              </a:ext>
            </a:extLst>
          </p:cNvPr>
          <p:cNvSpPr txBox="1"/>
          <p:nvPr/>
        </p:nvSpPr>
        <p:spPr>
          <a:xfrm>
            <a:off x="249754" y="3010555"/>
            <a:ext cx="1411445" cy="506994"/>
          </a:xfrm>
          <a:prstGeom prst="roundRect">
            <a:avLst/>
          </a:prstGeom>
          <a:solidFill>
            <a:srgbClr val="004B97"/>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Distribution</a:t>
            </a:r>
          </a:p>
        </p:txBody>
      </p:sp>
      <p:sp>
        <p:nvSpPr>
          <p:cNvPr id="8" name="Rectangle 7">
            <a:extLst>
              <a:ext uri="{FF2B5EF4-FFF2-40B4-BE49-F238E27FC236}">
                <a16:creationId xmlns:a16="http://schemas.microsoft.com/office/drawing/2014/main" id="{708D44EB-366D-A2B9-69C0-53199F22F7F8}"/>
              </a:ext>
            </a:extLst>
          </p:cNvPr>
          <p:cNvSpPr/>
          <p:nvPr/>
        </p:nvSpPr>
        <p:spPr>
          <a:xfrm>
            <a:off x="6851461" y="6332632"/>
            <a:ext cx="4525129" cy="215444"/>
          </a:xfrm>
          <a:prstGeom prst="rect">
            <a:avLst/>
          </a:prstGeom>
        </p:spPr>
        <p:txBody>
          <a:bodyPr wrap="square" lIns="0" tIns="0" rIns="0" bIns="0" anchor="ctr">
            <a:spAutoFit/>
          </a:bodyPr>
          <a:lstStyle/>
          <a:p>
            <a:pPr algn="r"/>
            <a:r>
              <a:rPr lang="en-ID" sz="1400" b="1">
                <a:solidFill>
                  <a:srgbClr val="004B97"/>
                </a:solidFill>
                <a:latin typeface="Aptos" panose="020B0004020202020204" pitchFamily="34" charset="0"/>
              </a:rPr>
              <a:t>Focused CPG industry sub-segments</a:t>
            </a:r>
          </a:p>
        </p:txBody>
      </p:sp>
      <p:pic>
        <p:nvPicPr>
          <p:cNvPr id="9" name="Picture 8">
            <a:extLst>
              <a:ext uri="{FF2B5EF4-FFF2-40B4-BE49-F238E27FC236}">
                <a16:creationId xmlns:a16="http://schemas.microsoft.com/office/drawing/2014/main" id="{60A366E4-D9FC-FB80-68B1-A2F6E8634F75}"/>
              </a:ext>
            </a:extLst>
          </p:cNvPr>
          <p:cNvPicPr>
            <a:picLocks noChangeAspect="1"/>
          </p:cNvPicPr>
          <p:nvPr/>
        </p:nvPicPr>
        <p:blipFill>
          <a:blip r:embed="rId2" cstate="email">
            <a:extLst>
              <a:ext uri="{28A0092B-C50C-407E-A947-70E740481C1C}">
                <a14:useLocalDpi xmlns:a14="http://schemas.microsoft.com/office/drawing/2010/main"/>
              </a:ext>
            </a:extLst>
          </a:blip>
          <a:srcRect t="15594"/>
          <a:stretch/>
        </p:blipFill>
        <p:spPr>
          <a:xfrm>
            <a:off x="255897" y="3883066"/>
            <a:ext cx="4027106" cy="2393057"/>
          </a:xfrm>
          <a:prstGeom prst="rect">
            <a:avLst/>
          </a:prstGeom>
        </p:spPr>
      </p:pic>
      <p:pic>
        <p:nvPicPr>
          <p:cNvPr id="10" name="Picture 9">
            <a:extLst>
              <a:ext uri="{FF2B5EF4-FFF2-40B4-BE49-F238E27FC236}">
                <a16:creationId xmlns:a16="http://schemas.microsoft.com/office/drawing/2014/main" id="{3B4FEF9B-1B73-2892-7575-BCA745E15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2515" y="1093159"/>
            <a:ext cx="3953363" cy="2391050"/>
          </a:xfrm>
          <a:prstGeom prst="rect">
            <a:avLst/>
          </a:prstGeom>
        </p:spPr>
      </p:pic>
      <p:sp>
        <p:nvSpPr>
          <p:cNvPr id="12" name="Rectangle 11">
            <a:extLst>
              <a:ext uri="{FF2B5EF4-FFF2-40B4-BE49-F238E27FC236}">
                <a16:creationId xmlns:a16="http://schemas.microsoft.com/office/drawing/2014/main" id="{32AE91B1-D44E-AD11-6E36-A542209B9E00}"/>
              </a:ext>
            </a:extLst>
          </p:cNvPr>
          <p:cNvSpPr/>
          <p:nvPr/>
        </p:nvSpPr>
        <p:spPr>
          <a:xfrm>
            <a:off x="1709965" y="1126499"/>
            <a:ext cx="5911698" cy="23910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b="1">
              <a:latin typeface="Aptos" panose="020B0004020202020204" pitchFamily="34" charset="0"/>
            </a:endParaRPr>
          </a:p>
        </p:txBody>
      </p:sp>
      <p:cxnSp>
        <p:nvCxnSpPr>
          <p:cNvPr id="13" name="Straight Connector 12">
            <a:extLst>
              <a:ext uri="{FF2B5EF4-FFF2-40B4-BE49-F238E27FC236}">
                <a16:creationId xmlns:a16="http://schemas.microsoft.com/office/drawing/2014/main" id="{6ADCF2BB-297F-D397-29C8-6C3CFDFF89CF}"/>
              </a:ext>
            </a:extLst>
          </p:cNvPr>
          <p:cNvCxnSpPr>
            <a:cxnSpLocks/>
          </p:cNvCxnSpPr>
          <p:nvPr/>
        </p:nvCxnSpPr>
        <p:spPr>
          <a:xfrm>
            <a:off x="1736951" y="1693833"/>
            <a:ext cx="5805287"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B5BB007-A613-3D1B-871F-3B5E73C8D697}"/>
              </a:ext>
            </a:extLst>
          </p:cNvPr>
          <p:cNvCxnSpPr>
            <a:cxnSpLocks/>
          </p:cNvCxnSpPr>
          <p:nvPr/>
        </p:nvCxnSpPr>
        <p:spPr>
          <a:xfrm>
            <a:off x="1736951" y="2322561"/>
            <a:ext cx="5805287"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2024C6-9CB2-2273-D539-8C3ACDC0B2C6}"/>
              </a:ext>
            </a:extLst>
          </p:cNvPr>
          <p:cNvCxnSpPr>
            <a:cxnSpLocks/>
          </p:cNvCxnSpPr>
          <p:nvPr/>
        </p:nvCxnSpPr>
        <p:spPr>
          <a:xfrm>
            <a:off x="1736951" y="2951291"/>
            <a:ext cx="5805287"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53630D-DC74-25B0-218A-345012A3676E}"/>
              </a:ext>
            </a:extLst>
          </p:cNvPr>
          <p:cNvCxnSpPr>
            <a:cxnSpLocks/>
          </p:cNvCxnSpPr>
          <p:nvPr/>
        </p:nvCxnSpPr>
        <p:spPr>
          <a:xfrm>
            <a:off x="2618480" y="1228293"/>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1D02BA-9C91-B84F-6642-B3C531390CFD}"/>
              </a:ext>
            </a:extLst>
          </p:cNvPr>
          <p:cNvCxnSpPr>
            <a:cxnSpLocks/>
          </p:cNvCxnSpPr>
          <p:nvPr/>
        </p:nvCxnSpPr>
        <p:spPr>
          <a:xfrm>
            <a:off x="3497674" y="1228293"/>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DA1F4D-FC9E-4506-6C47-896C25C9D303}"/>
              </a:ext>
            </a:extLst>
          </p:cNvPr>
          <p:cNvCxnSpPr>
            <a:cxnSpLocks/>
          </p:cNvCxnSpPr>
          <p:nvPr/>
        </p:nvCxnSpPr>
        <p:spPr>
          <a:xfrm>
            <a:off x="4376867" y="1228293"/>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BFAA04-E9C9-59E2-3686-C1834E964BDB}"/>
              </a:ext>
            </a:extLst>
          </p:cNvPr>
          <p:cNvCxnSpPr>
            <a:cxnSpLocks/>
          </p:cNvCxnSpPr>
          <p:nvPr/>
        </p:nvCxnSpPr>
        <p:spPr>
          <a:xfrm>
            <a:off x="5256061" y="1228293"/>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E5D1E9-494E-618A-5C2C-A22689CD380C}"/>
              </a:ext>
            </a:extLst>
          </p:cNvPr>
          <p:cNvCxnSpPr>
            <a:cxnSpLocks/>
          </p:cNvCxnSpPr>
          <p:nvPr/>
        </p:nvCxnSpPr>
        <p:spPr>
          <a:xfrm>
            <a:off x="6135256" y="1228293"/>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474BB7-654E-4233-1E0A-719CEEBE307B}"/>
              </a:ext>
            </a:extLst>
          </p:cNvPr>
          <p:cNvCxnSpPr>
            <a:cxnSpLocks/>
          </p:cNvCxnSpPr>
          <p:nvPr/>
        </p:nvCxnSpPr>
        <p:spPr>
          <a:xfrm>
            <a:off x="2618480" y="1856312"/>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03100A-36C4-BCBE-DDE1-E1BAEE612F00}"/>
              </a:ext>
            </a:extLst>
          </p:cNvPr>
          <p:cNvCxnSpPr>
            <a:cxnSpLocks/>
          </p:cNvCxnSpPr>
          <p:nvPr/>
        </p:nvCxnSpPr>
        <p:spPr>
          <a:xfrm>
            <a:off x="3497674" y="1856312"/>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50EF00-DD71-27D1-5B65-F437DC17EE8A}"/>
              </a:ext>
            </a:extLst>
          </p:cNvPr>
          <p:cNvCxnSpPr>
            <a:cxnSpLocks/>
          </p:cNvCxnSpPr>
          <p:nvPr/>
        </p:nvCxnSpPr>
        <p:spPr>
          <a:xfrm>
            <a:off x="4376867" y="1856312"/>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C60DC7-25D0-9EF7-86A2-459E7747FF7E}"/>
              </a:ext>
            </a:extLst>
          </p:cNvPr>
          <p:cNvCxnSpPr>
            <a:cxnSpLocks/>
          </p:cNvCxnSpPr>
          <p:nvPr/>
        </p:nvCxnSpPr>
        <p:spPr>
          <a:xfrm>
            <a:off x="5256061" y="1856312"/>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F0CAFB-322C-D668-225F-C8C089A93FDB}"/>
              </a:ext>
            </a:extLst>
          </p:cNvPr>
          <p:cNvCxnSpPr>
            <a:cxnSpLocks/>
          </p:cNvCxnSpPr>
          <p:nvPr/>
        </p:nvCxnSpPr>
        <p:spPr>
          <a:xfrm>
            <a:off x="6135256" y="1856312"/>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453040-6FF8-6445-88D3-1648F0E5E81A}"/>
              </a:ext>
            </a:extLst>
          </p:cNvPr>
          <p:cNvCxnSpPr>
            <a:cxnSpLocks/>
          </p:cNvCxnSpPr>
          <p:nvPr/>
        </p:nvCxnSpPr>
        <p:spPr>
          <a:xfrm>
            <a:off x="2618480" y="2484331"/>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2B7391-8B8D-085D-FFF7-613943B3CA05}"/>
              </a:ext>
            </a:extLst>
          </p:cNvPr>
          <p:cNvCxnSpPr>
            <a:cxnSpLocks/>
          </p:cNvCxnSpPr>
          <p:nvPr/>
        </p:nvCxnSpPr>
        <p:spPr>
          <a:xfrm>
            <a:off x="3497674" y="2484331"/>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24BD98-92A3-87F1-7B10-9679385F3DC7}"/>
              </a:ext>
            </a:extLst>
          </p:cNvPr>
          <p:cNvCxnSpPr>
            <a:cxnSpLocks/>
          </p:cNvCxnSpPr>
          <p:nvPr/>
        </p:nvCxnSpPr>
        <p:spPr>
          <a:xfrm>
            <a:off x="4376867" y="2484331"/>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21BAFA-26D3-022E-26EB-3A3BDF83CDFF}"/>
              </a:ext>
            </a:extLst>
          </p:cNvPr>
          <p:cNvCxnSpPr>
            <a:cxnSpLocks/>
          </p:cNvCxnSpPr>
          <p:nvPr/>
        </p:nvCxnSpPr>
        <p:spPr>
          <a:xfrm>
            <a:off x="5256061" y="2484331"/>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A9D1F2-4082-6471-3D07-50116660D322}"/>
              </a:ext>
            </a:extLst>
          </p:cNvPr>
          <p:cNvCxnSpPr>
            <a:cxnSpLocks/>
          </p:cNvCxnSpPr>
          <p:nvPr/>
        </p:nvCxnSpPr>
        <p:spPr>
          <a:xfrm>
            <a:off x="6135256" y="2484331"/>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C67CA9-89DD-58FE-EC93-C85CF6BFEE48}"/>
              </a:ext>
            </a:extLst>
          </p:cNvPr>
          <p:cNvCxnSpPr>
            <a:cxnSpLocks/>
          </p:cNvCxnSpPr>
          <p:nvPr/>
        </p:nvCxnSpPr>
        <p:spPr>
          <a:xfrm>
            <a:off x="2618480" y="3112349"/>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EBFA4B-6062-C705-F4EC-4F65BC2DDBE4}"/>
              </a:ext>
            </a:extLst>
          </p:cNvPr>
          <p:cNvCxnSpPr>
            <a:cxnSpLocks/>
          </p:cNvCxnSpPr>
          <p:nvPr/>
        </p:nvCxnSpPr>
        <p:spPr>
          <a:xfrm>
            <a:off x="3497674" y="3112349"/>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8BEA64-C544-341C-A3B9-6D296B85F5A4}"/>
              </a:ext>
            </a:extLst>
          </p:cNvPr>
          <p:cNvCxnSpPr>
            <a:cxnSpLocks/>
          </p:cNvCxnSpPr>
          <p:nvPr/>
        </p:nvCxnSpPr>
        <p:spPr>
          <a:xfrm>
            <a:off x="4376867" y="3112349"/>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E1FF4F-DA5F-E450-F05E-0421E52E0C8D}"/>
              </a:ext>
            </a:extLst>
          </p:cNvPr>
          <p:cNvCxnSpPr>
            <a:cxnSpLocks/>
          </p:cNvCxnSpPr>
          <p:nvPr/>
        </p:nvCxnSpPr>
        <p:spPr>
          <a:xfrm>
            <a:off x="5256061" y="3112349"/>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B1D920-9767-C787-A62D-20603683D2CD}"/>
              </a:ext>
            </a:extLst>
          </p:cNvPr>
          <p:cNvCxnSpPr>
            <a:cxnSpLocks/>
          </p:cNvCxnSpPr>
          <p:nvPr/>
        </p:nvCxnSpPr>
        <p:spPr>
          <a:xfrm>
            <a:off x="6135256" y="3112349"/>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8E9CEF-94DC-4A9E-D967-893C39097683}"/>
              </a:ext>
            </a:extLst>
          </p:cNvPr>
          <p:cNvCxnSpPr>
            <a:cxnSpLocks/>
          </p:cNvCxnSpPr>
          <p:nvPr/>
        </p:nvCxnSpPr>
        <p:spPr>
          <a:xfrm>
            <a:off x="6902587" y="1209807"/>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7D76AFE-6CAC-C9B9-BAF9-492F1208EA01}"/>
              </a:ext>
            </a:extLst>
          </p:cNvPr>
          <p:cNvCxnSpPr>
            <a:cxnSpLocks/>
          </p:cNvCxnSpPr>
          <p:nvPr/>
        </p:nvCxnSpPr>
        <p:spPr>
          <a:xfrm>
            <a:off x="6902587" y="1837826"/>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16B9BE-4BC6-CE98-A448-F6DDF55DF32F}"/>
              </a:ext>
            </a:extLst>
          </p:cNvPr>
          <p:cNvCxnSpPr>
            <a:cxnSpLocks/>
          </p:cNvCxnSpPr>
          <p:nvPr/>
        </p:nvCxnSpPr>
        <p:spPr>
          <a:xfrm>
            <a:off x="6902587" y="2465845"/>
            <a:ext cx="0" cy="30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C2C93B-69E9-5C11-99A3-F09DAD91E7C2}"/>
              </a:ext>
            </a:extLst>
          </p:cNvPr>
          <p:cNvCxnSpPr>
            <a:cxnSpLocks/>
          </p:cNvCxnSpPr>
          <p:nvPr/>
        </p:nvCxnSpPr>
        <p:spPr>
          <a:xfrm>
            <a:off x="6902587" y="3093864"/>
            <a:ext cx="0" cy="303406"/>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47A9913-D48D-09F7-58FD-2202197D7CED}"/>
              </a:ext>
            </a:extLst>
          </p:cNvPr>
          <p:cNvSpPr/>
          <p:nvPr/>
        </p:nvSpPr>
        <p:spPr>
          <a:xfrm>
            <a:off x="1724889" y="1130832"/>
            <a:ext cx="893591" cy="52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multinational ecommerce &amp; supermarket giant</a:t>
            </a:r>
          </a:p>
        </p:txBody>
      </p:sp>
      <p:sp>
        <p:nvSpPr>
          <p:cNvPr id="41" name="Rectangle 40">
            <a:extLst>
              <a:ext uri="{FF2B5EF4-FFF2-40B4-BE49-F238E27FC236}">
                <a16:creationId xmlns:a16="http://schemas.microsoft.com/office/drawing/2014/main" id="{1D98C2DE-AC08-4D53-FB2A-5473B2B7930F}"/>
              </a:ext>
            </a:extLst>
          </p:cNvPr>
          <p:cNvSpPr/>
          <p:nvPr/>
        </p:nvSpPr>
        <p:spPr>
          <a:xfrm>
            <a:off x="2564359" y="1141346"/>
            <a:ext cx="961526" cy="533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Multinational chain with 60,000+ convenience stores globally</a:t>
            </a:r>
          </a:p>
        </p:txBody>
      </p:sp>
      <p:sp>
        <p:nvSpPr>
          <p:cNvPr id="42" name="Rectangle 41">
            <a:extLst>
              <a:ext uri="{FF2B5EF4-FFF2-40B4-BE49-F238E27FC236}">
                <a16:creationId xmlns:a16="http://schemas.microsoft.com/office/drawing/2014/main" id="{61CC449C-E305-AE60-6727-9AEF10ED6CA5}"/>
              </a:ext>
            </a:extLst>
          </p:cNvPr>
          <p:cNvSpPr/>
          <p:nvPr/>
        </p:nvSpPr>
        <p:spPr>
          <a:xfrm>
            <a:off x="3513290" y="1151744"/>
            <a:ext cx="835368" cy="502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Leading discount retailer chain in US </a:t>
            </a:r>
          </a:p>
        </p:txBody>
      </p:sp>
      <p:sp>
        <p:nvSpPr>
          <p:cNvPr id="43" name="Rectangle 42">
            <a:extLst>
              <a:ext uri="{FF2B5EF4-FFF2-40B4-BE49-F238E27FC236}">
                <a16:creationId xmlns:a16="http://schemas.microsoft.com/office/drawing/2014/main" id="{25BF2E08-B2AB-66EC-B077-7E7824493F6A}"/>
              </a:ext>
            </a:extLst>
          </p:cNvPr>
          <p:cNvSpPr/>
          <p:nvPr/>
        </p:nvSpPr>
        <p:spPr>
          <a:xfrm>
            <a:off x="5269546" y="1142054"/>
            <a:ext cx="850779" cy="502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leading operator of membership warehouse clubs </a:t>
            </a:r>
          </a:p>
        </p:txBody>
      </p:sp>
      <p:sp>
        <p:nvSpPr>
          <p:cNvPr id="44" name="Rectangle 43">
            <a:extLst>
              <a:ext uri="{FF2B5EF4-FFF2-40B4-BE49-F238E27FC236}">
                <a16:creationId xmlns:a16="http://schemas.microsoft.com/office/drawing/2014/main" id="{C3A7EB05-A89C-0569-6807-D55C7FE80A0A}"/>
              </a:ext>
            </a:extLst>
          </p:cNvPr>
          <p:cNvSpPr/>
          <p:nvPr/>
        </p:nvSpPr>
        <p:spPr>
          <a:xfrm>
            <a:off x="6114976" y="1135952"/>
            <a:ext cx="795224" cy="533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India’s largest online food and grocery retailer</a:t>
            </a:r>
          </a:p>
        </p:txBody>
      </p:sp>
      <p:sp>
        <p:nvSpPr>
          <p:cNvPr id="45" name="Rectangle 44">
            <a:extLst>
              <a:ext uri="{FF2B5EF4-FFF2-40B4-BE49-F238E27FC236}">
                <a16:creationId xmlns:a16="http://schemas.microsoft.com/office/drawing/2014/main" id="{03B86929-9544-883B-BC02-EB493C6A86FE}"/>
              </a:ext>
            </a:extLst>
          </p:cNvPr>
          <p:cNvSpPr/>
          <p:nvPr/>
        </p:nvSpPr>
        <p:spPr>
          <a:xfrm>
            <a:off x="1677049" y="1752600"/>
            <a:ext cx="941431" cy="518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British multinational electrical and telecom retailer</a:t>
            </a:r>
          </a:p>
        </p:txBody>
      </p:sp>
      <p:sp>
        <p:nvSpPr>
          <p:cNvPr id="46" name="Rectangle 45">
            <a:extLst>
              <a:ext uri="{FF2B5EF4-FFF2-40B4-BE49-F238E27FC236}">
                <a16:creationId xmlns:a16="http://schemas.microsoft.com/office/drawing/2014/main" id="{A88FF8AF-CE3A-DC3C-EFF5-8DE9CAF2C90A}"/>
              </a:ext>
            </a:extLst>
          </p:cNvPr>
          <p:cNvSpPr/>
          <p:nvPr/>
        </p:nvSpPr>
        <p:spPr>
          <a:xfrm>
            <a:off x="2637501" y="1743439"/>
            <a:ext cx="827173" cy="513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Home improvement retailer with &gt;2,000 stores</a:t>
            </a:r>
          </a:p>
        </p:txBody>
      </p:sp>
      <p:sp>
        <p:nvSpPr>
          <p:cNvPr id="47" name="Rectangle 46">
            <a:extLst>
              <a:ext uri="{FF2B5EF4-FFF2-40B4-BE49-F238E27FC236}">
                <a16:creationId xmlns:a16="http://schemas.microsoft.com/office/drawing/2014/main" id="{D41502A7-F93C-146C-12FB-1002036DA387}"/>
              </a:ext>
            </a:extLst>
          </p:cNvPr>
          <p:cNvSpPr/>
          <p:nvPr/>
        </p:nvSpPr>
        <p:spPr>
          <a:xfrm>
            <a:off x="3526578" y="1758891"/>
            <a:ext cx="821772" cy="512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North American office supply retailing corporation</a:t>
            </a:r>
          </a:p>
        </p:txBody>
      </p:sp>
      <p:sp>
        <p:nvSpPr>
          <p:cNvPr id="48" name="Rectangle 47">
            <a:extLst>
              <a:ext uri="{FF2B5EF4-FFF2-40B4-BE49-F238E27FC236}">
                <a16:creationId xmlns:a16="http://schemas.microsoft.com/office/drawing/2014/main" id="{294D563D-192C-B241-4D7C-7CC06EEC7663}"/>
              </a:ext>
            </a:extLst>
          </p:cNvPr>
          <p:cNvSpPr/>
          <p:nvPr/>
        </p:nvSpPr>
        <p:spPr>
          <a:xfrm>
            <a:off x="4410189" y="1752600"/>
            <a:ext cx="792699" cy="551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Leading retail gaming and trade-in company</a:t>
            </a:r>
          </a:p>
        </p:txBody>
      </p:sp>
      <p:sp>
        <p:nvSpPr>
          <p:cNvPr id="49" name="Rectangle 48">
            <a:extLst>
              <a:ext uri="{FF2B5EF4-FFF2-40B4-BE49-F238E27FC236}">
                <a16:creationId xmlns:a16="http://schemas.microsoft.com/office/drawing/2014/main" id="{7817A891-B97B-DC19-C1EC-9E72C3D4F33E}"/>
              </a:ext>
            </a:extLst>
          </p:cNvPr>
          <p:cNvSpPr/>
          <p:nvPr/>
        </p:nvSpPr>
        <p:spPr>
          <a:xfrm>
            <a:off x="5286081" y="1758257"/>
            <a:ext cx="832000" cy="52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 </a:t>
            </a:r>
            <a:r>
              <a:rPr lang="en-US" sz="600" b="1">
                <a:solidFill>
                  <a:srgbClr val="2C2D30"/>
                </a:solidFill>
                <a:latin typeface="Aptos" panose="020B0004020202020204" pitchFamily="34" charset="0"/>
                <a:cs typeface="Arial" pitchFamily="34" charset="0"/>
              </a:rPr>
              <a:t>US-based Tele-dentistry company</a:t>
            </a:r>
          </a:p>
        </p:txBody>
      </p:sp>
      <p:sp>
        <p:nvSpPr>
          <p:cNvPr id="50" name="Rectangle 49">
            <a:extLst>
              <a:ext uri="{FF2B5EF4-FFF2-40B4-BE49-F238E27FC236}">
                <a16:creationId xmlns:a16="http://schemas.microsoft.com/office/drawing/2014/main" id="{8BFCF0B1-A0C7-687B-6265-6ABAE78AAEC2}"/>
              </a:ext>
            </a:extLst>
          </p:cNvPr>
          <p:cNvSpPr/>
          <p:nvPr/>
        </p:nvSpPr>
        <p:spPr>
          <a:xfrm>
            <a:off x="6133931" y="1753729"/>
            <a:ext cx="774340" cy="541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UK’s leading electronics goods manufacturer</a:t>
            </a:r>
          </a:p>
        </p:txBody>
      </p:sp>
      <p:sp>
        <p:nvSpPr>
          <p:cNvPr id="51" name="Rectangle 50">
            <a:extLst>
              <a:ext uri="{FF2B5EF4-FFF2-40B4-BE49-F238E27FC236}">
                <a16:creationId xmlns:a16="http://schemas.microsoft.com/office/drawing/2014/main" id="{C0D1B9B7-4B0F-E7FF-17C6-5B689855137C}"/>
              </a:ext>
            </a:extLst>
          </p:cNvPr>
          <p:cNvSpPr/>
          <p:nvPr/>
        </p:nvSpPr>
        <p:spPr>
          <a:xfrm>
            <a:off x="1661199" y="2362333"/>
            <a:ext cx="929919" cy="579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Leading sportswear and workout clothes retailer and manufacturer </a:t>
            </a:r>
          </a:p>
        </p:txBody>
      </p:sp>
      <p:sp>
        <p:nvSpPr>
          <p:cNvPr id="52" name="Rectangle 51">
            <a:extLst>
              <a:ext uri="{FF2B5EF4-FFF2-40B4-BE49-F238E27FC236}">
                <a16:creationId xmlns:a16="http://schemas.microsoft.com/office/drawing/2014/main" id="{F9E0403F-CD02-7B0B-C6B0-C29012B364B6}"/>
              </a:ext>
            </a:extLst>
          </p:cNvPr>
          <p:cNvSpPr/>
          <p:nvPr/>
        </p:nvSpPr>
        <p:spPr>
          <a:xfrm>
            <a:off x="2637745" y="2382536"/>
            <a:ext cx="815164" cy="503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Luxury fashion retailer</a:t>
            </a:r>
          </a:p>
        </p:txBody>
      </p:sp>
      <p:sp>
        <p:nvSpPr>
          <p:cNvPr id="53" name="Rectangle 52">
            <a:extLst>
              <a:ext uri="{FF2B5EF4-FFF2-40B4-BE49-F238E27FC236}">
                <a16:creationId xmlns:a16="http://schemas.microsoft.com/office/drawing/2014/main" id="{9E8EF111-A939-3A87-7249-22E3A3CB41FF}"/>
              </a:ext>
            </a:extLst>
          </p:cNvPr>
          <p:cNvSpPr/>
          <p:nvPr/>
        </p:nvSpPr>
        <p:spPr>
          <a:xfrm>
            <a:off x="3529379" y="2379315"/>
            <a:ext cx="849962" cy="503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American leading footwear chain</a:t>
            </a:r>
          </a:p>
        </p:txBody>
      </p:sp>
      <p:sp>
        <p:nvSpPr>
          <p:cNvPr id="54" name="Rectangle 53">
            <a:extLst>
              <a:ext uri="{FF2B5EF4-FFF2-40B4-BE49-F238E27FC236}">
                <a16:creationId xmlns:a16="http://schemas.microsoft.com/office/drawing/2014/main" id="{76A52DAC-1DEC-45A7-973D-FD0C001412EB}"/>
              </a:ext>
            </a:extLst>
          </p:cNvPr>
          <p:cNvSpPr/>
          <p:nvPr/>
        </p:nvSpPr>
        <p:spPr>
          <a:xfrm>
            <a:off x="5286050" y="2373037"/>
            <a:ext cx="832032" cy="54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American women's clothing retail chain</a:t>
            </a:r>
          </a:p>
        </p:txBody>
      </p:sp>
      <p:sp>
        <p:nvSpPr>
          <p:cNvPr id="55" name="Rectangle 54">
            <a:extLst>
              <a:ext uri="{FF2B5EF4-FFF2-40B4-BE49-F238E27FC236}">
                <a16:creationId xmlns:a16="http://schemas.microsoft.com/office/drawing/2014/main" id="{8F20CDF0-8C9D-3BC3-66EF-7F7D9B543F02}"/>
              </a:ext>
            </a:extLst>
          </p:cNvPr>
          <p:cNvSpPr/>
          <p:nvPr/>
        </p:nvSpPr>
        <p:spPr>
          <a:xfrm>
            <a:off x="6865676" y="2358505"/>
            <a:ext cx="849962" cy="592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apparel company owning multiple brands</a:t>
            </a:r>
          </a:p>
        </p:txBody>
      </p:sp>
      <p:sp>
        <p:nvSpPr>
          <p:cNvPr id="56" name="Rectangle 55">
            <a:extLst>
              <a:ext uri="{FF2B5EF4-FFF2-40B4-BE49-F238E27FC236}">
                <a16:creationId xmlns:a16="http://schemas.microsoft.com/office/drawing/2014/main" id="{5BE36A5C-261C-C22E-9094-40865C5CCCCF}"/>
              </a:ext>
            </a:extLst>
          </p:cNvPr>
          <p:cNvSpPr/>
          <p:nvPr/>
        </p:nvSpPr>
        <p:spPr>
          <a:xfrm>
            <a:off x="3429064" y="2943777"/>
            <a:ext cx="972012" cy="573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US’s leading industrial equipment distributors </a:t>
            </a:r>
          </a:p>
        </p:txBody>
      </p:sp>
      <p:sp>
        <p:nvSpPr>
          <p:cNvPr id="57" name="Rectangle 56">
            <a:extLst>
              <a:ext uri="{FF2B5EF4-FFF2-40B4-BE49-F238E27FC236}">
                <a16:creationId xmlns:a16="http://schemas.microsoft.com/office/drawing/2014/main" id="{803A7424-4AF5-7622-5999-E020AA83325C}"/>
              </a:ext>
            </a:extLst>
          </p:cNvPr>
          <p:cNvSpPr/>
          <p:nvPr/>
        </p:nvSpPr>
        <p:spPr>
          <a:xfrm>
            <a:off x="4385990" y="1151527"/>
            <a:ext cx="850779" cy="502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An American multinational retail corporation</a:t>
            </a:r>
          </a:p>
        </p:txBody>
      </p:sp>
      <p:sp>
        <p:nvSpPr>
          <p:cNvPr id="58" name="Rectangle 57">
            <a:extLst>
              <a:ext uri="{FF2B5EF4-FFF2-40B4-BE49-F238E27FC236}">
                <a16:creationId xmlns:a16="http://schemas.microsoft.com/office/drawing/2014/main" id="{98DF0E6B-31EA-B2D3-073C-9A6F4ECCA09A}"/>
              </a:ext>
            </a:extLst>
          </p:cNvPr>
          <p:cNvSpPr/>
          <p:nvPr/>
        </p:nvSpPr>
        <p:spPr>
          <a:xfrm>
            <a:off x="6854648" y="1127409"/>
            <a:ext cx="795224" cy="533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An American food distributor and grocery store retailer </a:t>
            </a:r>
          </a:p>
        </p:txBody>
      </p:sp>
      <p:sp>
        <p:nvSpPr>
          <p:cNvPr id="59" name="Rectangle 58">
            <a:extLst>
              <a:ext uri="{FF2B5EF4-FFF2-40B4-BE49-F238E27FC236}">
                <a16:creationId xmlns:a16="http://schemas.microsoft.com/office/drawing/2014/main" id="{0A52A40F-11BE-6C48-0027-59A1502A9B83}"/>
              </a:ext>
            </a:extLst>
          </p:cNvPr>
          <p:cNvSpPr/>
          <p:nvPr/>
        </p:nvSpPr>
        <p:spPr>
          <a:xfrm>
            <a:off x="6799910" y="1753094"/>
            <a:ext cx="904946" cy="541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Multinational conglomerate that designs &amp; sells furniture</a:t>
            </a:r>
          </a:p>
        </p:txBody>
      </p:sp>
      <p:sp>
        <p:nvSpPr>
          <p:cNvPr id="60" name="Rectangle 59">
            <a:extLst>
              <a:ext uri="{FF2B5EF4-FFF2-40B4-BE49-F238E27FC236}">
                <a16:creationId xmlns:a16="http://schemas.microsoft.com/office/drawing/2014/main" id="{4956B76C-339D-C125-3976-F1FA2C503EEF}"/>
              </a:ext>
            </a:extLst>
          </p:cNvPr>
          <p:cNvSpPr/>
          <p:nvPr/>
        </p:nvSpPr>
        <p:spPr>
          <a:xfrm>
            <a:off x="4367980" y="2396635"/>
            <a:ext cx="916470" cy="503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An American manufacturer and online retailer of licensed sportswear</a:t>
            </a:r>
          </a:p>
        </p:txBody>
      </p:sp>
      <p:sp>
        <p:nvSpPr>
          <p:cNvPr id="61" name="Rectangle 60">
            <a:extLst>
              <a:ext uri="{FF2B5EF4-FFF2-40B4-BE49-F238E27FC236}">
                <a16:creationId xmlns:a16="http://schemas.microsoft.com/office/drawing/2014/main" id="{F4307D31-56A2-72F9-96DC-19C88CF00666}"/>
              </a:ext>
            </a:extLst>
          </p:cNvPr>
          <p:cNvSpPr/>
          <p:nvPr/>
        </p:nvSpPr>
        <p:spPr>
          <a:xfrm>
            <a:off x="6105085" y="2399581"/>
            <a:ext cx="832032" cy="54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An American sportswear and footwear retailer</a:t>
            </a:r>
          </a:p>
        </p:txBody>
      </p:sp>
      <p:sp>
        <p:nvSpPr>
          <p:cNvPr id="62" name="Rectangle 61">
            <a:extLst>
              <a:ext uri="{FF2B5EF4-FFF2-40B4-BE49-F238E27FC236}">
                <a16:creationId xmlns:a16="http://schemas.microsoft.com/office/drawing/2014/main" id="{4A1603A1-8925-9824-E451-708C0686A435}"/>
              </a:ext>
            </a:extLst>
          </p:cNvPr>
          <p:cNvSpPr/>
          <p:nvPr/>
        </p:nvSpPr>
        <p:spPr>
          <a:xfrm>
            <a:off x="1745854" y="2984516"/>
            <a:ext cx="815164" cy="503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One of the largest industrial distributors in North America</a:t>
            </a:r>
          </a:p>
        </p:txBody>
      </p:sp>
      <p:sp>
        <p:nvSpPr>
          <p:cNvPr id="63" name="Rectangle 62">
            <a:extLst>
              <a:ext uri="{FF2B5EF4-FFF2-40B4-BE49-F238E27FC236}">
                <a16:creationId xmlns:a16="http://schemas.microsoft.com/office/drawing/2014/main" id="{43A80FCA-2EEE-55FB-01F7-25D317B4294A}"/>
              </a:ext>
            </a:extLst>
          </p:cNvPr>
          <p:cNvSpPr/>
          <p:nvPr/>
        </p:nvSpPr>
        <p:spPr>
          <a:xfrm>
            <a:off x="2564149" y="3007119"/>
            <a:ext cx="972012" cy="503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Leading global supplier of electronic components</a:t>
            </a:r>
          </a:p>
        </p:txBody>
      </p:sp>
      <p:sp>
        <p:nvSpPr>
          <p:cNvPr id="64" name="Rectangle 63">
            <a:extLst>
              <a:ext uri="{FF2B5EF4-FFF2-40B4-BE49-F238E27FC236}">
                <a16:creationId xmlns:a16="http://schemas.microsoft.com/office/drawing/2014/main" id="{8575418F-9E52-1D69-45C6-FF601E8A423E}"/>
              </a:ext>
            </a:extLst>
          </p:cNvPr>
          <p:cNvSpPr/>
          <p:nvPr/>
        </p:nvSpPr>
        <p:spPr>
          <a:xfrm>
            <a:off x="4334344" y="2949746"/>
            <a:ext cx="979704" cy="573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Largest suppliers of power tools &amp; specialty materials to professional concrete contractors</a:t>
            </a:r>
          </a:p>
        </p:txBody>
      </p:sp>
      <p:sp>
        <p:nvSpPr>
          <p:cNvPr id="65" name="Rectangle 64">
            <a:extLst>
              <a:ext uri="{FF2B5EF4-FFF2-40B4-BE49-F238E27FC236}">
                <a16:creationId xmlns:a16="http://schemas.microsoft.com/office/drawing/2014/main" id="{BE4EFA30-1BA2-9C7D-E2EA-CC58506ED44C}"/>
              </a:ext>
            </a:extLst>
          </p:cNvPr>
          <p:cNvSpPr/>
          <p:nvPr/>
        </p:nvSpPr>
        <p:spPr>
          <a:xfrm>
            <a:off x="5208892" y="2943777"/>
            <a:ext cx="972012" cy="573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US’s the fastest-growing network of independent roofing &amp; building supply distributors</a:t>
            </a:r>
          </a:p>
        </p:txBody>
      </p:sp>
      <p:sp>
        <p:nvSpPr>
          <p:cNvPr id="66" name="Rectangle 65">
            <a:extLst>
              <a:ext uri="{FF2B5EF4-FFF2-40B4-BE49-F238E27FC236}">
                <a16:creationId xmlns:a16="http://schemas.microsoft.com/office/drawing/2014/main" id="{5BC488B6-6EDF-26B9-0BB6-EBD8C2F83FBB}"/>
              </a:ext>
            </a:extLst>
          </p:cNvPr>
          <p:cNvSpPr/>
          <p:nvPr/>
        </p:nvSpPr>
        <p:spPr>
          <a:xfrm>
            <a:off x="6057230" y="2965818"/>
            <a:ext cx="927741" cy="54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Distributor of plumbing, heating and cooling equipment</a:t>
            </a:r>
          </a:p>
        </p:txBody>
      </p:sp>
      <p:sp>
        <p:nvSpPr>
          <p:cNvPr id="67" name="Rectangle 66">
            <a:extLst>
              <a:ext uri="{FF2B5EF4-FFF2-40B4-BE49-F238E27FC236}">
                <a16:creationId xmlns:a16="http://schemas.microsoft.com/office/drawing/2014/main" id="{C6F6F626-3E38-530C-D9E4-1D7F7FE16A19}"/>
              </a:ext>
            </a:extLst>
          </p:cNvPr>
          <p:cNvSpPr/>
          <p:nvPr/>
        </p:nvSpPr>
        <p:spPr>
          <a:xfrm>
            <a:off x="6832706" y="2958223"/>
            <a:ext cx="883236" cy="54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 national distributor for grocery stores, supermarkets, and online vendors</a:t>
            </a:r>
          </a:p>
        </p:txBody>
      </p:sp>
      <p:sp>
        <p:nvSpPr>
          <p:cNvPr id="69" name="Rectangle 68">
            <a:extLst>
              <a:ext uri="{FF2B5EF4-FFF2-40B4-BE49-F238E27FC236}">
                <a16:creationId xmlns:a16="http://schemas.microsoft.com/office/drawing/2014/main" id="{DBED1D6C-CB70-0341-817A-67C096134660}"/>
              </a:ext>
            </a:extLst>
          </p:cNvPr>
          <p:cNvSpPr/>
          <p:nvPr/>
        </p:nvSpPr>
        <p:spPr>
          <a:xfrm>
            <a:off x="5959813" y="3670735"/>
            <a:ext cx="5866750" cy="26458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b="1">
              <a:latin typeface="Aptos" panose="020B0004020202020204" pitchFamily="34" charset="0"/>
            </a:endParaRPr>
          </a:p>
        </p:txBody>
      </p:sp>
      <p:cxnSp>
        <p:nvCxnSpPr>
          <p:cNvPr id="70" name="Straight Connector 69">
            <a:extLst>
              <a:ext uri="{FF2B5EF4-FFF2-40B4-BE49-F238E27FC236}">
                <a16:creationId xmlns:a16="http://schemas.microsoft.com/office/drawing/2014/main" id="{0E784B8A-00C8-DC6D-4218-EC63AA03F390}"/>
              </a:ext>
            </a:extLst>
          </p:cNvPr>
          <p:cNvCxnSpPr>
            <a:cxnSpLocks/>
          </p:cNvCxnSpPr>
          <p:nvPr/>
        </p:nvCxnSpPr>
        <p:spPr>
          <a:xfrm>
            <a:off x="5986594" y="4187427"/>
            <a:ext cx="5761148"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36129D4-3CD6-1B28-03D4-ADA7E5F9B8CD}"/>
              </a:ext>
            </a:extLst>
          </p:cNvPr>
          <p:cNvCxnSpPr>
            <a:cxnSpLocks/>
          </p:cNvCxnSpPr>
          <p:nvPr/>
        </p:nvCxnSpPr>
        <p:spPr>
          <a:xfrm>
            <a:off x="5986594" y="4744719"/>
            <a:ext cx="5761148"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9AD07EA-B783-E6F9-4E02-51E645CABBD1}"/>
              </a:ext>
            </a:extLst>
          </p:cNvPr>
          <p:cNvCxnSpPr>
            <a:cxnSpLocks/>
          </p:cNvCxnSpPr>
          <p:nvPr/>
        </p:nvCxnSpPr>
        <p:spPr>
          <a:xfrm>
            <a:off x="5986594" y="5302011"/>
            <a:ext cx="5761148"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6264135-91C6-D8C6-36E9-695C6EF12C00}"/>
              </a:ext>
            </a:extLst>
          </p:cNvPr>
          <p:cNvSpPr txBox="1"/>
          <p:nvPr/>
        </p:nvSpPr>
        <p:spPr>
          <a:xfrm>
            <a:off x="4510704" y="3684555"/>
            <a:ext cx="1400713" cy="449389"/>
          </a:xfrm>
          <a:prstGeom prst="roundRect">
            <a:avLst/>
          </a:prstGeom>
          <a:solidFill>
            <a:srgbClr val="0068D0"/>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Food, Beverages &amp; Agriculture</a:t>
            </a:r>
          </a:p>
        </p:txBody>
      </p:sp>
      <p:cxnSp>
        <p:nvCxnSpPr>
          <p:cNvPr id="74" name="Straight Connector 73">
            <a:extLst>
              <a:ext uri="{FF2B5EF4-FFF2-40B4-BE49-F238E27FC236}">
                <a16:creationId xmlns:a16="http://schemas.microsoft.com/office/drawing/2014/main" id="{E2D2EE17-EBFD-01B3-0DB6-F2E04BC6A382}"/>
              </a:ext>
            </a:extLst>
          </p:cNvPr>
          <p:cNvCxnSpPr>
            <a:cxnSpLocks/>
          </p:cNvCxnSpPr>
          <p:nvPr/>
        </p:nvCxnSpPr>
        <p:spPr>
          <a:xfrm>
            <a:off x="6937620" y="3774783"/>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DA19765-DDA3-8FE2-5A9D-1FE9B4BC1028}"/>
              </a:ext>
            </a:extLst>
          </p:cNvPr>
          <p:cNvCxnSpPr>
            <a:cxnSpLocks/>
          </p:cNvCxnSpPr>
          <p:nvPr/>
        </p:nvCxnSpPr>
        <p:spPr>
          <a:xfrm>
            <a:off x="7733929" y="3774783"/>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3C36F0C-829D-D06D-0860-A6B2C156B5C4}"/>
              </a:ext>
            </a:extLst>
          </p:cNvPr>
          <p:cNvCxnSpPr>
            <a:cxnSpLocks/>
          </p:cNvCxnSpPr>
          <p:nvPr/>
        </p:nvCxnSpPr>
        <p:spPr>
          <a:xfrm>
            <a:off x="8606438" y="3774783"/>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AB728B6-274A-C4C5-B700-48788CB791D1}"/>
              </a:ext>
            </a:extLst>
          </p:cNvPr>
          <p:cNvCxnSpPr>
            <a:cxnSpLocks/>
          </p:cNvCxnSpPr>
          <p:nvPr/>
        </p:nvCxnSpPr>
        <p:spPr>
          <a:xfrm>
            <a:off x="9478947" y="3774783"/>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9752ADD-2C2E-0303-A974-F7E1419A5795}"/>
              </a:ext>
            </a:extLst>
          </p:cNvPr>
          <p:cNvCxnSpPr>
            <a:cxnSpLocks/>
          </p:cNvCxnSpPr>
          <p:nvPr/>
        </p:nvCxnSpPr>
        <p:spPr>
          <a:xfrm>
            <a:off x="10351457" y="3774783"/>
            <a:ext cx="0" cy="268933"/>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AB00B82-14BD-40F2-1044-10366EC97E90}"/>
              </a:ext>
            </a:extLst>
          </p:cNvPr>
          <p:cNvSpPr txBox="1"/>
          <p:nvPr/>
        </p:nvSpPr>
        <p:spPr>
          <a:xfrm>
            <a:off x="4510704" y="4230532"/>
            <a:ext cx="1400713" cy="449389"/>
          </a:xfrm>
          <a:prstGeom prst="roundRect">
            <a:avLst/>
          </a:prstGeom>
          <a:solidFill>
            <a:srgbClr val="0068D0"/>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Home &amp; Personal Care</a:t>
            </a:r>
          </a:p>
        </p:txBody>
      </p:sp>
      <p:cxnSp>
        <p:nvCxnSpPr>
          <p:cNvPr id="80" name="Straight Connector 79">
            <a:extLst>
              <a:ext uri="{FF2B5EF4-FFF2-40B4-BE49-F238E27FC236}">
                <a16:creationId xmlns:a16="http://schemas.microsoft.com/office/drawing/2014/main" id="{9A946506-3269-8873-B2FE-2324219F7191}"/>
              </a:ext>
            </a:extLst>
          </p:cNvPr>
          <p:cNvCxnSpPr>
            <a:cxnSpLocks/>
          </p:cNvCxnSpPr>
          <p:nvPr/>
        </p:nvCxnSpPr>
        <p:spPr>
          <a:xfrm>
            <a:off x="6937620" y="4331446"/>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760AE1B-FE1E-EDFD-A0AA-A08E6F5B16BE}"/>
              </a:ext>
            </a:extLst>
          </p:cNvPr>
          <p:cNvCxnSpPr>
            <a:cxnSpLocks/>
          </p:cNvCxnSpPr>
          <p:nvPr/>
        </p:nvCxnSpPr>
        <p:spPr>
          <a:xfrm>
            <a:off x="7733929" y="4331446"/>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1064EAA-3AB1-C984-ED5E-004EEA077C02}"/>
              </a:ext>
            </a:extLst>
          </p:cNvPr>
          <p:cNvCxnSpPr>
            <a:cxnSpLocks/>
          </p:cNvCxnSpPr>
          <p:nvPr/>
        </p:nvCxnSpPr>
        <p:spPr>
          <a:xfrm>
            <a:off x="8606438" y="4331446"/>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D727625-08FE-E197-66B9-F6CFD1F09FBE}"/>
              </a:ext>
            </a:extLst>
          </p:cNvPr>
          <p:cNvCxnSpPr>
            <a:cxnSpLocks/>
          </p:cNvCxnSpPr>
          <p:nvPr/>
        </p:nvCxnSpPr>
        <p:spPr>
          <a:xfrm>
            <a:off x="9478947" y="4331446"/>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56DAD94-9861-4D0F-0A6D-B74B04CE1882}"/>
              </a:ext>
            </a:extLst>
          </p:cNvPr>
          <p:cNvCxnSpPr>
            <a:cxnSpLocks/>
          </p:cNvCxnSpPr>
          <p:nvPr/>
        </p:nvCxnSpPr>
        <p:spPr>
          <a:xfrm>
            <a:off x="10351457" y="4331446"/>
            <a:ext cx="0" cy="268933"/>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968254B-9CC1-817B-188C-7E1D55267510}"/>
              </a:ext>
            </a:extLst>
          </p:cNvPr>
          <p:cNvSpPr txBox="1"/>
          <p:nvPr/>
        </p:nvSpPr>
        <p:spPr>
          <a:xfrm>
            <a:off x="4510704" y="4776509"/>
            <a:ext cx="1400713" cy="449389"/>
          </a:xfrm>
          <a:prstGeom prst="roundRect">
            <a:avLst/>
          </a:prstGeom>
          <a:solidFill>
            <a:srgbClr val="0068D0"/>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Apparel &amp; Footwear</a:t>
            </a:r>
          </a:p>
        </p:txBody>
      </p:sp>
      <p:cxnSp>
        <p:nvCxnSpPr>
          <p:cNvPr id="86" name="Straight Connector 85">
            <a:extLst>
              <a:ext uri="{FF2B5EF4-FFF2-40B4-BE49-F238E27FC236}">
                <a16:creationId xmlns:a16="http://schemas.microsoft.com/office/drawing/2014/main" id="{3604EC92-C91C-ECAC-0DC9-B09F999784CB}"/>
              </a:ext>
            </a:extLst>
          </p:cNvPr>
          <p:cNvCxnSpPr>
            <a:cxnSpLocks/>
          </p:cNvCxnSpPr>
          <p:nvPr/>
        </p:nvCxnSpPr>
        <p:spPr>
          <a:xfrm>
            <a:off x="6937620" y="4888109"/>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E12E592-9ADE-3AC5-E605-545AB0BD7F69}"/>
              </a:ext>
            </a:extLst>
          </p:cNvPr>
          <p:cNvCxnSpPr>
            <a:cxnSpLocks/>
          </p:cNvCxnSpPr>
          <p:nvPr/>
        </p:nvCxnSpPr>
        <p:spPr>
          <a:xfrm>
            <a:off x="7733929" y="4888109"/>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556762-AB32-0F10-C8D0-97C1071B5EE8}"/>
              </a:ext>
            </a:extLst>
          </p:cNvPr>
          <p:cNvCxnSpPr>
            <a:cxnSpLocks/>
          </p:cNvCxnSpPr>
          <p:nvPr/>
        </p:nvCxnSpPr>
        <p:spPr>
          <a:xfrm>
            <a:off x="8606438" y="4888109"/>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0BC06C-41AA-A8E8-65A0-26395F9DCE18}"/>
              </a:ext>
            </a:extLst>
          </p:cNvPr>
          <p:cNvCxnSpPr>
            <a:cxnSpLocks/>
          </p:cNvCxnSpPr>
          <p:nvPr/>
        </p:nvCxnSpPr>
        <p:spPr>
          <a:xfrm>
            <a:off x="9478947" y="4888109"/>
            <a:ext cx="0" cy="268933"/>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4EA8CA1-DE8B-2573-A79F-164BD6A9C90F}"/>
              </a:ext>
            </a:extLst>
          </p:cNvPr>
          <p:cNvSpPr txBox="1"/>
          <p:nvPr/>
        </p:nvSpPr>
        <p:spPr>
          <a:xfrm>
            <a:off x="4510704" y="5322487"/>
            <a:ext cx="1400713" cy="449389"/>
          </a:xfrm>
          <a:prstGeom prst="roundRect">
            <a:avLst/>
          </a:prstGeom>
          <a:solidFill>
            <a:srgbClr val="0068D0"/>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Furniture &amp; Household Appliances</a:t>
            </a:r>
          </a:p>
        </p:txBody>
      </p:sp>
      <p:cxnSp>
        <p:nvCxnSpPr>
          <p:cNvPr id="91" name="Straight Connector 90">
            <a:extLst>
              <a:ext uri="{FF2B5EF4-FFF2-40B4-BE49-F238E27FC236}">
                <a16:creationId xmlns:a16="http://schemas.microsoft.com/office/drawing/2014/main" id="{54D36940-3686-5A52-B5D1-81C8E356908D}"/>
              </a:ext>
            </a:extLst>
          </p:cNvPr>
          <p:cNvCxnSpPr>
            <a:cxnSpLocks/>
          </p:cNvCxnSpPr>
          <p:nvPr/>
        </p:nvCxnSpPr>
        <p:spPr>
          <a:xfrm>
            <a:off x="6937620" y="5444772"/>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E4A62E-389C-BB7D-B8F7-2EB372AA9D2F}"/>
              </a:ext>
            </a:extLst>
          </p:cNvPr>
          <p:cNvCxnSpPr>
            <a:cxnSpLocks/>
          </p:cNvCxnSpPr>
          <p:nvPr/>
        </p:nvCxnSpPr>
        <p:spPr>
          <a:xfrm>
            <a:off x="7733929" y="5444772"/>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6DD1BE-9C65-B969-BE9B-4F16DDEF93AF}"/>
              </a:ext>
            </a:extLst>
          </p:cNvPr>
          <p:cNvCxnSpPr>
            <a:cxnSpLocks/>
          </p:cNvCxnSpPr>
          <p:nvPr/>
        </p:nvCxnSpPr>
        <p:spPr>
          <a:xfrm>
            <a:off x="8606438" y="5444772"/>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4316479-B71C-C4DA-D373-6C4DD4E993EF}"/>
              </a:ext>
            </a:extLst>
          </p:cNvPr>
          <p:cNvCxnSpPr>
            <a:cxnSpLocks/>
          </p:cNvCxnSpPr>
          <p:nvPr/>
        </p:nvCxnSpPr>
        <p:spPr>
          <a:xfrm>
            <a:off x="9478947" y="5444772"/>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99A671C-65A8-2FD0-1259-25B56E94F094}"/>
              </a:ext>
            </a:extLst>
          </p:cNvPr>
          <p:cNvCxnSpPr>
            <a:cxnSpLocks/>
          </p:cNvCxnSpPr>
          <p:nvPr/>
        </p:nvCxnSpPr>
        <p:spPr>
          <a:xfrm>
            <a:off x="10351457" y="5444772"/>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B5B480-93E5-8568-B1D0-CC91C06E07E4}"/>
              </a:ext>
            </a:extLst>
          </p:cNvPr>
          <p:cNvCxnSpPr>
            <a:cxnSpLocks/>
          </p:cNvCxnSpPr>
          <p:nvPr/>
        </p:nvCxnSpPr>
        <p:spPr>
          <a:xfrm>
            <a:off x="11097541" y="3758397"/>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DCF3E22-13E5-1388-E0DD-818351AC5D1C}"/>
              </a:ext>
            </a:extLst>
          </p:cNvPr>
          <p:cNvCxnSpPr>
            <a:cxnSpLocks/>
          </p:cNvCxnSpPr>
          <p:nvPr/>
        </p:nvCxnSpPr>
        <p:spPr>
          <a:xfrm>
            <a:off x="11097541" y="4315060"/>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5C772A1-A097-002A-56E6-FDFC7E33D62D}"/>
              </a:ext>
            </a:extLst>
          </p:cNvPr>
          <p:cNvCxnSpPr>
            <a:cxnSpLocks/>
          </p:cNvCxnSpPr>
          <p:nvPr/>
        </p:nvCxnSpPr>
        <p:spPr>
          <a:xfrm>
            <a:off x="11097541" y="5428385"/>
            <a:ext cx="0" cy="268933"/>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CB79E0CA-924F-313B-D51C-35111D927846}"/>
              </a:ext>
            </a:extLst>
          </p:cNvPr>
          <p:cNvSpPr txBox="1"/>
          <p:nvPr/>
        </p:nvSpPr>
        <p:spPr>
          <a:xfrm>
            <a:off x="4510704" y="5868466"/>
            <a:ext cx="1400713" cy="449389"/>
          </a:xfrm>
          <a:prstGeom prst="roundRect">
            <a:avLst/>
          </a:prstGeom>
          <a:solidFill>
            <a:srgbClr val="0068D0"/>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pPr>
              <a:lnSpc>
                <a:spcPct val="100000"/>
              </a:lnSpc>
            </a:pPr>
            <a:r>
              <a:rPr lang="en-US" sz="900">
                <a:latin typeface="Aptos" panose="020B0004020202020204" pitchFamily="34" charset="0"/>
              </a:rPr>
              <a:t>Others (Agriculture, Paints etc.)</a:t>
            </a:r>
          </a:p>
        </p:txBody>
      </p:sp>
      <p:cxnSp>
        <p:nvCxnSpPr>
          <p:cNvPr id="100" name="Straight Connector 99">
            <a:extLst>
              <a:ext uri="{FF2B5EF4-FFF2-40B4-BE49-F238E27FC236}">
                <a16:creationId xmlns:a16="http://schemas.microsoft.com/office/drawing/2014/main" id="{D76C8230-B029-5BFA-954A-113A307D3E97}"/>
              </a:ext>
            </a:extLst>
          </p:cNvPr>
          <p:cNvCxnSpPr>
            <a:cxnSpLocks/>
          </p:cNvCxnSpPr>
          <p:nvPr/>
        </p:nvCxnSpPr>
        <p:spPr>
          <a:xfrm>
            <a:off x="5986594" y="5845989"/>
            <a:ext cx="5761148" cy="0"/>
          </a:xfrm>
          <a:prstGeom prst="line">
            <a:avLst/>
          </a:prstGeom>
          <a:ln>
            <a:solidFill>
              <a:srgbClr val="0068D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92298AD-90C9-593D-222E-4616DAF6E246}"/>
              </a:ext>
            </a:extLst>
          </p:cNvPr>
          <p:cNvCxnSpPr>
            <a:cxnSpLocks/>
          </p:cNvCxnSpPr>
          <p:nvPr/>
        </p:nvCxnSpPr>
        <p:spPr>
          <a:xfrm>
            <a:off x="6937620" y="5956614"/>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95291A4-E4F4-5932-CA0B-26289ECD8BC4}"/>
              </a:ext>
            </a:extLst>
          </p:cNvPr>
          <p:cNvCxnSpPr>
            <a:cxnSpLocks/>
          </p:cNvCxnSpPr>
          <p:nvPr/>
        </p:nvCxnSpPr>
        <p:spPr>
          <a:xfrm>
            <a:off x="7733929" y="5956614"/>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6295956-A44D-2E40-8420-77DC2A7F07FF}"/>
              </a:ext>
            </a:extLst>
          </p:cNvPr>
          <p:cNvCxnSpPr>
            <a:cxnSpLocks/>
          </p:cNvCxnSpPr>
          <p:nvPr/>
        </p:nvCxnSpPr>
        <p:spPr>
          <a:xfrm>
            <a:off x="8606438" y="5956614"/>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8179F6A-4944-E13D-A72C-B2AD91A85113}"/>
              </a:ext>
            </a:extLst>
          </p:cNvPr>
          <p:cNvCxnSpPr>
            <a:cxnSpLocks/>
          </p:cNvCxnSpPr>
          <p:nvPr/>
        </p:nvCxnSpPr>
        <p:spPr>
          <a:xfrm>
            <a:off x="9478947" y="5956614"/>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F38E48A-6F5D-1633-449C-791152E5DA3D}"/>
              </a:ext>
            </a:extLst>
          </p:cNvPr>
          <p:cNvCxnSpPr>
            <a:cxnSpLocks/>
          </p:cNvCxnSpPr>
          <p:nvPr/>
        </p:nvCxnSpPr>
        <p:spPr>
          <a:xfrm>
            <a:off x="10351457" y="5956614"/>
            <a:ext cx="0" cy="26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5A0C8CE-B836-72F4-B1A7-62B92533DCA4}"/>
              </a:ext>
            </a:extLst>
          </p:cNvPr>
          <p:cNvCxnSpPr>
            <a:cxnSpLocks/>
          </p:cNvCxnSpPr>
          <p:nvPr/>
        </p:nvCxnSpPr>
        <p:spPr>
          <a:xfrm>
            <a:off x="11097541" y="5940228"/>
            <a:ext cx="0" cy="268933"/>
          </a:xfrm>
          <a:prstGeom prst="line">
            <a:avLst/>
          </a:prstGeom>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D20FE1B4-2B5D-30B2-206E-483D1BFD26DA}"/>
              </a:ext>
            </a:extLst>
          </p:cNvPr>
          <p:cNvSpPr/>
          <p:nvPr/>
        </p:nvSpPr>
        <p:spPr>
          <a:xfrm>
            <a:off x="5976700" y="3661868"/>
            <a:ext cx="874761" cy="492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World Leading British CPG Goods Company</a:t>
            </a:r>
          </a:p>
        </p:txBody>
      </p:sp>
      <p:sp>
        <p:nvSpPr>
          <p:cNvPr id="108" name="Rectangle 107">
            <a:extLst>
              <a:ext uri="{FF2B5EF4-FFF2-40B4-BE49-F238E27FC236}">
                <a16:creationId xmlns:a16="http://schemas.microsoft.com/office/drawing/2014/main" id="{BB1CDA84-DECE-DFB6-11DA-CB450100C535}"/>
              </a:ext>
            </a:extLst>
          </p:cNvPr>
          <p:cNvSpPr/>
          <p:nvPr/>
        </p:nvSpPr>
        <p:spPr>
          <a:xfrm>
            <a:off x="6864428" y="3691580"/>
            <a:ext cx="883010" cy="500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Multinational confectionery, food and beverage company</a:t>
            </a:r>
          </a:p>
        </p:txBody>
      </p:sp>
      <p:sp>
        <p:nvSpPr>
          <p:cNvPr id="109" name="Rectangle 108">
            <a:extLst>
              <a:ext uri="{FF2B5EF4-FFF2-40B4-BE49-F238E27FC236}">
                <a16:creationId xmlns:a16="http://schemas.microsoft.com/office/drawing/2014/main" id="{D3AF3DC8-4998-C18B-8C7E-E16BF4EC1FAE}"/>
              </a:ext>
            </a:extLst>
          </p:cNvPr>
          <p:cNvSpPr/>
          <p:nvPr/>
        </p:nvSpPr>
        <p:spPr>
          <a:xfrm>
            <a:off x="7729294" y="3655832"/>
            <a:ext cx="898391" cy="543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multinational food manufacturing company</a:t>
            </a:r>
          </a:p>
        </p:txBody>
      </p:sp>
      <p:sp>
        <p:nvSpPr>
          <p:cNvPr id="110" name="Rectangle 109">
            <a:extLst>
              <a:ext uri="{FF2B5EF4-FFF2-40B4-BE49-F238E27FC236}">
                <a16:creationId xmlns:a16="http://schemas.microsoft.com/office/drawing/2014/main" id="{2E4D3CA2-2908-80C5-F663-197641F7CD7F}"/>
              </a:ext>
            </a:extLst>
          </p:cNvPr>
          <p:cNvSpPr/>
          <p:nvPr/>
        </p:nvSpPr>
        <p:spPr>
          <a:xfrm>
            <a:off x="8574101" y="3678560"/>
            <a:ext cx="966199" cy="50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processed food &amp; snack company</a:t>
            </a:r>
          </a:p>
        </p:txBody>
      </p:sp>
      <p:sp>
        <p:nvSpPr>
          <p:cNvPr id="111" name="Rectangle 110">
            <a:extLst>
              <a:ext uri="{FF2B5EF4-FFF2-40B4-BE49-F238E27FC236}">
                <a16:creationId xmlns:a16="http://schemas.microsoft.com/office/drawing/2014/main" id="{13744443-9DA3-8AE8-0A70-95E44E3B94EE}"/>
              </a:ext>
            </a:extLst>
          </p:cNvPr>
          <p:cNvSpPr/>
          <p:nvPr/>
        </p:nvSpPr>
        <p:spPr>
          <a:xfrm>
            <a:off x="9510624" y="3694604"/>
            <a:ext cx="895219" cy="547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beverage &amp; coffeemaker conglomerate</a:t>
            </a:r>
          </a:p>
        </p:txBody>
      </p:sp>
      <p:sp>
        <p:nvSpPr>
          <p:cNvPr id="112" name="Rectangle 111">
            <a:extLst>
              <a:ext uri="{FF2B5EF4-FFF2-40B4-BE49-F238E27FC236}">
                <a16:creationId xmlns:a16="http://schemas.microsoft.com/office/drawing/2014/main" id="{AD19CE51-3199-2020-63FA-56ABAF60D6E3}"/>
              </a:ext>
            </a:extLst>
          </p:cNvPr>
          <p:cNvSpPr/>
          <p:nvPr/>
        </p:nvSpPr>
        <p:spPr>
          <a:xfrm>
            <a:off x="10321751" y="3701735"/>
            <a:ext cx="860437" cy="490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World's Largest Food &amp; Beverages Manufacturer</a:t>
            </a:r>
          </a:p>
        </p:txBody>
      </p:sp>
      <p:sp>
        <p:nvSpPr>
          <p:cNvPr id="113" name="Rectangle 112">
            <a:extLst>
              <a:ext uri="{FF2B5EF4-FFF2-40B4-BE49-F238E27FC236}">
                <a16:creationId xmlns:a16="http://schemas.microsoft.com/office/drawing/2014/main" id="{418F2B43-7CC7-5499-36A6-03F42EF536B0}"/>
              </a:ext>
            </a:extLst>
          </p:cNvPr>
          <p:cNvSpPr/>
          <p:nvPr/>
        </p:nvSpPr>
        <p:spPr>
          <a:xfrm>
            <a:off x="10281652" y="4234946"/>
            <a:ext cx="914616" cy="502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World’s 2nd largest multinational consumer goods corporation</a:t>
            </a:r>
          </a:p>
        </p:txBody>
      </p:sp>
      <p:sp>
        <p:nvSpPr>
          <p:cNvPr id="114" name="Rectangle 113">
            <a:extLst>
              <a:ext uri="{FF2B5EF4-FFF2-40B4-BE49-F238E27FC236}">
                <a16:creationId xmlns:a16="http://schemas.microsoft.com/office/drawing/2014/main" id="{3726F3BB-EF54-4A70-179F-C3CEE1D6893D}"/>
              </a:ext>
            </a:extLst>
          </p:cNvPr>
          <p:cNvSpPr/>
          <p:nvPr/>
        </p:nvSpPr>
        <p:spPr>
          <a:xfrm>
            <a:off x="6887373" y="4258431"/>
            <a:ext cx="867805" cy="455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World leader Beauty and Cosmetic Product Manufacturer</a:t>
            </a:r>
          </a:p>
        </p:txBody>
      </p:sp>
      <p:sp>
        <p:nvSpPr>
          <p:cNvPr id="115" name="Rectangle 114">
            <a:extLst>
              <a:ext uri="{FF2B5EF4-FFF2-40B4-BE49-F238E27FC236}">
                <a16:creationId xmlns:a16="http://schemas.microsoft.com/office/drawing/2014/main" id="{E4B25216-A126-5FB8-FEF2-5E7BAC3D6B2A}"/>
              </a:ext>
            </a:extLst>
          </p:cNvPr>
          <p:cNvSpPr/>
          <p:nvPr/>
        </p:nvSpPr>
        <p:spPr>
          <a:xfrm>
            <a:off x="7723928" y="4254756"/>
            <a:ext cx="887359" cy="462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Anglo-Dutch multinational consumer goods company</a:t>
            </a:r>
          </a:p>
        </p:txBody>
      </p:sp>
      <p:sp>
        <p:nvSpPr>
          <p:cNvPr id="116" name="Rectangle 115">
            <a:extLst>
              <a:ext uri="{FF2B5EF4-FFF2-40B4-BE49-F238E27FC236}">
                <a16:creationId xmlns:a16="http://schemas.microsoft.com/office/drawing/2014/main" id="{4EAEAB0F-DD63-11C4-130F-393BC7CCAF5B}"/>
              </a:ext>
            </a:extLst>
          </p:cNvPr>
          <p:cNvSpPr/>
          <p:nvPr/>
        </p:nvSpPr>
        <p:spPr>
          <a:xfrm>
            <a:off x="8549028" y="4232611"/>
            <a:ext cx="972232" cy="507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multinational personal care products company</a:t>
            </a:r>
          </a:p>
        </p:txBody>
      </p:sp>
      <p:sp>
        <p:nvSpPr>
          <p:cNvPr id="117" name="Rectangle 116">
            <a:extLst>
              <a:ext uri="{FF2B5EF4-FFF2-40B4-BE49-F238E27FC236}">
                <a16:creationId xmlns:a16="http://schemas.microsoft.com/office/drawing/2014/main" id="{5377ADB4-002D-7C32-7ACB-FEE008F8E7AB}"/>
              </a:ext>
            </a:extLst>
          </p:cNvPr>
          <p:cNvSpPr/>
          <p:nvPr/>
        </p:nvSpPr>
        <p:spPr>
          <a:xfrm>
            <a:off x="9502038" y="4234981"/>
            <a:ext cx="840241" cy="502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multinational personal care corporation</a:t>
            </a:r>
          </a:p>
        </p:txBody>
      </p:sp>
      <p:sp>
        <p:nvSpPr>
          <p:cNvPr id="118" name="Rectangle 117">
            <a:extLst>
              <a:ext uri="{FF2B5EF4-FFF2-40B4-BE49-F238E27FC236}">
                <a16:creationId xmlns:a16="http://schemas.microsoft.com/office/drawing/2014/main" id="{439DADCF-01F1-0D9A-FF02-2AED7B435F21}"/>
              </a:ext>
            </a:extLst>
          </p:cNvPr>
          <p:cNvSpPr/>
          <p:nvPr/>
        </p:nvSpPr>
        <p:spPr>
          <a:xfrm>
            <a:off x="11046926" y="4212277"/>
            <a:ext cx="784212" cy="547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multinational cosmetics company</a:t>
            </a:r>
          </a:p>
        </p:txBody>
      </p:sp>
      <p:sp>
        <p:nvSpPr>
          <p:cNvPr id="119" name="Rectangle 118">
            <a:extLst>
              <a:ext uri="{FF2B5EF4-FFF2-40B4-BE49-F238E27FC236}">
                <a16:creationId xmlns:a16="http://schemas.microsoft.com/office/drawing/2014/main" id="{1EF84ACE-528B-867C-FFC9-10599D3C3E40}"/>
              </a:ext>
            </a:extLst>
          </p:cNvPr>
          <p:cNvSpPr/>
          <p:nvPr/>
        </p:nvSpPr>
        <p:spPr>
          <a:xfrm>
            <a:off x="5870651" y="4141438"/>
            <a:ext cx="1132665" cy="689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manufacturer, marketer &amp; distributor of consumer &amp; commercial products</a:t>
            </a:r>
          </a:p>
        </p:txBody>
      </p:sp>
      <p:sp>
        <p:nvSpPr>
          <p:cNvPr id="120" name="Rectangle 119">
            <a:extLst>
              <a:ext uri="{FF2B5EF4-FFF2-40B4-BE49-F238E27FC236}">
                <a16:creationId xmlns:a16="http://schemas.microsoft.com/office/drawing/2014/main" id="{F183B90D-E22D-B8BF-521E-F470F0046BB5}"/>
              </a:ext>
            </a:extLst>
          </p:cNvPr>
          <p:cNvSpPr/>
          <p:nvPr/>
        </p:nvSpPr>
        <p:spPr>
          <a:xfrm>
            <a:off x="5975666" y="4775529"/>
            <a:ext cx="901197" cy="52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Global sports goods and sportswear manufacturer</a:t>
            </a:r>
          </a:p>
        </p:txBody>
      </p:sp>
      <p:sp>
        <p:nvSpPr>
          <p:cNvPr id="121" name="Rectangle 120">
            <a:extLst>
              <a:ext uri="{FF2B5EF4-FFF2-40B4-BE49-F238E27FC236}">
                <a16:creationId xmlns:a16="http://schemas.microsoft.com/office/drawing/2014/main" id="{56AB7C11-E3FE-4F5D-29B8-0667AD948659}"/>
              </a:ext>
            </a:extLst>
          </p:cNvPr>
          <p:cNvSpPr/>
          <p:nvPr/>
        </p:nvSpPr>
        <p:spPr>
          <a:xfrm>
            <a:off x="6872611" y="4747793"/>
            <a:ext cx="860849" cy="548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apparel company owning multiple brands</a:t>
            </a:r>
          </a:p>
        </p:txBody>
      </p:sp>
      <p:sp>
        <p:nvSpPr>
          <p:cNvPr id="122" name="Rectangle 121">
            <a:extLst>
              <a:ext uri="{FF2B5EF4-FFF2-40B4-BE49-F238E27FC236}">
                <a16:creationId xmlns:a16="http://schemas.microsoft.com/office/drawing/2014/main" id="{D6ADEEC2-2A33-DDDB-CBE8-83C2619B4FB4}"/>
              </a:ext>
            </a:extLst>
          </p:cNvPr>
          <p:cNvSpPr/>
          <p:nvPr/>
        </p:nvSpPr>
        <p:spPr>
          <a:xfrm>
            <a:off x="5949812" y="5315208"/>
            <a:ext cx="976313" cy="538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Premium &amp; Innovative Household Consumer Appliance Manufacturer</a:t>
            </a:r>
          </a:p>
        </p:txBody>
      </p:sp>
      <p:sp>
        <p:nvSpPr>
          <p:cNvPr id="123" name="Rectangle 122">
            <a:extLst>
              <a:ext uri="{FF2B5EF4-FFF2-40B4-BE49-F238E27FC236}">
                <a16:creationId xmlns:a16="http://schemas.microsoft.com/office/drawing/2014/main" id="{DF2CB93F-0BEA-8473-1540-96B77D222ACE}"/>
              </a:ext>
            </a:extLst>
          </p:cNvPr>
          <p:cNvSpPr/>
          <p:nvPr/>
        </p:nvSpPr>
        <p:spPr>
          <a:xfrm>
            <a:off x="11033961" y="5333228"/>
            <a:ext cx="872502" cy="54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Leading American manufacturer of batteries</a:t>
            </a:r>
          </a:p>
        </p:txBody>
      </p:sp>
      <p:sp>
        <p:nvSpPr>
          <p:cNvPr id="124" name="Rectangle 123">
            <a:extLst>
              <a:ext uri="{FF2B5EF4-FFF2-40B4-BE49-F238E27FC236}">
                <a16:creationId xmlns:a16="http://schemas.microsoft.com/office/drawing/2014/main" id="{00958A14-8993-64F4-5196-C4931972E2D9}"/>
              </a:ext>
            </a:extLst>
          </p:cNvPr>
          <p:cNvSpPr/>
          <p:nvPr/>
        </p:nvSpPr>
        <p:spPr>
          <a:xfrm>
            <a:off x="7600346" y="5254697"/>
            <a:ext cx="1115145" cy="640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leader in commercial blending products &amp; kitchen equipment manufacturer</a:t>
            </a:r>
          </a:p>
        </p:txBody>
      </p:sp>
      <p:sp>
        <p:nvSpPr>
          <p:cNvPr id="125" name="Rectangle 124">
            <a:extLst>
              <a:ext uri="{FF2B5EF4-FFF2-40B4-BE49-F238E27FC236}">
                <a16:creationId xmlns:a16="http://schemas.microsoft.com/office/drawing/2014/main" id="{1CCBC848-BCAD-6354-2753-B53257BC906B}"/>
              </a:ext>
            </a:extLst>
          </p:cNvPr>
          <p:cNvSpPr/>
          <p:nvPr/>
        </p:nvSpPr>
        <p:spPr>
          <a:xfrm>
            <a:off x="5949636" y="5899050"/>
            <a:ext cx="987984" cy="409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global food and Agri based product manufacturer</a:t>
            </a:r>
          </a:p>
        </p:txBody>
      </p:sp>
      <p:sp>
        <p:nvSpPr>
          <p:cNvPr id="126" name="Rectangle 125">
            <a:extLst>
              <a:ext uri="{FF2B5EF4-FFF2-40B4-BE49-F238E27FC236}">
                <a16:creationId xmlns:a16="http://schemas.microsoft.com/office/drawing/2014/main" id="{E9926D73-CC1C-5D78-B44C-1990118A19D9}"/>
              </a:ext>
            </a:extLst>
          </p:cNvPr>
          <p:cNvSpPr/>
          <p:nvPr/>
        </p:nvSpPr>
        <p:spPr>
          <a:xfrm>
            <a:off x="6897174" y="5839419"/>
            <a:ext cx="826754" cy="477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World's largest multinational tobacco company</a:t>
            </a:r>
          </a:p>
        </p:txBody>
      </p:sp>
      <p:sp>
        <p:nvSpPr>
          <p:cNvPr id="127" name="Rectangle 126">
            <a:extLst>
              <a:ext uri="{FF2B5EF4-FFF2-40B4-BE49-F238E27FC236}">
                <a16:creationId xmlns:a16="http://schemas.microsoft.com/office/drawing/2014/main" id="{F41B1B7E-1DA4-5682-3A3C-CBFC57E54B4F}"/>
              </a:ext>
            </a:extLst>
          </p:cNvPr>
          <p:cNvSpPr/>
          <p:nvPr/>
        </p:nvSpPr>
        <p:spPr>
          <a:xfrm>
            <a:off x="7680937" y="5863726"/>
            <a:ext cx="973339" cy="445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Leading global tobacco company based in England</a:t>
            </a:r>
          </a:p>
        </p:txBody>
      </p:sp>
      <p:sp>
        <p:nvSpPr>
          <p:cNvPr id="128" name="Rectangle 127">
            <a:extLst>
              <a:ext uri="{FF2B5EF4-FFF2-40B4-BE49-F238E27FC236}">
                <a16:creationId xmlns:a16="http://schemas.microsoft.com/office/drawing/2014/main" id="{C698F624-8940-C8C8-063B-E42D2586EE21}"/>
              </a:ext>
            </a:extLst>
          </p:cNvPr>
          <p:cNvSpPr/>
          <p:nvPr/>
        </p:nvSpPr>
        <p:spPr>
          <a:xfrm>
            <a:off x="8574101" y="5800306"/>
            <a:ext cx="927194" cy="507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Major food &amp; agri-business company based in Singapore</a:t>
            </a:r>
          </a:p>
        </p:txBody>
      </p:sp>
      <p:sp>
        <p:nvSpPr>
          <p:cNvPr id="129" name="Rectangle 128">
            <a:extLst>
              <a:ext uri="{FF2B5EF4-FFF2-40B4-BE49-F238E27FC236}">
                <a16:creationId xmlns:a16="http://schemas.microsoft.com/office/drawing/2014/main" id="{B508362A-D7C2-7086-1467-FEF2B2B3CD0D}"/>
              </a:ext>
            </a:extLst>
          </p:cNvPr>
          <p:cNvSpPr/>
          <p:nvPr/>
        </p:nvSpPr>
        <p:spPr>
          <a:xfrm>
            <a:off x="9451385" y="5839419"/>
            <a:ext cx="959504" cy="4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Dutch Multinational Paint and Chemical Manufacturer </a:t>
            </a:r>
          </a:p>
        </p:txBody>
      </p:sp>
      <p:sp>
        <p:nvSpPr>
          <p:cNvPr id="130" name="Rectangle 129">
            <a:extLst>
              <a:ext uri="{FF2B5EF4-FFF2-40B4-BE49-F238E27FC236}">
                <a16:creationId xmlns:a16="http://schemas.microsoft.com/office/drawing/2014/main" id="{428AC7BF-A137-B2FF-78D5-37CEFACBEC26}"/>
              </a:ext>
            </a:extLst>
          </p:cNvPr>
          <p:cNvSpPr/>
          <p:nvPr/>
        </p:nvSpPr>
        <p:spPr>
          <a:xfrm>
            <a:off x="11049815" y="3689032"/>
            <a:ext cx="895218" cy="547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Dutch multinational brewing company</a:t>
            </a:r>
          </a:p>
        </p:txBody>
      </p:sp>
      <p:sp>
        <p:nvSpPr>
          <p:cNvPr id="131" name="Rectangle 130">
            <a:extLst>
              <a:ext uri="{FF2B5EF4-FFF2-40B4-BE49-F238E27FC236}">
                <a16:creationId xmlns:a16="http://schemas.microsoft.com/office/drawing/2014/main" id="{2A7E59FB-A0E6-088B-2D68-8A175B76DF79}"/>
              </a:ext>
            </a:extLst>
          </p:cNvPr>
          <p:cNvSpPr/>
          <p:nvPr/>
        </p:nvSpPr>
        <p:spPr>
          <a:xfrm>
            <a:off x="8536286" y="5333228"/>
            <a:ext cx="1020918" cy="54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Japanese multinational specializing in optical, imaging, and industrial products</a:t>
            </a:r>
          </a:p>
        </p:txBody>
      </p:sp>
      <p:sp>
        <p:nvSpPr>
          <p:cNvPr id="132" name="Rectangle 131">
            <a:extLst>
              <a:ext uri="{FF2B5EF4-FFF2-40B4-BE49-F238E27FC236}">
                <a16:creationId xmlns:a16="http://schemas.microsoft.com/office/drawing/2014/main" id="{A45756DD-188A-93C5-84CB-21BAAAF18A4B}"/>
              </a:ext>
            </a:extLst>
          </p:cNvPr>
          <p:cNvSpPr/>
          <p:nvPr/>
        </p:nvSpPr>
        <p:spPr>
          <a:xfrm>
            <a:off x="9458687" y="5333040"/>
            <a:ext cx="959504" cy="4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developer and manufacturer of audio products</a:t>
            </a:r>
          </a:p>
        </p:txBody>
      </p:sp>
      <p:sp>
        <p:nvSpPr>
          <p:cNvPr id="133" name="Rectangle 132">
            <a:extLst>
              <a:ext uri="{FF2B5EF4-FFF2-40B4-BE49-F238E27FC236}">
                <a16:creationId xmlns:a16="http://schemas.microsoft.com/office/drawing/2014/main" id="{DE01B316-CE4B-85B4-276C-8A633C84B9E7}"/>
              </a:ext>
            </a:extLst>
          </p:cNvPr>
          <p:cNvSpPr/>
          <p:nvPr/>
        </p:nvSpPr>
        <p:spPr>
          <a:xfrm>
            <a:off x="10250858" y="5848287"/>
            <a:ext cx="884783" cy="4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German manufacturer of optical systems &amp; optoelectronics</a:t>
            </a:r>
          </a:p>
        </p:txBody>
      </p:sp>
      <p:sp>
        <p:nvSpPr>
          <p:cNvPr id="134" name="Rectangle 133">
            <a:extLst>
              <a:ext uri="{FF2B5EF4-FFF2-40B4-BE49-F238E27FC236}">
                <a16:creationId xmlns:a16="http://schemas.microsoft.com/office/drawing/2014/main" id="{BE552FC9-B250-288F-5A4F-E2F8349DACFA}"/>
              </a:ext>
            </a:extLst>
          </p:cNvPr>
          <p:cNvSpPr/>
          <p:nvPr/>
        </p:nvSpPr>
        <p:spPr>
          <a:xfrm>
            <a:off x="10985529" y="5857154"/>
            <a:ext cx="959504" cy="4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manufacturing best known for its plumbing products</a:t>
            </a:r>
          </a:p>
        </p:txBody>
      </p:sp>
      <p:sp>
        <p:nvSpPr>
          <p:cNvPr id="135" name="Rectangle 134">
            <a:extLst>
              <a:ext uri="{FF2B5EF4-FFF2-40B4-BE49-F238E27FC236}">
                <a16:creationId xmlns:a16="http://schemas.microsoft.com/office/drawing/2014/main" id="{947FF140-0C05-ECB6-D99A-790C29F67697}"/>
              </a:ext>
            </a:extLst>
          </p:cNvPr>
          <p:cNvSpPr/>
          <p:nvPr/>
        </p:nvSpPr>
        <p:spPr>
          <a:xfrm>
            <a:off x="9496584" y="4820091"/>
            <a:ext cx="959504" cy="4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British international shoe manufacturer and retailer </a:t>
            </a:r>
          </a:p>
        </p:txBody>
      </p:sp>
      <p:sp>
        <p:nvSpPr>
          <p:cNvPr id="136" name="Rectangle 135">
            <a:extLst>
              <a:ext uri="{FF2B5EF4-FFF2-40B4-BE49-F238E27FC236}">
                <a16:creationId xmlns:a16="http://schemas.microsoft.com/office/drawing/2014/main" id="{48320014-03BF-C201-ED78-92CF38761B58}"/>
              </a:ext>
            </a:extLst>
          </p:cNvPr>
          <p:cNvSpPr/>
          <p:nvPr/>
        </p:nvSpPr>
        <p:spPr>
          <a:xfrm>
            <a:off x="8566993" y="4836198"/>
            <a:ext cx="959504" cy="4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British international shoe manufacturer and retailer </a:t>
            </a:r>
          </a:p>
        </p:txBody>
      </p:sp>
      <p:sp>
        <p:nvSpPr>
          <p:cNvPr id="137" name="Rectangle 136">
            <a:extLst>
              <a:ext uri="{FF2B5EF4-FFF2-40B4-BE49-F238E27FC236}">
                <a16:creationId xmlns:a16="http://schemas.microsoft.com/office/drawing/2014/main" id="{3A7624FD-1C0D-1F49-8A89-DDF28B140388}"/>
              </a:ext>
            </a:extLst>
          </p:cNvPr>
          <p:cNvSpPr/>
          <p:nvPr/>
        </p:nvSpPr>
        <p:spPr>
          <a:xfrm>
            <a:off x="6857150" y="5368302"/>
            <a:ext cx="905945" cy="46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US" sz="600" b="1">
                <a:solidFill>
                  <a:srgbClr val="2C2D30"/>
                </a:solidFill>
                <a:latin typeface="Aptos" panose="020B0004020202020204" pitchFamily="34" charset="0"/>
                <a:cs typeface="Arial" pitchFamily="34" charset="0"/>
              </a:rPr>
              <a:t>American privately owned vacuum cleaner and floor care product </a:t>
            </a:r>
          </a:p>
        </p:txBody>
      </p:sp>
      <p:sp>
        <p:nvSpPr>
          <p:cNvPr id="138" name="Rectangle 137">
            <a:extLst>
              <a:ext uri="{FF2B5EF4-FFF2-40B4-BE49-F238E27FC236}">
                <a16:creationId xmlns:a16="http://schemas.microsoft.com/office/drawing/2014/main" id="{C95CDD36-16F1-6C81-FCED-1AC52CABC1E2}"/>
              </a:ext>
            </a:extLst>
          </p:cNvPr>
          <p:cNvSpPr/>
          <p:nvPr/>
        </p:nvSpPr>
        <p:spPr>
          <a:xfrm>
            <a:off x="10306767" y="5274704"/>
            <a:ext cx="849962" cy="592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600" b="1">
                <a:solidFill>
                  <a:srgbClr val="2C2D30"/>
                </a:solidFill>
                <a:latin typeface="Aptos" panose="020B0004020202020204" pitchFamily="34" charset="0"/>
                <a:cs typeface="Arial" pitchFamily="34" charset="0"/>
              </a:rPr>
              <a:t>American apparel company owning multiple brands</a:t>
            </a:r>
          </a:p>
        </p:txBody>
      </p:sp>
      <p:sp>
        <p:nvSpPr>
          <p:cNvPr id="139" name="Rectangle 138">
            <a:extLst>
              <a:ext uri="{FF2B5EF4-FFF2-40B4-BE49-F238E27FC236}">
                <a16:creationId xmlns:a16="http://schemas.microsoft.com/office/drawing/2014/main" id="{ECA48D11-FE67-06FF-D478-5FAFB66BFADB}"/>
              </a:ext>
            </a:extLst>
          </p:cNvPr>
          <p:cNvSpPr/>
          <p:nvPr/>
        </p:nvSpPr>
        <p:spPr>
          <a:xfrm>
            <a:off x="7779845" y="4723255"/>
            <a:ext cx="832032" cy="54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C2D30"/>
                </a:solidFill>
                <a:effectLst/>
                <a:uLnTx/>
                <a:uFillTx/>
                <a:latin typeface="Aptos" panose="020B0004020202020204" pitchFamily="34" charset="0"/>
                <a:cs typeface="Arial" pitchFamily="34" charset="0"/>
              </a:rPr>
              <a:t>An American sportswear and footwear retailer</a:t>
            </a:r>
          </a:p>
        </p:txBody>
      </p:sp>
    </p:spTree>
    <p:extLst>
      <p:ext uri="{BB962C8B-B14F-4D97-AF65-F5344CB8AC3E}">
        <p14:creationId xmlns:p14="http://schemas.microsoft.com/office/powerpoint/2010/main" val="298197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CBEC6-A827-909A-36B3-85BAD36719DE}"/>
              </a:ext>
            </a:extLst>
          </p:cNvPr>
          <p:cNvSpPr>
            <a:spLocks noGrp="1"/>
          </p:cNvSpPr>
          <p:nvPr>
            <p:ph type="title"/>
          </p:nvPr>
        </p:nvSpPr>
        <p:spPr/>
        <p:txBody>
          <a:bodyPr/>
          <a:lstStyle/>
          <a:p>
            <a:r>
              <a:rPr lang="en-IN" dirty="0"/>
              <a:t>Data Driven Continuous Delivery</a:t>
            </a:r>
          </a:p>
        </p:txBody>
      </p:sp>
      <p:sp>
        <p:nvSpPr>
          <p:cNvPr id="4" name="Freeform 19">
            <a:extLst>
              <a:ext uri="{FF2B5EF4-FFF2-40B4-BE49-F238E27FC236}">
                <a16:creationId xmlns:a16="http://schemas.microsoft.com/office/drawing/2014/main" id="{FFF711E9-DC0F-0B57-6E94-1A51D99382A6}"/>
              </a:ext>
            </a:extLst>
          </p:cNvPr>
          <p:cNvSpPr/>
          <p:nvPr/>
        </p:nvSpPr>
        <p:spPr>
          <a:xfrm flipV="1">
            <a:off x="7222880" y="1241553"/>
            <a:ext cx="3260579" cy="2283234"/>
          </a:xfrm>
          <a:custGeom>
            <a:avLst/>
            <a:gdLst>
              <a:gd name="connsiteX0" fmla="*/ 1684746 w 2001382"/>
              <a:gd name="connsiteY0" fmla="*/ 0 h 1454009"/>
              <a:gd name="connsiteX1" fmla="*/ 2001382 w 2001382"/>
              <a:gd name="connsiteY1" fmla="*/ 157952 h 1454009"/>
              <a:gd name="connsiteX2" fmla="*/ 1997036 w 2001382"/>
              <a:gd name="connsiteY2" fmla="*/ 244025 h 1454009"/>
              <a:gd name="connsiteX3" fmla="*/ 656206 w 2001382"/>
              <a:gd name="connsiteY3" fmla="*/ 1454009 h 1454009"/>
              <a:gd name="connsiteX4" fmla="*/ 13770 w 2001382"/>
              <a:gd name="connsiteY4" fmla="*/ 1291339 h 1454009"/>
              <a:gd name="connsiteX5" fmla="*/ 0 w 2001382"/>
              <a:gd name="connsiteY5" fmla="*/ 1282973 h 1454009"/>
              <a:gd name="connsiteX6" fmla="*/ 301150 w 2001382"/>
              <a:gd name="connsiteY6" fmla="*/ 1053273 h 1454009"/>
              <a:gd name="connsiteX7" fmla="*/ 263187 w 2001382"/>
              <a:gd name="connsiteY7" fmla="*/ 680101 h 1454009"/>
              <a:gd name="connsiteX8" fmla="*/ 267089 w 2001382"/>
              <a:gd name="connsiteY8" fmla="*/ 683320 h 1454009"/>
              <a:gd name="connsiteX9" fmla="*/ 656206 w 2001382"/>
              <a:gd name="connsiteY9" fmla="*/ 802179 h 1454009"/>
              <a:gd name="connsiteX10" fmla="*/ 1338026 w 2001382"/>
              <a:gd name="connsiteY10" fmla="*/ 246481 h 1454009"/>
              <a:gd name="connsiteX11" fmla="*/ 1344570 w 2001382"/>
              <a:gd name="connsiteY11" fmla="*/ 181565 h 14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1382" h="1454009">
                <a:moveTo>
                  <a:pt x="1684746" y="0"/>
                </a:moveTo>
                <a:lnTo>
                  <a:pt x="2001382" y="157952"/>
                </a:lnTo>
                <a:lnTo>
                  <a:pt x="1997036" y="244025"/>
                </a:lnTo>
                <a:cubicBezTo>
                  <a:pt x="1928015" y="923655"/>
                  <a:pt x="1354046" y="1454009"/>
                  <a:pt x="656206" y="1454009"/>
                </a:cubicBezTo>
                <a:cubicBezTo>
                  <a:pt x="423593" y="1454009"/>
                  <a:pt x="204743" y="1395081"/>
                  <a:pt x="13770" y="1291339"/>
                </a:cubicBezTo>
                <a:lnTo>
                  <a:pt x="0" y="1282973"/>
                </a:lnTo>
                <a:lnTo>
                  <a:pt x="301150" y="1053273"/>
                </a:lnTo>
                <a:lnTo>
                  <a:pt x="263187" y="680101"/>
                </a:lnTo>
                <a:lnTo>
                  <a:pt x="267089" y="683320"/>
                </a:lnTo>
                <a:cubicBezTo>
                  <a:pt x="378165" y="758362"/>
                  <a:pt x="512068" y="802179"/>
                  <a:pt x="656206" y="802179"/>
                </a:cubicBezTo>
                <a:cubicBezTo>
                  <a:pt x="992528" y="802179"/>
                  <a:pt x="1273130" y="563617"/>
                  <a:pt x="1338026" y="246481"/>
                </a:cubicBezTo>
                <a:lnTo>
                  <a:pt x="1344570" y="181565"/>
                </a:lnTo>
                <a:close/>
              </a:path>
            </a:pathLst>
          </a:custGeom>
          <a:solidFill>
            <a:srgbClr val="004B97"/>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33167" tIns="33167" rIns="33167" bIns="3316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 name="Freeform 20">
            <a:extLst>
              <a:ext uri="{FF2B5EF4-FFF2-40B4-BE49-F238E27FC236}">
                <a16:creationId xmlns:a16="http://schemas.microsoft.com/office/drawing/2014/main" id="{60E88EB3-B07C-1EF2-597E-C7D68F5FDB4B}"/>
              </a:ext>
            </a:extLst>
          </p:cNvPr>
          <p:cNvSpPr/>
          <p:nvPr/>
        </p:nvSpPr>
        <p:spPr>
          <a:xfrm flipV="1">
            <a:off x="1704285" y="3314311"/>
            <a:ext cx="2986246" cy="2160116"/>
          </a:xfrm>
          <a:custGeom>
            <a:avLst/>
            <a:gdLst>
              <a:gd name="connsiteX0" fmla="*/ 1347763 w 1832993"/>
              <a:gd name="connsiteY0" fmla="*/ 0 h 1375604"/>
              <a:gd name="connsiteX1" fmla="*/ 1748554 w 1832993"/>
              <a:gd name="connsiteY1" fmla="*/ 60594 h 1375604"/>
              <a:gd name="connsiteX2" fmla="*/ 1792301 w 1832993"/>
              <a:gd name="connsiteY2" fmla="*/ 76605 h 1375604"/>
              <a:gd name="connsiteX3" fmla="*/ 1832993 w 1832993"/>
              <a:gd name="connsiteY3" fmla="*/ 431801 h 1375604"/>
              <a:gd name="connsiteX4" fmla="*/ 1547622 w 1832993"/>
              <a:gd name="connsiteY4" fmla="*/ 684470 h 1375604"/>
              <a:gd name="connsiteX5" fmla="*/ 1488023 w 1832993"/>
              <a:gd name="connsiteY5" fmla="*/ 665970 h 1375604"/>
              <a:gd name="connsiteX6" fmla="*/ 1347763 w 1832993"/>
              <a:gd name="connsiteY6" fmla="*/ 651830 h 1375604"/>
              <a:gd name="connsiteX7" fmla="*/ 651804 w 1832993"/>
              <a:gd name="connsiteY7" fmla="*/ 1347788 h 1375604"/>
              <a:gd name="connsiteX8" fmla="*/ 654608 w 1832993"/>
              <a:gd name="connsiteY8" fmla="*/ 1375604 h 1375604"/>
              <a:gd name="connsiteX9" fmla="*/ 326455 w 1832993"/>
              <a:gd name="connsiteY9" fmla="*/ 1190096 h 1375604"/>
              <a:gd name="connsiteX10" fmla="*/ 0 w 1832993"/>
              <a:gd name="connsiteY10" fmla="*/ 1347287 h 1375604"/>
              <a:gd name="connsiteX11" fmla="*/ 6934 w 1832993"/>
              <a:gd name="connsiteY11" fmla="*/ 1209985 h 1375604"/>
              <a:gd name="connsiteX12" fmla="*/ 1347763 w 1832993"/>
              <a:gd name="connsiteY12" fmla="*/ 0 h 137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993" h="1375604">
                <a:moveTo>
                  <a:pt x="1347763" y="0"/>
                </a:moveTo>
                <a:cubicBezTo>
                  <a:pt x="1487331" y="0"/>
                  <a:pt x="1621945" y="21214"/>
                  <a:pt x="1748554" y="60594"/>
                </a:cubicBezTo>
                <a:lnTo>
                  <a:pt x="1792301" y="76605"/>
                </a:lnTo>
                <a:lnTo>
                  <a:pt x="1832993" y="431801"/>
                </a:lnTo>
                <a:lnTo>
                  <a:pt x="1547622" y="684470"/>
                </a:lnTo>
                <a:lnTo>
                  <a:pt x="1488023" y="665970"/>
                </a:lnTo>
                <a:cubicBezTo>
                  <a:pt x="1442718" y="656699"/>
                  <a:pt x="1395809" y="651830"/>
                  <a:pt x="1347763" y="651830"/>
                </a:cubicBezTo>
                <a:cubicBezTo>
                  <a:pt x="963395" y="651830"/>
                  <a:pt x="651804" y="963421"/>
                  <a:pt x="651804" y="1347788"/>
                </a:cubicBezTo>
                <a:lnTo>
                  <a:pt x="654608" y="1375604"/>
                </a:lnTo>
                <a:lnTo>
                  <a:pt x="326455" y="1190096"/>
                </a:lnTo>
                <a:lnTo>
                  <a:pt x="0" y="1347287"/>
                </a:lnTo>
                <a:lnTo>
                  <a:pt x="6934" y="1209985"/>
                </a:lnTo>
                <a:cubicBezTo>
                  <a:pt x="75954" y="530354"/>
                  <a:pt x="649923" y="0"/>
                  <a:pt x="1347763" y="0"/>
                </a:cubicBezTo>
                <a:close/>
              </a:path>
            </a:pathLst>
          </a:custGeom>
          <a:solidFill>
            <a:srgbClr val="F0C93A"/>
          </a:solidFill>
          <a:ln w="19050">
            <a:solidFill>
              <a:srgbClr val="B2B2B2"/>
            </a:solidFill>
          </a:ln>
          <a:effectLst/>
        </p:spPr>
        <p:style>
          <a:lnRef idx="2">
            <a:schemeClr val="accent1">
              <a:shade val="50000"/>
            </a:schemeClr>
          </a:lnRef>
          <a:fillRef idx="1">
            <a:schemeClr val="accent1"/>
          </a:fillRef>
          <a:effectRef idx="0">
            <a:schemeClr val="accent1"/>
          </a:effectRef>
          <a:fontRef idx="minor">
            <a:schemeClr val="lt1"/>
          </a:fontRef>
        </p:style>
        <p:txBody>
          <a:bodyPr lIns="33167" tIns="33167" rIns="33167" bIns="3316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 name="Rectangle 9">
            <a:extLst>
              <a:ext uri="{FF2B5EF4-FFF2-40B4-BE49-F238E27FC236}">
                <a16:creationId xmlns:a16="http://schemas.microsoft.com/office/drawing/2014/main" id="{11C6617B-E8AD-9080-A932-A177ED201C3D}"/>
              </a:ext>
            </a:extLst>
          </p:cNvPr>
          <p:cNvSpPr/>
          <p:nvPr/>
        </p:nvSpPr>
        <p:spPr>
          <a:xfrm rot="18472064" flipV="1">
            <a:off x="3711194" y="2747229"/>
            <a:ext cx="4461517" cy="1392472"/>
          </a:xfrm>
          <a:custGeom>
            <a:avLst/>
            <a:gdLst>
              <a:gd name="connsiteX0" fmla="*/ 0 w 2493324"/>
              <a:gd name="connsiteY0" fmla="*/ 0 h 642664"/>
              <a:gd name="connsiteX1" fmla="*/ 2493324 w 2493324"/>
              <a:gd name="connsiteY1" fmla="*/ 0 h 642664"/>
              <a:gd name="connsiteX2" fmla="*/ 2493324 w 2493324"/>
              <a:gd name="connsiteY2" fmla="*/ 642664 h 642664"/>
              <a:gd name="connsiteX3" fmla="*/ 0 w 2493324"/>
              <a:gd name="connsiteY3" fmla="*/ 642664 h 642664"/>
              <a:gd name="connsiteX4" fmla="*/ 0 w 2493324"/>
              <a:gd name="connsiteY4" fmla="*/ 0 h 642664"/>
              <a:gd name="connsiteX0dup0" fmla="*/ 0 w 2800362"/>
              <a:gd name="connsiteY0dup0" fmla="*/ 258930 h 642664"/>
              <a:gd name="connsiteX1dup0" fmla="*/ 2800362 w 2800362"/>
              <a:gd name="connsiteY1dup0" fmla="*/ 0 h 642664"/>
              <a:gd name="connsiteX2dup0" fmla="*/ 2800362 w 2800362"/>
              <a:gd name="connsiteY2dup0" fmla="*/ 642664 h 642664"/>
              <a:gd name="connsiteX3dup0" fmla="*/ 307038 w 2800362"/>
              <a:gd name="connsiteY3dup0" fmla="*/ 642664 h 642664"/>
              <a:gd name="connsiteX4dup0" fmla="*/ 0 w 2800362"/>
              <a:gd name="connsiteY4dup0" fmla="*/ 258930 h 642664"/>
              <a:gd name="connsiteX0dup0dup1" fmla="*/ 0 w 2800362"/>
              <a:gd name="connsiteY0dup0dup1" fmla="*/ 258930 h 826841"/>
              <a:gd name="connsiteX1dup0dup1" fmla="*/ 2800362 w 2800362"/>
              <a:gd name="connsiteY1dup0dup1" fmla="*/ 0 h 826841"/>
              <a:gd name="connsiteX2dup0dup1" fmla="*/ 2800362 w 2800362"/>
              <a:gd name="connsiteY2dup0dup1" fmla="*/ 642664 h 826841"/>
              <a:gd name="connsiteX3dup0dup1" fmla="*/ 339994 w 2800362"/>
              <a:gd name="connsiteY3dup0dup1" fmla="*/ 826841 h 826841"/>
              <a:gd name="connsiteX4dup0dup1" fmla="*/ 0 w 2800362"/>
              <a:gd name="connsiteY4dup0dup1" fmla="*/ 258930 h 826841"/>
              <a:gd name="connsiteX0dup0dup1dup2" fmla="*/ 0 w 2800362"/>
              <a:gd name="connsiteY0dup0dup1dup2" fmla="*/ 258930 h 826841"/>
              <a:gd name="connsiteX1dup0dup1dup2" fmla="*/ 2800362 w 2800362"/>
              <a:gd name="connsiteY1dup0dup1dup2" fmla="*/ 0 h 826841"/>
              <a:gd name="connsiteX2dup0dup1dup2" fmla="*/ 2800362 w 2800362"/>
              <a:gd name="connsiteY2dup0dup1dup2" fmla="*/ 642664 h 826841"/>
              <a:gd name="connsiteX3dup0dup1dup2" fmla="*/ 339994 w 2800362"/>
              <a:gd name="connsiteY3dup0dup1dup2" fmla="*/ 826841 h 826841"/>
              <a:gd name="connsiteX4dup0dup1dup2" fmla="*/ 306729 w 2800362"/>
              <a:gd name="connsiteY4dup0dup1dup2" fmla="*/ 446827 h 826841"/>
              <a:gd name="connsiteX5" fmla="*/ 0 w 2800362"/>
              <a:gd name="connsiteY5" fmla="*/ 258930 h 826841"/>
              <a:gd name="connsiteX0dup0dup1dup2dup3" fmla="*/ 0 w 2800362"/>
              <a:gd name="connsiteY0dup0dup1dup2dup3" fmla="*/ 258930 h 826841"/>
              <a:gd name="connsiteX1dup0dup1dup2dup3" fmla="*/ 2800362 w 2800362"/>
              <a:gd name="connsiteY1dup0dup1dup2dup3" fmla="*/ 0 h 826841"/>
              <a:gd name="connsiteX2dup0dup1dup2dup3" fmla="*/ 2800362 w 2800362"/>
              <a:gd name="connsiteY2dup0dup1dup2dup3" fmla="*/ 642664 h 826841"/>
              <a:gd name="connsiteX3dup0dup1dup2dup3" fmla="*/ 339994 w 2800362"/>
              <a:gd name="connsiteY3dup0dup1dup2dup3" fmla="*/ 826841 h 826841"/>
              <a:gd name="connsiteX4dup0dup1dup2dup3" fmla="*/ 306729 w 2800362"/>
              <a:gd name="connsiteY4dup0dup1dup2dup3" fmla="*/ 446827 h 826841"/>
              <a:gd name="connsiteX5dup0" fmla="*/ 0 w 2800362"/>
              <a:gd name="connsiteY5dup0" fmla="*/ 258930 h 826841"/>
              <a:gd name="connsiteX0dup0dup1dup2dup3dup4" fmla="*/ 0 w 2800362"/>
              <a:gd name="connsiteY0dup0dup1dup2dup3dup4" fmla="*/ 287559 h 855470"/>
              <a:gd name="connsiteX1dup0dup1dup2dup3dup4" fmla="*/ 2514328 w 2800362"/>
              <a:gd name="connsiteY1dup0dup1dup2dup3dup4" fmla="*/ 0 h 855470"/>
              <a:gd name="connsiteX2dup0dup1dup2dup3dup4" fmla="*/ 2800362 w 2800362"/>
              <a:gd name="connsiteY2dup0dup1dup2dup3dup4" fmla="*/ 671293 h 855470"/>
              <a:gd name="connsiteX3dup0dup1dup2dup3dup4" fmla="*/ 339994 w 2800362"/>
              <a:gd name="connsiteY3dup0dup1dup2dup3dup4" fmla="*/ 855470 h 855470"/>
              <a:gd name="connsiteX4dup0dup1dup2dup3dup4" fmla="*/ 306729 w 2800362"/>
              <a:gd name="connsiteY4dup0dup1dup2dup3dup4" fmla="*/ 475456 h 855470"/>
              <a:gd name="connsiteX5dup0dup1" fmla="*/ 0 w 2800362"/>
              <a:gd name="connsiteY5dup0dup1" fmla="*/ 287559 h 855470"/>
              <a:gd name="connsiteX0dup0dup1dup2dup3dup4dup5" fmla="*/ 0 w 2831149"/>
              <a:gd name="connsiteY0dup0dup1dup2dup3dup4dup5" fmla="*/ 287559 h 855470"/>
              <a:gd name="connsiteX1dup0dup1dup2dup3dup4dup5" fmla="*/ 2514328 w 2831149"/>
              <a:gd name="connsiteY1dup0dup1dup2dup3dup4dup5" fmla="*/ 0 h 855470"/>
              <a:gd name="connsiteX2dup0dup1dup2dup3dup4dup5" fmla="*/ 2831149 w 2831149"/>
              <a:gd name="connsiteY2dup0dup1dup2dup3dup4dup5" fmla="*/ 580723 h 855470"/>
              <a:gd name="connsiteX3dup0dup1dup2dup3dup4dup5" fmla="*/ 339994 w 2831149"/>
              <a:gd name="connsiteY3dup0dup1dup2dup3dup4dup5" fmla="*/ 855470 h 855470"/>
              <a:gd name="connsiteX4dup0dup1dup2dup3dup4dup5" fmla="*/ 306729 w 2831149"/>
              <a:gd name="connsiteY4dup0dup1dup2dup3dup4dup5" fmla="*/ 475456 h 855470"/>
              <a:gd name="connsiteX5dup0dup1dup2" fmla="*/ 0 w 2831149"/>
              <a:gd name="connsiteY5dup0dup1dup2" fmla="*/ 287559 h 855470"/>
              <a:gd name="connsiteX0dup0dup1dup2dup3dup4dup5dup6" fmla="*/ 0 w 2840104"/>
              <a:gd name="connsiteY0dup0dup1dup2dup3dup4dup5dup6" fmla="*/ 287559 h 855470"/>
              <a:gd name="connsiteX1dup0dup1dup2dup3dup4dup5dup6" fmla="*/ 2514328 w 2840104"/>
              <a:gd name="connsiteY1dup0dup1dup2dup3dup4dup5dup6" fmla="*/ 0 h 855470"/>
              <a:gd name="connsiteX2dup0dup1dup2dup3dup4dup5dup6" fmla="*/ 2840104 w 2840104"/>
              <a:gd name="connsiteY2dup0dup1dup2dup3dup4dup5dup6" fmla="*/ 208012 h 855470"/>
              <a:gd name="connsiteX3dup0dup1dup2dup3dup4dup5dup6" fmla="*/ 2831149 w 2840104"/>
              <a:gd name="connsiteY3dup0dup1dup2dup3dup4dup5dup6" fmla="*/ 580723 h 855470"/>
              <a:gd name="connsiteX4dup0dup1dup2dup3dup4dup5dup6" fmla="*/ 339994 w 2840104"/>
              <a:gd name="connsiteY4dup0dup1dup2dup3dup4dup5dup6" fmla="*/ 855470 h 855470"/>
              <a:gd name="connsiteX5dup0dup1dup2dup3" fmla="*/ 306729 w 2840104"/>
              <a:gd name="connsiteY5dup0dup1dup2dup3" fmla="*/ 475456 h 855470"/>
              <a:gd name="connsiteX6" fmla="*/ 0 w 2840104"/>
              <a:gd name="connsiteY6" fmla="*/ 287559 h 855470"/>
              <a:gd name="connsiteX0dup0dup1dup2dup3dup4dup5dup6dup7" fmla="*/ 0 w 2840104"/>
              <a:gd name="connsiteY0dup0dup1dup2dup3dup4dup5dup6dup7" fmla="*/ 287559 h 855470"/>
              <a:gd name="connsiteX1dup0dup1dup2dup3dup4dup5dup6dup7" fmla="*/ 2514328 w 2840104"/>
              <a:gd name="connsiteY1dup0dup1dup2dup3dup4dup5dup6dup7" fmla="*/ 0 h 855470"/>
              <a:gd name="connsiteX2dup0dup1dup2dup3dup4dup5dup6dup7" fmla="*/ 2840104 w 2840104"/>
              <a:gd name="connsiteY2dup0dup1dup2dup3dup4dup5dup6dup7" fmla="*/ 208012 h 855470"/>
              <a:gd name="connsiteX3dup0dup1dup2dup3dup4dup5dup6dup7" fmla="*/ 2831149 w 2840104"/>
              <a:gd name="connsiteY3dup0dup1dup2dup3dup4dup5dup6dup7" fmla="*/ 580723 h 855470"/>
              <a:gd name="connsiteX4dup0dup1dup2dup3dup4dup5dup6dup7" fmla="*/ 339994 w 2840104"/>
              <a:gd name="connsiteY4dup0dup1dup2dup3dup4dup5dup6dup7" fmla="*/ 855470 h 855470"/>
              <a:gd name="connsiteX5dup0dup1dup2dup3dup4" fmla="*/ 306729 w 2840104"/>
              <a:gd name="connsiteY5dup0dup1dup2dup3dup4" fmla="*/ 475456 h 855470"/>
              <a:gd name="connsiteX6dup0" fmla="*/ 0 w 2840104"/>
              <a:gd name="connsiteY6dup0" fmla="*/ 287559 h 855470"/>
              <a:gd name="connsiteX0dup0dup1dup2dup3dup4dup5dup6dup7dup8" fmla="*/ 0 w 2840104"/>
              <a:gd name="connsiteY0dup0dup1dup2dup3dup4dup5dup6dup7dup8" fmla="*/ 287559 h 855470"/>
              <a:gd name="connsiteX1dup0dup1dup2dup3dup4dup5dup6dup7dup8" fmla="*/ 2514328 w 2840104"/>
              <a:gd name="connsiteY1dup0dup1dup2dup3dup4dup5dup6dup7dup8" fmla="*/ 0 h 855470"/>
              <a:gd name="connsiteX2dup0dup1dup2dup3dup4dup5dup6dup7dup8" fmla="*/ 2840104 w 2840104"/>
              <a:gd name="connsiteY2dup0dup1dup2dup3dup4dup5dup6dup7dup8" fmla="*/ 208012 h 855470"/>
              <a:gd name="connsiteX3dup0dup1dup2dup3dup4dup5dup6dup7dup8" fmla="*/ 2831149 w 2840104"/>
              <a:gd name="connsiteY3dup0dup1dup2dup3dup4dup5dup6dup7dup8" fmla="*/ 580723 h 855470"/>
              <a:gd name="connsiteX4dup0dup1dup2dup3dup4dup5dup6dup7dup8" fmla="*/ 339994 w 2840104"/>
              <a:gd name="connsiteY4dup0dup1dup2dup3dup4dup5dup6dup7dup8" fmla="*/ 855470 h 855470"/>
              <a:gd name="connsiteX5dup0dup1dup2dup3dup4dup5" fmla="*/ 306729 w 2840104"/>
              <a:gd name="connsiteY5dup0dup1dup2dup3dup4dup5" fmla="*/ 475456 h 855470"/>
              <a:gd name="connsiteX6dup0dup1" fmla="*/ 0 w 2840104"/>
              <a:gd name="connsiteY6dup0dup1" fmla="*/ 287559 h 855470"/>
              <a:gd name="connsiteX0dup0dup1dup2dup3dup4dup5dup6dup7dup8dup9" fmla="*/ 0 w 2840104"/>
              <a:gd name="connsiteY0dup0dup1dup2dup3dup4dup5dup6dup7dup8dup9" fmla="*/ 287559 h 855470"/>
              <a:gd name="connsiteX1dup0dup1dup2dup3dup4dup5dup6dup7dup8dup9" fmla="*/ 2514328 w 2840104"/>
              <a:gd name="connsiteY1dup0dup1dup2dup3dup4dup5dup6dup7dup8dup9" fmla="*/ 0 h 855470"/>
              <a:gd name="connsiteX2dup0dup1dup2dup3dup4dup5dup6dup7dup8dup9" fmla="*/ 2840104 w 2840104"/>
              <a:gd name="connsiteY2dup0dup1dup2dup3dup4dup5dup6dup7dup8dup9" fmla="*/ 208012 h 855470"/>
              <a:gd name="connsiteX3dup0dup1dup2dup3dup4dup5dup6dup7dup8dup9" fmla="*/ 2831149 w 2840104"/>
              <a:gd name="connsiteY3dup0dup1dup2dup3dup4dup5dup6dup7dup8dup9" fmla="*/ 580723 h 855470"/>
              <a:gd name="connsiteX4dup0dup1dup2dup3dup4dup5dup6dup7dup8dup9" fmla="*/ 339994 w 2840104"/>
              <a:gd name="connsiteY4dup0dup1dup2dup3dup4dup5dup6dup7dup8dup9" fmla="*/ 855470 h 855470"/>
              <a:gd name="connsiteX5dup0dup1dup2dup3dup4dup5dup6" fmla="*/ 303711 w 2840104"/>
              <a:gd name="connsiteY5dup0dup1dup2dup3dup4dup5dup6" fmla="*/ 479337 h 855470"/>
              <a:gd name="connsiteX6dup0dup1dup2" fmla="*/ 0 w 2840104"/>
              <a:gd name="connsiteY6dup0dup1dup2" fmla="*/ 287559 h 855470"/>
              <a:gd name="connsiteX0dup0dup1dup2dup3dup4dup5dup6dup7dup8dup9dup10" fmla="*/ 0 w 2841182"/>
              <a:gd name="connsiteY0dup0dup1dup2dup3dup4dup5dup6dup7dup8dup9dup10" fmla="*/ 292949 h 855470"/>
              <a:gd name="connsiteX1dup0dup1dup2dup3dup4dup5dup6dup7dup8dup9dup10" fmla="*/ 2515406 w 2841182"/>
              <a:gd name="connsiteY1dup0dup1dup2dup3dup4dup5dup6dup7dup8dup9dup10" fmla="*/ 0 h 855470"/>
              <a:gd name="connsiteX2dup0dup1dup2dup3dup4dup5dup6dup7dup8dup9dup10" fmla="*/ 2841182 w 2841182"/>
              <a:gd name="connsiteY2dup0dup1dup2dup3dup4dup5dup6dup7dup8dup9dup10" fmla="*/ 208012 h 855470"/>
              <a:gd name="connsiteX3dup0dup1dup2dup3dup4dup5dup6dup7dup8dup9dup10" fmla="*/ 2832227 w 2841182"/>
              <a:gd name="connsiteY3dup0dup1dup2dup3dup4dup5dup6dup7dup8dup9dup10" fmla="*/ 580723 h 855470"/>
              <a:gd name="connsiteX4dup0dup1dup2dup3dup4dup5dup6dup7dup8dup9dup10" fmla="*/ 341072 w 2841182"/>
              <a:gd name="connsiteY4dup0dup1dup2dup3dup4dup5dup6dup7dup8dup9dup10" fmla="*/ 855470 h 855470"/>
              <a:gd name="connsiteX5dup0dup1dup2dup3dup4dup5dup6dup7" fmla="*/ 304789 w 2841182"/>
              <a:gd name="connsiteY5dup0dup1dup2dup3dup4dup5dup6dup7" fmla="*/ 479337 h 855470"/>
              <a:gd name="connsiteX6dup0dup1dup2dup3" fmla="*/ 0 w 2841182"/>
              <a:gd name="connsiteY6dup0dup1dup2dup3" fmla="*/ 292949 h 855470"/>
              <a:gd name="connsiteX0dup0dup1dup2dup3dup4dup5dup6dup7dup8dup9dup10dup11" fmla="*/ 0 w 2841182"/>
              <a:gd name="connsiteY0dup0dup1dup2dup3dup4dup5dup6dup7dup8dup9dup10dup11" fmla="*/ 292949 h 851375"/>
              <a:gd name="connsiteX1dup0dup1dup2dup3dup4dup5dup6dup7dup8dup9dup10dup11" fmla="*/ 2515406 w 2841182"/>
              <a:gd name="connsiteY1dup0dup1dup2dup3dup4dup5dup6dup7dup8dup9dup10dup11" fmla="*/ 0 h 851375"/>
              <a:gd name="connsiteX2dup0dup1dup2dup3dup4dup5dup6dup7dup8dup9dup10dup11" fmla="*/ 2841182 w 2841182"/>
              <a:gd name="connsiteY2dup0dup1dup2dup3dup4dup5dup6dup7dup8dup9dup10dup11" fmla="*/ 208012 h 851375"/>
              <a:gd name="connsiteX3dup0dup1dup2dup3dup4dup5dup6dup7dup8dup9dup10dup11" fmla="*/ 2832227 w 2841182"/>
              <a:gd name="connsiteY3dup0dup1dup2dup3dup4dup5dup6dup7dup8dup9dup10dup11" fmla="*/ 580723 h 851375"/>
              <a:gd name="connsiteX4dup0dup1dup2dup3dup4dup5dup6dup7dup8dup9dup10dup11" fmla="*/ 331802 w 2841182"/>
              <a:gd name="connsiteY4dup0dup1dup2dup3dup4dup5dup6dup7dup8dup9dup10dup11" fmla="*/ 851375 h 851375"/>
              <a:gd name="connsiteX5dup0dup1dup2dup3dup4dup5dup6dup7dup8" fmla="*/ 304789 w 2841182"/>
              <a:gd name="connsiteY5dup0dup1dup2dup3dup4dup5dup6dup7dup8" fmla="*/ 479337 h 851375"/>
              <a:gd name="connsiteX6dup0dup1dup2dup3dup4" fmla="*/ 0 w 2841182"/>
              <a:gd name="connsiteY6dup0dup1dup2dup3dup4" fmla="*/ 292949 h 851375"/>
              <a:gd name="connsiteX0dup0dup1dup2dup3dup4dup5dup6dup7dup8dup9dup10dup11dup12" fmla="*/ 0 w 2841182"/>
              <a:gd name="connsiteY0dup0dup1dup2dup3dup4dup5dup6dup7dup8dup9dup10dup11dup12" fmla="*/ 292949 h 854716"/>
              <a:gd name="connsiteX1dup0dup1dup2dup3dup4dup5dup6dup7dup8dup9dup10dup11dup12" fmla="*/ 2515406 w 2841182"/>
              <a:gd name="connsiteY1dup0dup1dup2dup3dup4dup5dup6dup7dup8dup9dup10dup11dup12" fmla="*/ 0 h 854716"/>
              <a:gd name="connsiteX2dup0dup1dup2dup3dup4dup5dup6dup7dup8dup9dup10dup11dup12" fmla="*/ 2841182 w 2841182"/>
              <a:gd name="connsiteY2dup0dup1dup2dup3dup4dup5dup6dup7dup8dup9dup10dup11dup12" fmla="*/ 208012 h 854716"/>
              <a:gd name="connsiteX3dup0dup1dup2dup3dup4dup5dup6dup7dup8dup9dup10dup11dup12" fmla="*/ 2832227 w 2841182"/>
              <a:gd name="connsiteY3dup0dup1dup2dup3dup4dup5dup6dup7dup8dup9dup10dup11dup12" fmla="*/ 580723 h 854716"/>
              <a:gd name="connsiteX4dup0dup1dup2dup3dup4dup5dup6dup7dup8dup9dup10dup11dup12" fmla="*/ 332219 w 2841182"/>
              <a:gd name="connsiteY4dup0dup1dup2dup3dup4dup5dup6dup7dup8dup9dup10dup11dup12" fmla="*/ 854716 h 854716"/>
              <a:gd name="connsiteX5dup0dup1dup2dup3dup4dup5dup6dup7dup8dup9" fmla="*/ 304789 w 2841182"/>
              <a:gd name="connsiteY5dup0dup1dup2dup3dup4dup5dup6dup7dup8dup9" fmla="*/ 479337 h 854716"/>
              <a:gd name="connsiteX6dup0dup1dup2dup3dup4dup5" fmla="*/ 0 w 2841182"/>
              <a:gd name="connsiteY6dup0dup1dup2dup3dup4dup5" fmla="*/ 292949 h 854716"/>
              <a:gd name="connsiteX0dup0dup1dup2dup3dup4dup5dup6dup7dup8dup9dup10dup11dup12dup13" fmla="*/ 0 w 2841182"/>
              <a:gd name="connsiteY0dup0dup1dup2dup3dup4dup5dup6dup7dup8dup9dup10dup11dup12dup13" fmla="*/ 292949 h 854716"/>
              <a:gd name="connsiteX1dup0dup1dup2dup3dup4dup5dup6dup7dup8dup9dup10dup11dup12dup13" fmla="*/ 2515406 w 2841182"/>
              <a:gd name="connsiteY1dup0dup1dup2dup3dup4dup5dup6dup7dup8dup9dup10dup11dup12dup13" fmla="*/ 0 h 854716"/>
              <a:gd name="connsiteX2dup0dup1dup2dup3dup4dup5dup6dup7dup8dup9dup10dup11dup12dup13" fmla="*/ 2841182 w 2841182"/>
              <a:gd name="connsiteY2dup0dup1dup2dup3dup4dup5dup6dup7dup8dup9dup10dup11dup12dup13" fmla="*/ 208012 h 854716"/>
              <a:gd name="connsiteX3dup0dup1dup2dup3dup4dup5dup6dup7dup8dup9dup10dup11dup12dup13" fmla="*/ 2832227 w 2841182"/>
              <a:gd name="connsiteY3dup0dup1dup2dup3dup4dup5dup6dup7dup8dup9dup10dup11dup12dup13" fmla="*/ 580723 h 854716"/>
              <a:gd name="connsiteX4dup0dup1dup2dup3dup4dup5dup6dup7dup8dup9dup10dup11dup12dup13" fmla="*/ 332219 w 2841182"/>
              <a:gd name="connsiteY4dup0dup1dup2dup3dup4dup5dup6dup7dup8dup9dup10dup11dup12dup13" fmla="*/ 854716 h 854716"/>
              <a:gd name="connsiteX5dup0dup1dup2dup3dup4dup5dup6dup7dup8dup9dup10" fmla="*/ 304789 w 2841182"/>
              <a:gd name="connsiteY5dup0dup1dup2dup3dup4dup5dup6dup7dup8dup9dup10" fmla="*/ 479337 h 854716"/>
              <a:gd name="connsiteX6dup0dup1dup2dup3dup4dup5dup6" fmla="*/ 0 w 2841182"/>
              <a:gd name="connsiteY6dup0dup1dup2dup3dup4dup5dup6" fmla="*/ 292949 h 854716"/>
              <a:gd name="connsiteX0dup0dup1dup2dup3dup4dup5dup6dup7dup8dup9dup10dup11dup12dup13dup14" fmla="*/ 0 w 2841182"/>
              <a:gd name="connsiteY0dup0dup1dup2dup3dup4dup5dup6dup7dup8dup9dup10dup11dup12dup13dup14" fmla="*/ 292949 h 854716"/>
              <a:gd name="connsiteX1dup0dup1dup2dup3dup4dup5dup6dup7dup8dup9dup10dup11dup12dup13dup14" fmla="*/ 2515406 w 2841182"/>
              <a:gd name="connsiteY1dup0dup1dup2dup3dup4dup5dup6dup7dup8dup9dup10dup11dup12dup13dup14" fmla="*/ 0 h 854716"/>
              <a:gd name="connsiteX2dup0dup1dup2dup3dup4dup5dup6dup7dup8dup9dup10dup11dup12dup13dup14" fmla="*/ 2841182 w 2841182"/>
              <a:gd name="connsiteY2dup0dup1dup2dup3dup4dup5dup6dup7dup8dup9dup10dup11dup12dup13dup14" fmla="*/ 208012 h 854716"/>
              <a:gd name="connsiteX3dup0dup1dup2dup3dup4dup5dup6dup7dup8dup9dup10dup11dup12dup13dup14" fmla="*/ 2832227 w 2841182"/>
              <a:gd name="connsiteY3dup0dup1dup2dup3dup4dup5dup6dup7dup8dup9dup10dup11dup12dup13dup14" fmla="*/ 580723 h 854716"/>
              <a:gd name="connsiteX4dup0dup1dup2dup3dup4dup5dup6dup7dup8dup9dup10dup11dup12dup13dup14" fmla="*/ 332219 w 2841182"/>
              <a:gd name="connsiteY4dup0dup1dup2dup3dup4dup5dup6dup7dup8dup9dup10dup11dup12dup13dup14" fmla="*/ 854716 h 854716"/>
              <a:gd name="connsiteX5dup0dup1dup2dup3dup4dup5dup6dup7dup8dup9dup10dup11" fmla="*/ 304789 w 2841182"/>
              <a:gd name="connsiteY5dup0dup1dup2dup3dup4dup5dup6dup7dup8dup9dup10dup11" fmla="*/ 479337 h 854716"/>
              <a:gd name="connsiteX6dup0dup1dup2dup3dup4dup5dup6dup7" fmla="*/ 0 w 2841182"/>
              <a:gd name="connsiteY6dup0dup1dup2dup3dup4dup5dup6dup7" fmla="*/ 292949 h 854716"/>
              <a:gd name="connsiteX0dup0dup1dup2dup3dup4dup5dup6dup7dup8dup9dup10dup11dup12dup13dup14dup15" fmla="*/ 0 w 2841182"/>
              <a:gd name="connsiteY0dup0dup1dup2dup3dup4dup5dup6dup7dup8dup9dup10dup11dup12dup13dup14dup15" fmla="*/ 292949 h 854716"/>
              <a:gd name="connsiteX1dup0dup1dup2dup3dup4dup5dup6dup7dup8dup9dup10dup11dup12dup13dup14dup15" fmla="*/ 2515406 w 2841182"/>
              <a:gd name="connsiteY1dup0dup1dup2dup3dup4dup5dup6dup7dup8dup9dup10dup11dup12dup13dup14dup15" fmla="*/ 0 h 854716"/>
              <a:gd name="connsiteX2dup0dup1dup2dup3dup4dup5dup6dup7dup8dup9dup10dup11dup12dup13dup14dup15" fmla="*/ 2841182 w 2841182"/>
              <a:gd name="connsiteY2dup0dup1dup2dup3dup4dup5dup6dup7dup8dup9dup10dup11dup12dup13dup14dup15" fmla="*/ 208012 h 854716"/>
              <a:gd name="connsiteX3dup0dup1dup2dup3dup4dup5dup6dup7dup8dup9dup10dup11dup12dup13dup14dup15" fmla="*/ 2832227 w 2841182"/>
              <a:gd name="connsiteY3dup0dup1dup2dup3dup4dup5dup6dup7dup8dup9dup10dup11dup12dup13dup14dup15" fmla="*/ 580723 h 854716"/>
              <a:gd name="connsiteX4dup0dup1dup2dup3dup4dup5dup6dup7dup8dup9dup10dup11dup12dup13dup14dup15" fmla="*/ 332219 w 2841182"/>
              <a:gd name="connsiteY4dup0dup1dup2dup3dup4dup5dup6dup7dup8dup9dup10dup11dup12dup13dup14dup15" fmla="*/ 854716 h 854716"/>
              <a:gd name="connsiteX5dup0dup1dup2dup3dup4dup5dup6dup7dup8dup9dup10dup11dup12" fmla="*/ 304789 w 2841182"/>
              <a:gd name="connsiteY5dup0dup1dup2dup3dup4dup5dup6dup7dup8dup9dup10dup11dup12" fmla="*/ 479337 h 854716"/>
              <a:gd name="connsiteX6dup0dup1dup2dup3dup4dup5dup6dup7dup8" fmla="*/ 0 w 2841182"/>
              <a:gd name="connsiteY6dup0dup1dup2dup3dup4dup5dup6dup7dup8" fmla="*/ 292949 h 854716"/>
              <a:gd name="connsiteX0dup0dup1dup2dup3dup4dup5dup6dup7dup8dup9dup10dup11dup12dup13dup14dup15dup16" fmla="*/ 0 w 2841182"/>
              <a:gd name="connsiteY0dup0dup1dup2dup3dup4dup5dup6dup7dup8dup9dup10dup11dup12dup13dup14dup15dup16" fmla="*/ 292949 h 854716"/>
              <a:gd name="connsiteX1dup0dup1dup2dup3dup4dup5dup6dup7dup8dup9dup10dup11dup12dup13dup14dup15dup16" fmla="*/ 2515406 w 2841182"/>
              <a:gd name="connsiteY1dup0dup1dup2dup3dup4dup5dup6dup7dup8dup9dup10dup11dup12dup13dup14dup15dup16" fmla="*/ 0 h 854716"/>
              <a:gd name="connsiteX2dup0dup1dup2dup3dup4dup5dup6dup7dup8dup9dup10dup11dup12dup13dup14dup15dup16" fmla="*/ 2841182 w 2841182"/>
              <a:gd name="connsiteY2dup0dup1dup2dup3dup4dup5dup6dup7dup8dup9dup10dup11dup12dup13dup14dup15dup16" fmla="*/ 208012 h 854716"/>
              <a:gd name="connsiteX3dup0dup1dup2dup3dup4dup5dup6dup7dup8dup9dup10dup11dup12dup13dup14dup15dup16" fmla="*/ 2832227 w 2841182"/>
              <a:gd name="connsiteY3dup0dup1dup2dup3dup4dup5dup6dup7dup8dup9dup10dup11dup12dup13dup14dup15dup16" fmla="*/ 580723 h 854716"/>
              <a:gd name="connsiteX4dup0dup1dup2dup3dup4dup5dup6dup7dup8dup9dup10dup11dup12dup13dup14dup15dup16" fmla="*/ 332219 w 2841182"/>
              <a:gd name="connsiteY4dup0dup1dup2dup3dup4dup5dup6dup7dup8dup9dup10dup11dup12dup13dup14dup15dup16" fmla="*/ 854716 h 854716"/>
              <a:gd name="connsiteX5dup0dup1dup2dup3dup4dup5dup6dup7dup8dup9dup10dup11dup12dup13" fmla="*/ 304789 w 2841182"/>
              <a:gd name="connsiteY5dup0dup1dup2dup3dup4dup5dup6dup7dup8dup9dup10dup11dup12dup13" fmla="*/ 479337 h 854716"/>
              <a:gd name="connsiteX6dup0dup1dup2dup3dup4dup5dup6dup7dup8dup9" fmla="*/ 0 w 2841182"/>
              <a:gd name="connsiteY6dup0dup1dup2dup3dup4dup5dup6dup7dup8dup9" fmla="*/ 292949 h 854716"/>
              <a:gd name="connsiteX0dup0dup1dup2dup3dup4dup5dup6dup7dup8dup9dup10dup11dup12dup13dup14dup15dup16dup17" fmla="*/ 0 w 2841182"/>
              <a:gd name="connsiteY0dup0dup1dup2dup3dup4dup5dup6dup7dup8dup9dup10dup11dup12dup13dup14dup15dup16dup17" fmla="*/ 292949 h 854716"/>
              <a:gd name="connsiteX1dup0dup1dup2dup3dup4dup5dup6dup7dup8dup9dup10dup11dup12dup13dup14dup15dup16dup17" fmla="*/ 2515406 w 2841182"/>
              <a:gd name="connsiteY1dup0dup1dup2dup3dup4dup5dup6dup7dup8dup9dup10dup11dup12dup13dup14dup15dup16dup17" fmla="*/ 0 h 854716"/>
              <a:gd name="connsiteX2dup0dup1dup2dup3dup4dup5dup6dup7dup8dup9dup10dup11dup12dup13dup14dup15dup16dup17" fmla="*/ 2841182 w 2841182"/>
              <a:gd name="connsiteY2dup0dup1dup2dup3dup4dup5dup6dup7dup8dup9dup10dup11dup12dup13dup14dup15dup16dup17" fmla="*/ 208012 h 854716"/>
              <a:gd name="connsiteX3dup0dup1dup2dup3dup4dup5dup6dup7dup8dup9dup10dup11dup12dup13dup14dup15dup16dup17" fmla="*/ 2832227 w 2841182"/>
              <a:gd name="connsiteY3dup0dup1dup2dup3dup4dup5dup6dup7dup8dup9dup10dup11dup12dup13dup14dup15dup16dup17" fmla="*/ 580723 h 854716"/>
              <a:gd name="connsiteX4dup0dup1dup2dup3dup4dup5dup6dup7dup8dup9dup10dup11dup12dup13dup14dup15dup16dup17" fmla="*/ 332219 w 2841182"/>
              <a:gd name="connsiteY4dup0dup1dup2dup3dup4dup5dup6dup7dup8dup9dup10dup11dup12dup13dup14dup15dup16dup17" fmla="*/ 854716 h 854716"/>
              <a:gd name="connsiteX5dup0dup1dup2dup3dup4dup5dup6dup7dup8dup9dup10dup11dup12dup13dup14" fmla="*/ 304789 w 2841182"/>
              <a:gd name="connsiteY5dup0dup1dup2dup3dup4dup5dup6dup7dup8dup9dup10dup11dup12dup13dup14" fmla="*/ 479337 h 854716"/>
              <a:gd name="connsiteX6dup0dup1dup2dup3dup4dup5dup6dup7dup8dup9dup10" fmla="*/ 0 w 2841182"/>
              <a:gd name="connsiteY6dup0dup1dup2dup3dup4dup5dup6dup7dup8dup9dup10" fmla="*/ 292949 h 854716"/>
              <a:gd name="connsiteX0dup0dup1dup2dup3dup4dup5dup6dup7dup8dup9dup10dup11dup12dup13dup14dup15dup16dup17dup18" fmla="*/ 0 w 2841182"/>
              <a:gd name="connsiteY0dup0dup1dup2dup3dup4dup5dup6dup7dup8dup9dup10dup11dup12dup13dup14dup15dup16dup17dup18" fmla="*/ 292949 h 854716"/>
              <a:gd name="connsiteX1dup0dup1dup2dup3dup4dup5dup6dup7dup8dup9dup10dup11dup12dup13dup14dup15dup16dup17dup18" fmla="*/ 2515406 w 2841182"/>
              <a:gd name="connsiteY1dup0dup1dup2dup3dup4dup5dup6dup7dup8dup9dup10dup11dup12dup13dup14dup15dup16dup17dup18" fmla="*/ 0 h 854716"/>
              <a:gd name="connsiteX2dup0dup1dup2dup3dup4dup5dup6dup7dup8dup9dup10dup11dup12dup13dup14dup15dup16dup17dup18" fmla="*/ 2841182 w 2841182"/>
              <a:gd name="connsiteY2dup0dup1dup2dup3dup4dup5dup6dup7dup8dup9dup10dup11dup12dup13dup14dup15dup16dup17dup18" fmla="*/ 208012 h 854716"/>
              <a:gd name="connsiteX3dup0dup1dup2dup3dup4dup5dup6dup7dup8dup9dup10dup11dup12dup13dup14dup15dup16dup17dup18" fmla="*/ 2832227 w 2841182"/>
              <a:gd name="connsiteY3dup0dup1dup2dup3dup4dup5dup6dup7dup8dup9dup10dup11dup12dup13dup14dup15dup16dup17dup18" fmla="*/ 580723 h 854716"/>
              <a:gd name="connsiteX4dup0dup1dup2dup3dup4dup5dup6dup7dup8dup9dup10dup11dup12dup13dup14dup15dup16dup17dup18" fmla="*/ 332219 w 2841182"/>
              <a:gd name="connsiteY4dup0dup1dup2dup3dup4dup5dup6dup7dup8dup9dup10dup11dup12dup13dup14dup15dup16dup17dup18" fmla="*/ 854716 h 854716"/>
              <a:gd name="connsiteX5dup0dup1dup2dup3dup4dup5dup6dup7dup8dup9dup10dup11dup12dup13dup14dup15" fmla="*/ 304789 w 2841182"/>
              <a:gd name="connsiteY5dup0dup1dup2dup3dup4dup5dup6dup7dup8dup9dup10dup11dup12dup13dup14dup15" fmla="*/ 479337 h 854716"/>
              <a:gd name="connsiteX6dup0dup1dup2dup3dup4dup5dup6dup7dup8dup9dup10dup11" fmla="*/ 0 w 2841182"/>
              <a:gd name="connsiteY6dup0dup1dup2dup3dup4dup5dup6dup7dup8dup9dup10dup11" fmla="*/ 292949 h 854716"/>
              <a:gd name="connsiteX0dup0dup1dup2dup3dup4dup5dup6dup7dup8dup9dup10dup11dup12dup13dup14dup15dup16dup17dup18dup19" fmla="*/ 0 w 2841182"/>
              <a:gd name="connsiteY0dup0dup1dup2dup3dup4dup5dup6dup7dup8dup9dup10dup11dup12dup13dup14dup15dup16dup17dup18dup19" fmla="*/ 292949 h 854716"/>
              <a:gd name="connsiteX1dup0dup1dup2dup3dup4dup5dup6dup7dup8dup9dup10dup11dup12dup13dup14dup15dup16dup17dup18dup19" fmla="*/ 2515406 w 2841182"/>
              <a:gd name="connsiteY1dup0dup1dup2dup3dup4dup5dup6dup7dup8dup9dup10dup11dup12dup13dup14dup15dup16dup17dup18dup19" fmla="*/ 0 h 854716"/>
              <a:gd name="connsiteX2dup0dup1dup2dup3dup4dup5dup6dup7dup8dup9dup10dup11dup12dup13dup14dup15dup16dup17dup18dup19" fmla="*/ 2841182 w 2841182"/>
              <a:gd name="connsiteY2dup0dup1dup2dup3dup4dup5dup6dup7dup8dup9dup10dup11dup12dup13dup14dup15dup16dup17dup18dup19" fmla="*/ 208012 h 854716"/>
              <a:gd name="connsiteX3dup0dup1dup2dup3dup4dup5dup6dup7dup8dup9dup10dup11dup12dup13dup14dup15dup16dup17dup18dup19" fmla="*/ 2832227 w 2841182"/>
              <a:gd name="connsiteY3dup0dup1dup2dup3dup4dup5dup6dup7dup8dup9dup10dup11dup12dup13dup14dup15dup16dup17dup18dup19" fmla="*/ 580723 h 854716"/>
              <a:gd name="connsiteX4dup0dup1dup2dup3dup4dup5dup6dup7dup8dup9dup10dup11dup12dup13dup14dup15dup16dup17dup18dup19" fmla="*/ 332219 w 2841182"/>
              <a:gd name="connsiteY4dup0dup1dup2dup3dup4dup5dup6dup7dup8dup9dup10dup11dup12dup13dup14dup15dup16dup17dup18dup19" fmla="*/ 854716 h 854716"/>
              <a:gd name="connsiteX5dup0dup1dup2dup3dup4dup5dup6dup7dup8dup9dup10dup11dup12dup13dup14dup15dup16" fmla="*/ 304789 w 2841182"/>
              <a:gd name="connsiteY5dup0dup1dup2dup3dup4dup5dup6dup7dup8dup9dup10dup11dup12dup13dup14dup15dup16" fmla="*/ 479337 h 854716"/>
              <a:gd name="connsiteX6dup0dup1dup2dup3dup4dup5dup6dup7dup8dup9dup10dup11dup12" fmla="*/ 0 w 2841182"/>
              <a:gd name="connsiteY6dup0dup1dup2dup3dup4dup5dup6dup7dup8dup9dup10dup11dup12" fmla="*/ 292949 h 854716"/>
              <a:gd name="connsiteX0dup0dup1dup2dup3dup4dup5dup6dup7dup8dup9dup10dup11dup12dup13dup14dup15dup16dup17dup18dup19dup20" fmla="*/ 0 w 2841182"/>
              <a:gd name="connsiteY0dup0dup1dup2dup3dup4dup5dup6dup7dup8dup9dup10dup11dup12dup13dup14dup15dup16dup17dup18dup19dup20" fmla="*/ 292949 h 854716"/>
              <a:gd name="connsiteX1dup0dup1dup2dup3dup4dup5dup6dup7dup8dup9dup10dup11dup12dup13dup14dup15dup16dup17dup18dup19dup20" fmla="*/ 2515406 w 2841182"/>
              <a:gd name="connsiteY1dup0dup1dup2dup3dup4dup5dup6dup7dup8dup9dup10dup11dup12dup13dup14dup15dup16dup17dup18dup19dup20" fmla="*/ 0 h 854716"/>
              <a:gd name="connsiteX2dup0dup1dup2dup3dup4dup5dup6dup7dup8dup9dup10dup11dup12dup13dup14dup15dup16dup17dup18dup19dup20" fmla="*/ 2841182 w 2841182"/>
              <a:gd name="connsiteY2dup0dup1dup2dup3dup4dup5dup6dup7dup8dup9dup10dup11dup12dup13dup14dup15dup16dup17dup18dup19dup20" fmla="*/ 208012 h 854716"/>
              <a:gd name="connsiteX3dup0dup1dup2dup3dup4dup5dup6dup7dup8dup9dup10dup11dup12dup13dup14dup15dup16dup17dup18dup19dup20" fmla="*/ 2832227 w 2841182"/>
              <a:gd name="connsiteY3dup0dup1dup2dup3dup4dup5dup6dup7dup8dup9dup10dup11dup12dup13dup14dup15dup16dup17dup18dup19dup20" fmla="*/ 580723 h 854716"/>
              <a:gd name="connsiteX4dup0dup1dup2dup3dup4dup5dup6dup7dup8dup9dup10dup11dup12dup13dup14dup15dup16dup17dup18dup19dup20" fmla="*/ 332219 w 2841182"/>
              <a:gd name="connsiteY4dup0dup1dup2dup3dup4dup5dup6dup7dup8dup9dup10dup11dup12dup13dup14dup15dup16dup17dup18dup19dup20" fmla="*/ 854716 h 854716"/>
              <a:gd name="connsiteX5dup0dup1dup2dup3dup4dup5dup6dup7dup8dup9dup10dup11dup12dup13dup14dup15dup16dup17" fmla="*/ 304789 w 2841182"/>
              <a:gd name="connsiteY5dup0dup1dup2dup3dup4dup5dup6dup7dup8dup9dup10dup11dup12dup13dup14dup15dup16dup17" fmla="*/ 479337 h 854716"/>
              <a:gd name="connsiteX6dup0dup1dup2dup3dup4dup5dup6dup7dup8dup9dup10dup11dup12dup13" fmla="*/ 0 w 2841182"/>
              <a:gd name="connsiteY6dup0dup1dup2dup3dup4dup5dup6dup7dup8dup9dup10dup11dup12dup13" fmla="*/ 292949 h 854716"/>
              <a:gd name="connsiteX0dup0dup1dup2dup3dup4dup5dup6dup7dup8dup9dup10dup11dup12dup13dup14dup15dup16dup17dup18dup19dup20dup21" fmla="*/ 0 w 2841182"/>
              <a:gd name="connsiteY0dup0dup1dup2dup3dup4dup5dup6dup7dup8dup9dup10dup11dup12dup13dup14dup15dup16dup17dup18dup19dup20dup21" fmla="*/ 292949 h 854716"/>
              <a:gd name="connsiteX1dup0dup1dup2dup3dup4dup5dup6dup7dup8dup9dup10dup11dup12dup13dup14dup15dup16dup17dup18dup19dup20dup21" fmla="*/ 2515406 w 2841182"/>
              <a:gd name="connsiteY1dup0dup1dup2dup3dup4dup5dup6dup7dup8dup9dup10dup11dup12dup13dup14dup15dup16dup17dup18dup19dup20dup21" fmla="*/ 0 h 854716"/>
              <a:gd name="connsiteX2dup0dup1dup2dup3dup4dup5dup6dup7dup8dup9dup10dup11dup12dup13dup14dup15dup16dup17dup18dup19dup20dup21" fmla="*/ 2841182 w 2841182"/>
              <a:gd name="connsiteY2dup0dup1dup2dup3dup4dup5dup6dup7dup8dup9dup10dup11dup12dup13dup14dup15dup16dup17dup18dup19dup20dup21" fmla="*/ 208012 h 854716"/>
              <a:gd name="connsiteX3dup0dup1dup2dup3dup4dup5dup6dup7dup8dup9dup10dup11dup12dup13dup14dup15dup16dup17dup18dup19dup20dup21" fmla="*/ 2832227 w 2841182"/>
              <a:gd name="connsiteY3dup0dup1dup2dup3dup4dup5dup6dup7dup8dup9dup10dup11dup12dup13dup14dup15dup16dup17dup18dup19dup20dup21" fmla="*/ 580723 h 854716"/>
              <a:gd name="connsiteX4dup0dup1dup2dup3dup4dup5dup6dup7dup8dup9dup10dup11dup12dup13dup14dup15dup16dup17dup18dup19dup20dup21" fmla="*/ 332219 w 2841182"/>
              <a:gd name="connsiteY4dup0dup1dup2dup3dup4dup5dup6dup7dup8dup9dup10dup11dup12dup13dup14dup15dup16dup17dup18dup19dup20dup21" fmla="*/ 854716 h 854716"/>
              <a:gd name="connsiteX5dup0dup1dup2dup3dup4dup5dup6dup7dup8dup9dup10dup11dup12dup13dup14dup15dup16dup17dup18" fmla="*/ 304789 w 2841182"/>
              <a:gd name="connsiteY5dup0dup1dup2dup3dup4dup5dup6dup7dup8dup9dup10dup11dup12dup13dup14dup15dup16dup17dup18" fmla="*/ 479337 h 854716"/>
              <a:gd name="connsiteX6dup0dup1dup2dup3dup4dup5dup6dup7dup8dup9dup10dup11dup12dup13dup14" fmla="*/ 0 w 2841182"/>
              <a:gd name="connsiteY6dup0dup1dup2dup3dup4dup5dup6dup7dup8dup9dup10dup11dup12dup13dup14" fmla="*/ 292949 h 854716"/>
            </a:gdLst>
            <a:ahLst/>
            <a:cxnLst>
              <a:cxn ang="0">
                <a:pos x="connsiteX0dup0dup1dup2dup3dup4dup5dup6dup7dup8dup9dup10dup11dup12dup13dup14dup15dup16dup17dup18dup19dup20dup21" y="connsiteY0dup0dup1dup2dup3dup4dup5dup6dup7dup8dup9dup10dup11dup12dup13dup14dup15dup16dup17dup18dup19dup20dup21"/>
              </a:cxn>
              <a:cxn ang="0">
                <a:pos x="connsiteX1dup0dup1dup2dup3dup4dup5dup6dup7dup8dup9dup10dup11dup12dup13dup14dup15dup16dup17dup18dup19dup20dup21" y="connsiteY1dup0dup1dup2dup3dup4dup5dup6dup7dup8dup9dup10dup11dup12dup13dup14dup15dup16dup17dup18dup19dup20dup21"/>
              </a:cxn>
              <a:cxn ang="0">
                <a:pos x="connsiteX2dup0dup1dup2dup3dup4dup5dup6dup7dup8dup9dup10dup11dup12dup13dup14dup15dup16dup17dup18dup19dup20dup21" y="connsiteY2dup0dup1dup2dup3dup4dup5dup6dup7dup8dup9dup10dup11dup12dup13dup14dup15dup16dup17dup18dup19dup20dup21"/>
              </a:cxn>
              <a:cxn ang="0">
                <a:pos x="connsiteX3dup0dup1dup2dup3dup4dup5dup6dup7dup8dup9dup10dup11dup12dup13dup14dup15dup16dup17dup18dup19dup20dup21" y="connsiteY3dup0dup1dup2dup3dup4dup5dup6dup7dup8dup9dup10dup11dup12dup13dup14dup15dup16dup17dup18dup19dup20dup21"/>
              </a:cxn>
              <a:cxn ang="0">
                <a:pos x="connsiteX4dup0dup1dup2dup3dup4dup5dup6dup7dup8dup9dup10dup11dup12dup13dup14dup15dup16dup17dup18dup19dup20dup21" y="connsiteY4dup0dup1dup2dup3dup4dup5dup6dup7dup8dup9dup10dup11dup12dup13dup14dup15dup16dup17dup18dup19dup20dup21"/>
              </a:cxn>
              <a:cxn ang="0">
                <a:pos x="connsiteX5dup0dup1dup2dup3dup4dup5dup6dup7dup8dup9dup10dup11dup12dup13dup14dup15dup16dup17dup18" y="connsiteY5dup0dup1dup2dup3dup4dup5dup6dup7dup8dup9dup10dup11dup12dup13dup14dup15dup16dup17dup18"/>
              </a:cxn>
              <a:cxn ang="0">
                <a:pos x="connsiteX6dup0dup1dup2dup3dup4dup5dup6dup7dup8dup9dup10dup11dup12dup13dup14" y="connsiteY6dup0dup1dup2dup3dup4dup5dup6dup7dup8dup9dup10dup11dup12dup13dup14"/>
              </a:cxn>
            </a:cxnLst>
            <a:rect l="l" t="t" r="r" b="b"/>
            <a:pathLst>
              <a:path w="2841182" h="854716">
                <a:moveTo>
                  <a:pt x="0" y="292949"/>
                </a:moveTo>
                <a:cubicBezTo>
                  <a:pt x="606909" y="-93216"/>
                  <a:pt x="1741626" y="121742"/>
                  <a:pt x="2515406" y="0"/>
                </a:cubicBezTo>
                <a:lnTo>
                  <a:pt x="2841182" y="208012"/>
                </a:lnTo>
                <a:lnTo>
                  <a:pt x="2832227" y="580723"/>
                </a:lnTo>
                <a:cubicBezTo>
                  <a:pt x="2104801" y="853948"/>
                  <a:pt x="711286" y="591143"/>
                  <a:pt x="332219" y="854716"/>
                </a:cubicBezTo>
                <a:lnTo>
                  <a:pt x="304789" y="479337"/>
                </a:lnTo>
                <a:lnTo>
                  <a:pt x="0" y="292949"/>
                </a:lnTo>
                <a:close/>
              </a:path>
            </a:pathLst>
          </a:custGeom>
          <a:gradFill flip="none" rotWithShape="1">
            <a:gsLst>
              <a:gs pos="16000">
                <a:srgbClr val="004B97"/>
              </a:gs>
              <a:gs pos="87000">
                <a:srgbClr val="F0C93A"/>
              </a:gs>
            </a:gsLst>
            <a:path path="circle">
              <a:fillToRect l="100000" t="100000"/>
            </a:path>
            <a:tileRect r="-100000" b="-100000"/>
          </a:gradFill>
          <a:ln w="19050">
            <a:solidFill>
              <a:srgbClr val="B2B2B2"/>
            </a:solidFill>
          </a:ln>
          <a:effectLst/>
        </p:spPr>
        <p:style>
          <a:lnRef idx="2">
            <a:schemeClr val="accent1">
              <a:shade val="50000"/>
            </a:schemeClr>
          </a:lnRef>
          <a:fillRef idx="1">
            <a:schemeClr val="accent1"/>
          </a:fillRef>
          <a:effectRef idx="0">
            <a:schemeClr val="accent1"/>
          </a:effectRef>
          <a:fontRef idx="minor">
            <a:schemeClr val="lt1"/>
          </a:fontRef>
        </p:style>
        <p:txBody>
          <a:bodyPr lIns="33167" tIns="33167" rIns="33167" bIns="3316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7" name="Rectangle 9">
            <a:extLst>
              <a:ext uri="{FF2B5EF4-FFF2-40B4-BE49-F238E27FC236}">
                <a16:creationId xmlns:a16="http://schemas.microsoft.com/office/drawing/2014/main" id="{7554FED9-882C-89A9-5F70-093267524E8E}"/>
              </a:ext>
            </a:extLst>
          </p:cNvPr>
          <p:cNvSpPr/>
          <p:nvPr/>
        </p:nvSpPr>
        <p:spPr>
          <a:xfrm rot="3127935" flipH="1" flipV="1">
            <a:off x="3965910" y="2718284"/>
            <a:ext cx="4461517" cy="1392472"/>
          </a:xfrm>
          <a:custGeom>
            <a:avLst/>
            <a:gdLst>
              <a:gd name="connsiteX0" fmla="*/ 0 w 2493324"/>
              <a:gd name="connsiteY0" fmla="*/ 0 h 642664"/>
              <a:gd name="connsiteX1" fmla="*/ 2493324 w 2493324"/>
              <a:gd name="connsiteY1" fmla="*/ 0 h 642664"/>
              <a:gd name="connsiteX2" fmla="*/ 2493324 w 2493324"/>
              <a:gd name="connsiteY2" fmla="*/ 642664 h 642664"/>
              <a:gd name="connsiteX3" fmla="*/ 0 w 2493324"/>
              <a:gd name="connsiteY3" fmla="*/ 642664 h 642664"/>
              <a:gd name="connsiteX4" fmla="*/ 0 w 2493324"/>
              <a:gd name="connsiteY4" fmla="*/ 0 h 642664"/>
              <a:gd name="connsiteX0dup0" fmla="*/ 0 w 2800362"/>
              <a:gd name="connsiteY0dup0" fmla="*/ 258930 h 642664"/>
              <a:gd name="connsiteX1dup0" fmla="*/ 2800362 w 2800362"/>
              <a:gd name="connsiteY1dup0" fmla="*/ 0 h 642664"/>
              <a:gd name="connsiteX2dup0" fmla="*/ 2800362 w 2800362"/>
              <a:gd name="connsiteY2dup0" fmla="*/ 642664 h 642664"/>
              <a:gd name="connsiteX3dup0" fmla="*/ 307038 w 2800362"/>
              <a:gd name="connsiteY3dup0" fmla="*/ 642664 h 642664"/>
              <a:gd name="connsiteX4dup0" fmla="*/ 0 w 2800362"/>
              <a:gd name="connsiteY4dup0" fmla="*/ 258930 h 642664"/>
              <a:gd name="connsiteX0dup0dup1" fmla="*/ 0 w 2800362"/>
              <a:gd name="connsiteY0dup0dup1" fmla="*/ 258930 h 826841"/>
              <a:gd name="connsiteX1dup0dup1" fmla="*/ 2800362 w 2800362"/>
              <a:gd name="connsiteY1dup0dup1" fmla="*/ 0 h 826841"/>
              <a:gd name="connsiteX2dup0dup1" fmla="*/ 2800362 w 2800362"/>
              <a:gd name="connsiteY2dup0dup1" fmla="*/ 642664 h 826841"/>
              <a:gd name="connsiteX3dup0dup1" fmla="*/ 339994 w 2800362"/>
              <a:gd name="connsiteY3dup0dup1" fmla="*/ 826841 h 826841"/>
              <a:gd name="connsiteX4dup0dup1" fmla="*/ 0 w 2800362"/>
              <a:gd name="connsiteY4dup0dup1" fmla="*/ 258930 h 826841"/>
              <a:gd name="connsiteX0dup0dup1dup2" fmla="*/ 0 w 2800362"/>
              <a:gd name="connsiteY0dup0dup1dup2" fmla="*/ 258930 h 826841"/>
              <a:gd name="connsiteX1dup0dup1dup2" fmla="*/ 2800362 w 2800362"/>
              <a:gd name="connsiteY1dup0dup1dup2" fmla="*/ 0 h 826841"/>
              <a:gd name="connsiteX2dup0dup1dup2" fmla="*/ 2800362 w 2800362"/>
              <a:gd name="connsiteY2dup0dup1dup2" fmla="*/ 642664 h 826841"/>
              <a:gd name="connsiteX3dup0dup1dup2" fmla="*/ 339994 w 2800362"/>
              <a:gd name="connsiteY3dup0dup1dup2" fmla="*/ 826841 h 826841"/>
              <a:gd name="connsiteX4dup0dup1dup2" fmla="*/ 306729 w 2800362"/>
              <a:gd name="connsiteY4dup0dup1dup2" fmla="*/ 446827 h 826841"/>
              <a:gd name="connsiteX5" fmla="*/ 0 w 2800362"/>
              <a:gd name="connsiteY5" fmla="*/ 258930 h 826841"/>
              <a:gd name="connsiteX0dup0dup1dup2dup3" fmla="*/ 0 w 2800362"/>
              <a:gd name="connsiteY0dup0dup1dup2dup3" fmla="*/ 258930 h 826841"/>
              <a:gd name="connsiteX1dup0dup1dup2dup3" fmla="*/ 2800362 w 2800362"/>
              <a:gd name="connsiteY1dup0dup1dup2dup3" fmla="*/ 0 h 826841"/>
              <a:gd name="connsiteX2dup0dup1dup2dup3" fmla="*/ 2800362 w 2800362"/>
              <a:gd name="connsiteY2dup0dup1dup2dup3" fmla="*/ 642664 h 826841"/>
              <a:gd name="connsiteX3dup0dup1dup2dup3" fmla="*/ 339994 w 2800362"/>
              <a:gd name="connsiteY3dup0dup1dup2dup3" fmla="*/ 826841 h 826841"/>
              <a:gd name="connsiteX4dup0dup1dup2dup3" fmla="*/ 306729 w 2800362"/>
              <a:gd name="connsiteY4dup0dup1dup2dup3" fmla="*/ 446827 h 826841"/>
              <a:gd name="connsiteX5dup0" fmla="*/ 0 w 2800362"/>
              <a:gd name="connsiteY5dup0" fmla="*/ 258930 h 826841"/>
              <a:gd name="connsiteX0dup0dup1dup2dup3dup4" fmla="*/ 0 w 2800362"/>
              <a:gd name="connsiteY0dup0dup1dup2dup3dup4" fmla="*/ 287559 h 855470"/>
              <a:gd name="connsiteX1dup0dup1dup2dup3dup4" fmla="*/ 2514328 w 2800362"/>
              <a:gd name="connsiteY1dup0dup1dup2dup3dup4" fmla="*/ 0 h 855470"/>
              <a:gd name="connsiteX2dup0dup1dup2dup3dup4" fmla="*/ 2800362 w 2800362"/>
              <a:gd name="connsiteY2dup0dup1dup2dup3dup4" fmla="*/ 671293 h 855470"/>
              <a:gd name="connsiteX3dup0dup1dup2dup3dup4" fmla="*/ 339994 w 2800362"/>
              <a:gd name="connsiteY3dup0dup1dup2dup3dup4" fmla="*/ 855470 h 855470"/>
              <a:gd name="connsiteX4dup0dup1dup2dup3dup4" fmla="*/ 306729 w 2800362"/>
              <a:gd name="connsiteY4dup0dup1dup2dup3dup4" fmla="*/ 475456 h 855470"/>
              <a:gd name="connsiteX5dup0dup1" fmla="*/ 0 w 2800362"/>
              <a:gd name="connsiteY5dup0dup1" fmla="*/ 287559 h 855470"/>
              <a:gd name="connsiteX0dup0dup1dup2dup3dup4dup5" fmla="*/ 0 w 2831149"/>
              <a:gd name="connsiteY0dup0dup1dup2dup3dup4dup5" fmla="*/ 287559 h 855470"/>
              <a:gd name="connsiteX1dup0dup1dup2dup3dup4dup5" fmla="*/ 2514328 w 2831149"/>
              <a:gd name="connsiteY1dup0dup1dup2dup3dup4dup5" fmla="*/ 0 h 855470"/>
              <a:gd name="connsiteX2dup0dup1dup2dup3dup4dup5" fmla="*/ 2831149 w 2831149"/>
              <a:gd name="connsiteY2dup0dup1dup2dup3dup4dup5" fmla="*/ 580723 h 855470"/>
              <a:gd name="connsiteX3dup0dup1dup2dup3dup4dup5" fmla="*/ 339994 w 2831149"/>
              <a:gd name="connsiteY3dup0dup1dup2dup3dup4dup5" fmla="*/ 855470 h 855470"/>
              <a:gd name="connsiteX4dup0dup1dup2dup3dup4dup5" fmla="*/ 306729 w 2831149"/>
              <a:gd name="connsiteY4dup0dup1dup2dup3dup4dup5" fmla="*/ 475456 h 855470"/>
              <a:gd name="connsiteX5dup0dup1dup2" fmla="*/ 0 w 2831149"/>
              <a:gd name="connsiteY5dup0dup1dup2" fmla="*/ 287559 h 855470"/>
              <a:gd name="connsiteX0dup0dup1dup2dup3dup4dup5dup6" fmla="*/ 0 w 2840104"/>
              <a:gd name="connsiteY0dup0dup1dup2dup3dup4dup5dup6" fmla="*/ 287559 h 855470"/>
              <a:gd name="connsiteX1dup0dup1dup2dup3dup4dup5dup6" fmla="*/ 2514328 w 2840104"/>
              <a:gd name="connsiteY1dup0dup1dup2dup3dup4dup5dup6" fmla="*/ 0 h 855470"/>
              <a:gd name="connsiteX2dup0dup1dup2dup3dup4dup5dup6" fmla="*/ 2840104 w 2840104"/>
              <a:gd name="connsiteY2dup0dup1dup2dup3dup4dup5dup6" fmla="*/ 208012 h 855470"/>
              <a:gd name="connsiteX3dup0dup1dup2dup3dup4dup5dup6" fmla="*/ 2831149 w 2840104"/>
              <a:gd name="connsiteY3dup0dup1dup2dup3dup4dup5dup6" fmla="*/ 580723 h 855470"/>
              <a:gd name="connsiteX4dup0dup1dup2dup3dup4dup5dup6" fmla="*/ 339994 w 2840104"/>
              <a:gd name="connsiteY4dup0dup1dup2dup3dup4dup5dup6" fmla="*/ 855470 h 855470"/>
              <a:gd name="connsiteX5dup0dup1dup2dup3" fmla="*/ 306729 w 2840104"/>
              <a:gd name="connsiteY5dup0dup1dup2dup3" fmla="*/ 475456 h 855470"/>
              <a:gd name="connsiteX6" fmla="*/ 0 w 2840104"/>
              <a:gd name="connsiteY6" fmla="*/ 287559 h 855470"/>
              <a:gd name="connsiteX0dup0dup1dup2dup3dup4dup5dup6dup7" fmla="*/ 0 w 2840104"/>
              <a:gd name="connsiteY0dup0dup1dup2dup3dup4dup5dup6dup7" fmla="*/ 287559 h 855470"/>
              <a:gd name="connsiteX1dup0dup1dup2dup3dup4dup5dup6dup7" fmla="*/ 2514328 w 2840104"/>
              <a:gd name="connsiteY1dup0dup1dup2dup3dup4dup5dup6dup7" fmla="*/ 0 h 855470"/>
              <a:gd name="connsiteX2dup0dup1dup2dup3dup4dup5dup6dup7" fmla="*/ 2840104 w 2840104"/>
              <a:gd name="connsiteY2dup0dup1dup2dup3dup4dup5dup6dup7" fmla="*/ 208012 h 855470"/>
              <a:gd name="connsiteX3dup0dup1dup2dup3dup4dup5dup6dup7" fmla="*/ 2831149 w 2840104"/>
              <a:gd name="connsiteY3dup0dup1dup2dup3dup4dup5dup6dup7" fmla="*/ 580723 h 855470"/>
              <a:gd name="connsiteX4dup0dup1dup2dup3dup4dup5dup6dup7" fmla="*/ 339994 w 2840104"/>
              <a:gd name="connsiteY4dup0dup1dup2dup3dup4dup5dup6dup7" fmla="*/ 855470 h 855470"/>
              <a:gd name="connsiteX5dup0dup1dup2dup3dup4" fmla="*/ 306729 w 2840104"/>
              <a:gd name="connsiteY5dup0dup1dup2dup3dup4" fmla="*/ 475456 h 855470"/>
              <a:gd name="connsiteX6dup0" fmla="*/ 0 w 2840104"/>
              <a:gd name="connsiteY6dup0" fmla="*/ 287559 h 855470"/>
              <a:gd name="connsiteX0dup0dup1dup2dup3dup4dup5dup6dup7dup8" fmla="*/ 0 w 2840104"/>
              <a:gd name="connsiteY0dup0dup1dup2dup3dup4dup5dup6dup7dup8" fmla="*/ 287559 h 855470"/>
              <a:gd name="connsiteX1dup0dup1dup2dup3dup4dup5dup6dup7dup8" fmla="*/ 2514328 w 2840104"/>
              <a:gd name="connsiteY1dup0dup1dup2dup3dup4dup5dup6dup7dup8" fmla="*/ 0 h 855470"/>
              <a:gd name="connsiteX2dup0dup1dup2dup3dup4dup5dup6dup7dup8" fmla="*/ 2840104 w 2840104"/>
              <a:gd name="connsiteY2dup0dup1dup2dup3dup4dup5dup6dup7dup8" fmla="*/ 208012 h 855470"/>
              <a:gd name="connsiteX3dup0dup1dup2dup3dup4dup5dup6dup7dup8" fmla="*/ 2831149 w 2840104"/>
              <a:gd name="connsiteY3dup0dup1dup2dup3dup4dup5dup6dup7dup8" fmla="*/ 580723 h 855470"/>
              <a:gd name="connsiteX4dup0dup1dup2dup3dup4dup5dup6dup7dup8" fmla="*/ 339994 w 2840104"/>
              <a:gd name="connsiteY4dup0dup1dup2dup3dup4dup5dup6dup7dup8" fmla="*/ 855470 h 855470"/>
              <a:gd name="connsiteX5dup0dup1dup2dup3dup4dup5" fmla="*/ 306729 w 2840104"/>
              <a:gd name="connsiteY5dup0dup1dup2dup3dup4dup5" fmla="*/ 475456 h 855470"/>
              <a:gd name="connsiteX6dup0dup1" fmla="*/ 0 w 2840104"/>
              <a:gd name="connsiteY6dup0dup1" fmla="*/ 287559 h 855470"/>
              <a:gd name="connsiteX0dup0dup1dup2dup3dup4dup5dup6dup7dup8dup9" fmla="*/ 0 w 2840104"/>
              <a:gd name="connsiteY0dup0dup1dup2dup3dup4dup5dup6dup7dup8dup9" fmla="*/ 287559 h 855470"/>
              <a:gd name="connsiteX1dup0dup1dup2dup3dup4dup5dup6dup7dup8dup9" fmla="*/ 2514328 w 2840104"/>
              <a:gd name="connsiteY1dup0dup1dup2dup3dup4dup5dup6dup7dup8dup9" fmla="*/ 0 h 855470"/>
              <a:gd name="connsiteX2dup0dup1dup2dup3dup4dup5dup6dup7dup8dup9" fmla="*/ 2840104 w 2840104"/>
              <a:gd name="connsiteY2dup0dup1dup2dup3dup4dup5dup6dup7dup8dup9" fmla="*/ 208012 h 855470"/>
              <a:gd name="connsiteX3dup0dup1dup2dup3dup4dup5dup6dup7dup8dup9" fmla="*/ 2831149 w 2840104"/>
              <a:gd name="connsiteY3dup0dup1dup2dup3dup4dup5dup6dup7dup8dup9" fmla="*/ 580723 h 855470"/>
              <a:gd name="connsiteX4dup0dup1dup2dup3dup4dup5dup6dup7dup8dup9" fmla="*/ 339994 w 2840104"/>
              <a:gd name="connsiteY4dup0dup1dup2dup3dup4dup5dup6dup7dup8dup9" fmla="*/ 855470 h 855470"/>
              <a:gd name="connsiteX5dup0dup1dup2dup3dup4dup5dup6" fmla="*/ 303711 w 2840104"/>
              <a:gd name="connsiteY5dup0dup1dup2dup3dup4dup5dup6" fmla="*/ 479337 h 855470"/>
              <a:gd name="connsiteX6dup0dup1dup2" fmla="*/ 0 w 2840104"/>
              <a:gd name="connsiteY6dup0dup1dup2" fmla="*/ 287559 h 855470"/>
              <a:gd name="connsiteX0dup0dup1dup2dup3dup4dup5dup6dup7dup8dup9dup10" fmla="*/ 0 w 2841182"/>
              <a:gd name="connsiteY0dup0dup1dup2dup3dup4dup5dup6dup7dup8dup9dup10" fmla="*/ 292949 h 855470"/>
              <a:gd name="connsiteX1dup0dup1dup2dup3dup4dup5dup6dup7dup8dup9dup10" fmla="*/ 2515406 w 2841182"/>
              <a:gd name="connsiteY1dup0dup1dup2dup3dup4dup5dup6dup7dup8dup9dup10" fmla="*/ 0 h 855470"/>
              <a:gd name="connsiteX2dup0dup1dup2dup3dup4dup5dup6dup7dup8dup9dup10" fmla="*/ 2841182 w 2841182"/>
              <a:gd name="connsiteY2dup0dup1dup2dup3dup4dup5dup6dup7dup8dup9dup10" fmla="*/ 208012 h 855470"/>
              <a:gd name="connsiteX3dup0dup1dup2dup3dup4dup5dup6dup7dup8dup9dup10" fmla="*/ 2832227 w 2841182"/>
              <a:gd name="connsiteY3dup0dup1dup2dup3dup4dup5dup6dup7dup8dup9dup10" fmla="*/ 580723 h 855470"/>
              <a:gd name="connsiteX4dup0dup1dup2dup3dup4dup5dup6dup7dup8dup9dup10" fmla="*/ 341072 w 2841182"/>
              <a:gd name="connsiteY4dup0dup1dup2dup3dup4dup5dup6dup7dup8dup9dup10" fmla="*/ 855470 h 855470"/>
              <a:gd name="connsiteX5dup0dup1dup2dup3dup4dup5dup6dup7" fmla="*/ 304789 w 2841182"/>
              <a:gd name="connsiteY5dup0dup1dup2dup3dup4dup5dup6dup7" fmla="*/ 479337 h 855470"/>
              <a:gd name="connsiteX6dup0dup1dup2dup3" fmla="*/ 0 w 2841182"/>
              <a:gd name="connsiteY6dup0dup1dup2dup3" fmla="*/ 292949 h 855470"/>
              <a:gd name="connsiteX0dup0dup1dup2dup3dup4dup5dup6dup7dup8dup9dup10dup11" fmla="*/ 0 w 2841182"/>
              <a:gd name="connsiteY0dup0dup1dup2dup3dup4dup5dup6dup7dup8dup9dup10dup11" fmla="*/ 292949 h 851375"/>
              <a:gd name="connsiteX1dup0dup1dup2dup3dup4dup5dup6dup7dup8dup9dup10dup11" fmla="*/ 2515406 w 2841182"/>
              <a:gd name="connsiteY1dup0dup1dup2dup3dup4dup5dup6dup7dup8dup9dup10dup11" fmla="*/ 0 h 851375"/>
              <a:gd name="connsiteX2dup0dup1dup2dup3dup4dup5dup6dup7dup8dup9dup10dup11" fmla="*/ 2841182 w 2841182"/>
              <a:gd name="connsiteY2dup0dup1dup2dup3dup4dup5dup6dup7dup8dup9dup10dup11" fmla="*/ 208012 h 851375"/>
              <a:gd name="connsiteX3dup0dup1dup2dup3dup4dup5dup6dup7dup8dup9dup10dup11" fmla="*/ 2832227 w 2841182"/>
              <a:gd name="connsiteY3dup0dup1dup2dup3dup4dup5dup6dup7dup8dup9dup10dup11" fmla="*/ 580723 h 851375"/>
              <a:gd name="connsiteX4dup0dup1dup2dup3dup4dup5dup6dup7dup8dup9dup10dup11" fmla="*/ 331802 w 2841182"/>
              <a:gd name="connsiteY4dup0dup1dup2dup3dup4dup5dup6dup7dup8dup9dup10dup11" fmla="*/ 851375 h 851375"/>
              <a:gd name="connsiteX5dup0dup1dup2dup3dup4dup5dup6dup7dup8" fmla="*/ 304789 w 2841182"/>
              <a:gd name="connsiteY5dup0dup1dup2dup3dup4dup5dup6dup7dup8" fmla="*/ 479337 h 851375"/>
              <a:gd name="connsiteX6dup0dup1dup2dup3dup4" fmla="*/ 0 w 2841182"/>
              <a:gd name="connsiteY6dup0dup1dup2dup3dup4" fmla="*/ 292949 h 851375"/>
              <a:gd name="connsiteX0dup0dup1dup2dup3dup4dup5dup6dup7dup8dup9dup10dup11dup12" fmla="*/ 0 w 2841182"/>
              <a:gd name="connsiteY0dup0dup1dup2dup3dup4dup5dup6dup7dup8dup9dup10dup11dup12" fmla="*/ 292949 h 854716"/>
              <a:gd name="connsiteX1dup0dup1dup2dup3dup4dup5dup6dup7dup8dup9dup10dup11dup12" fmla="*/ 2515406 w 2841182"/>
              <a:gd name="connsiteY1dup0dup1dup2dup3dup4dup5dup6dup7dup8dup9dup10dup11dup12" fmla="*/ 0 h 854716"/>
              <a:gd name="connsiteX2dup0dup1dup2dup3dup4dup5dup6dup7dup8dup9dup10dup11dup12" fmla="*/ 2841182 w 2841182"/>
              <a:gd name="connsiteY2dup0dup1dup2dup3dup4dup5dup6dup7dup8dup9dup10dup11dup12" fmla="*/ 208012 h 854716"/>
              <a:gd name="connsiteX3dup0dup1dup2dup3dup4dup5dup6dup7dup8dup9dup10dup11dup12" fmla="*/ 2832227 w 2841182"/>
              <a:gd name="connsiteY3dup0dup1dup2dup3dup4dup5dup6dup7dup8dup9dup10dup11dup12" fmla="*/ 580723 h 854716"/>
              <a:gd name="connsiteX4dup0dup1dup2dup3dup4dup5dup6dup7dup8dup9dup10dup11dup12" fmla="*/ 332219 w 2841182"/>
              <a:gd name="connsiteY4dup0dup1dup2dup3dup4dup5dup6dup7dup8dup9dup10dup11dup12" fmla="*/ 854716 h 854716"/>
              <a:gd name="connsiteX5dup0dup1dup2dup3dup4dup5dup6dup7dup8dup9" fmla="*/ 304789 w 2841182"/>
              <a:gd name="connsiteY5dup0dup1dup2dup3dup4dup5dup6dup7dup8dup9" fmla="*/ 479337 h 854716"/>
              <a:gd name="connsiteX6dup0dup1dup2dup3dup4dup5" fmla="*/ 0 w 2841182"/>
              <a:gd name="connsiteY6dup0dup1dup2dup3dup4dup5" fmla="*/ 292949 h 854716"/>
              <a:gd name="connsiteX0dup0dup1dup2dup3dup4dup5dup6dup7dup8dup9dup10dup11dup12dup13" fmla="*/ 0 w 2841182"/>
              <a:gd name="connsiteY0dup0dup1dup2dup3dup4dup5dup6dup7dup8dup9dup10dup11dup12dup13" fmla="*/ 292949 h 854716"/>
              <a:gd name="connsiteX1dup0dup1dup2dup3dup4dup5dup6dup7dup8dup9dup10dup11dup12dup13" fmla="*/ 2515406 w 2841182"/>
              <a:gd name="connsiteY1dup0dup1dup2dup3dup4dup5dup6dup7dup8dup9dup10dup11dup12dup13" fmla="*/ 0 h 854716"/>
              <a:gd name="connsiteX2dup0dup1dup2dup3dup4dup5dup6dup7dup8dup9dup10dup11dup12dup13" fmla="*/ 2841182 w 2841182"/>
              <a:gd name="connsiteY2dup0dup1dup2dup3dup4dup5dup6dup7dup8dup9dup10dup11dup12dup13" fmla="*/ 208012 h 854716"/>
              <a:gd name="connsiteX3dup0dup1dup2dup3dup4dup5dup6dup7dup8dup9dup10dup11dup12dup13" fmla="*/ 2832227 w 2841182"/>
              <a:gd name="connsiteY3dup0dup1dup2dup3dup4dup5dup6dup7dup8dup9dup10dup11dup12dup13" fmla="*/ 580723 h 854716"/>
              <a:gd name="connsiteX4dup0dup1dup2dup3dup4dup5dup6dup7dup8dup9dup10dup11dup12dup13" fmla="*/ 332219 w 2841182"/>
              <a:gd name="connsiteY4dup0dup1dup2dup3dup4dup5dup6dup7dup8dup9dup10dup11dup12dup13" fmla="*/ 854716 h 854716"/>
              <a:gd name="connsiteX5dup0dup1dup2dup3dup4dup5dup6dup7dup8dup9dup10" fmla="*/ 304789 w 2841182"/>
              <a:gd name="connsiteY5dup0dup1dup2dup3dup4dup5dup6dup7dup8dup9dup10" fmla="*/ 479337 h 854716"/>
              <a:gd name="connsiteX6dup0dup1dup2dup3dup4dup5dup6" fmla="*/ 0 w 2841182"/>
              <a:gd name="connsiteY6dup0dup1dup2dup3dup4dup5dup6" fmla="*/ 292949 h 854716"/>
              <a:gd name="connsiteX0dup0dup1dup2dup3dup4dup5dup6dup7dup8dup9dup10dup11dup12dup13dup14" fmla="*/ 0 w 2841182"/>
              <a:gd name="connsiteY0dup0dup1dup2dup3dup4dup5dup6dup7dup8dup9dup10dup11dup12dup13dup14" fmla="*/ 292949 h 854716"/>
              <a:gd name="connsiteX1dup0dup1dup2dup3dup4dup5dup6dup7dup8dup9dup10dup11dup12dup13dup14" fmla="*/ 2515406 w 2841182"/>
              <a:gd name="connsiteY1dup0dup1dup2dup3dup4dup5dup6dup7dup8dup9dup10dup11dup12dup13dup14" fmla="*/ 0 h 854716"/>
              <a:gd name="connsiteX2dup0dup1dup2dup3dup4dup5dup6dup7dup8dup9dup10dup11dup12dup13dup14" fmla="*/ 2841182 w 2841182"/>
              <a:gd name="connsiteY2dup0dup1dup2dup3dup4dup5dup6dup7dup8dup9dup10dup11dup12dup13dup14" fmla="*/ 208012 h 854716"/>
              <a:gd name="connsiteX3dup0dup1dup2dup3dup4dup5dup6dup7dup8dup9dup10dup11dup12dup13dup14" fmla="*/ 2832227 w 2841182"/>
              <a:gd name="connsiteY3dup0dup1dup2dup3dup4dup5dup6dup7dup8dup9dup10dup11dup12dup13dup14" fmla="*/ 580723 h 854716"/>
              <a:gd name="connsiteX4dup0dup1dup2dup3dup4dup5dup6dup7dup8dup9dup10dup11dup12dup13dup14" fmla="*/ 332219 w 2841182"/>
              <a:gd name="connsiteY4dup0dup1dup2dup3dup4dup5dup6dup7dup8dup9dup10dup11dup12dup13dup14" fmla="*/ 854716 h 854716"/>
              <a:gd name="connsiteX5dup0dup1dup2dup3dup4dup5dup6dup7dup8dup9dup10dup11" fmla="*/ 304789 w 2841182"/>
              <a:gd name="connsiteY5dup0dup1dup2dup3dup4dup5dup6dup7dup8dup9dup10dup11" fmla="*/ 479337 h 854716"/>
              <a:gd name="connsiteX6dup0dup1dup2dup3dup4dup5dup6dup7" fmla="*/ 0 w 2841182"/>
              <a:gd name="connsiteY6dup0dup1dup2dup3dup4dup5dup6dup7" fmla="*/ 292949 h 854716"/>
              <a:gd name="connsiteX0dup0dup1dup2dup3dup4dup5dup6dup7dup8dup9dup10dup11dup12dup13dup14dup15" fmla="*/ 0 w 2841182"/>
              <a:gd name="connsiteY0dup0dup1dup2dup3dup4dup5dup6dup7dup8dup9dup10dup11dup12dup13dup14dup15" fmla="*/ 292949 h 854716"/>
              <a:gd name="connsiteX1dup0dup1dup2dup3dup4dup5dup6dup7dup8dup9dup10dup11dup12dup13dup14dup15" fmla="*/ 2515406 w 2841182"/>
              <a:gd name="connsiteY1dup0dup1dup2dup3dup4dup5dup6dup7dup8dup9dup10dup11dup12dup13dup14dup15" fmla="*/ 0 h 854716"/>
              <a:gd name="connsiteX2dup0dup1dup2dup3dup4dup5dup6dup7dup8dup9dup10dup11dup12dup13dup14dup15" fmla="*/ 2841182 w 2841182"/>
              <a:gd name="connsiteY2dup0dup1dup2dup3dup4dup5dup6dup7dup8dup9dup10dup11dup12dup13dup14dup15" fmla="*/ 208012 h 854716"/>
              <a:gd name="connsiteX3dup0dup1dup2dup3dup4dup5dup6dup7dup8dup9dup10dup11dup12dup13dup14dup15" fmla="*/ 2832227 w 2841182"/>
              <a:gd name="connsiteY3dup0dup1dup2dup3dup4dup5dup6dup7dup8dup9dup10dup11dup12dup13dup14dup15" fmla="*/ 580723 h 854716"/>
              <a:gd name="connsiteX4dup0dup1dup2dup3dup4dup5dup6dup7dup8dup9dup10dup11dup12dup13dup14dup15" fmla="*/ 332219 w 2841182"/>
              <a:gd name="connsiteY4dup0dup1dup2dup3dup4dup5dup6dup7dup8dup9dup10dup11dup12dup13dup14dup15" fmla="*/ 854716 h 854716"/>
              <a:gd name="connsiteX5dup0dup1dup2dup3dup4dup5dup6dup7dup8dup9dup10dup11dup12" fmla="*/ 304789 w 2841182"/>
              <a:gd name="connsiteY5dup0dup1dup2dup3dup4dup5dup6dup7dup8dup9dup10dup11dup12" fmla="*/ 479337 h 854716"/>
              <a:gd name="connsiteX6dup0dup1dup2dup3dup4dup5dup6dup7dup8" fmla="*/ 0 w 2841182"/>
              <a:gd name="connsiteY6dup0dup1dup2dup3dup4dup5dup6dup7dup8" fmla="*/ 292949 h 854716"/>
              <a:gd name="connsiteX0dup0dup1dup2dup3dup4dup5dup6dup7dup8dup9dup10dup11dup12dup13dup14dup15dup16" fmla="*/ 0 w 2841182"/>
              <a:gd name="connsiteY0dup0dup1dup2dup3dup4dup5dup6dup7dup8dup9dup10dup11dup12dup13dup14dup15dup16" fmla="*/ 292949 h 854716"/>
              <a:gd name="connsiteX1dup0dup1dup2dup3dup4dup5dup6dup7dup8dup9dup10dup11dup12dup13dup14dup15dup16" fmla="*/ 2515406 w 2841182"/>
              <a:gd name="connsiteY1dup0dup1dup2dup3dup4dup5dup6dup7dup8dup9dup10dup11dup12dup13dup14dup15dup16" fmla="*/ 0 h 854716"/>
              <a:gd name="connsiteX2dup0dup1dup2dup3dup4dup5dup6dup7dup8dup9dup10dup11dup12dup13dup14dup15dup16" fmla="*/ 2841182 w 2841182"/>
              <a:gd name="connsiteY2dup0dup1dup2dup3dup4dup5dup6dup7dup8dup9dup10dup11dup12dup13dup14dup15dup16" fmla="*/ 208012 h 854716"/>
              <a:gd name="connsiteX3dup0dup1dup2dup3dup4dup5dup6dup7dup8dup9dup10dup11dup12dup13dup14dup15dup16" fmla="*/ 2832227 w 2841182"/>
              <a:gd name="connsiteY3dup0dup1dup2dup3dup4dup5dup6dup7dup8dup9dup10dup11dup12dup13dup14dup15dup16" fmla="*/ 580723 h 854716"/>
              <a:gd name="connsiteX4dup0dup1dup2dup3dup4dup5dup6dup7dup8dup9dup10dup11dup12dup13dup14dup15dup16" fmla="*/ 332219 w 2841182"/>
              <a:gd name="connsiteY4dup0dup1dup2dup3dup4dup5dup6dup7dup8dup9dup10dup11dup12dup13dup14dup15dup16" fmla="*/ 854716 h 854716"/>
              <a:gd name="connsiteX5dup0dup1dup2dup3dup4dup5dup6dup7dup8dup9dup10dup11dup12dup13" fmla="*/ 304789 w 2841182"/>
              <a:gd name="connsiteY5dup0dup1dup2dup3dup4dup5dup6dup7dup8dup9dup10dup11dup12dup13" fmla="*/ 479337 h 854716"/>
              <a:gd name="connsiteX6dup0dup1dup2dup3dup4dup5dup6dup7dup8dup9" fmla="*/ 0 w 2841182"/>
              <a:gd name="connsiteY6dup0dup1dup2dup3dup4dup5dup6dup7dup8dup9" fmla="*/ 292949 h 854716"/>
              <a:gd name="connsiteX0dup0dup1dup2dup3dup4dup5dup6dup7dup8dup9dup10dup11dup12dup13dup14dup15dup16dup17" fmla="*/ 0 w 2841182"/>
              <a:gd name="connsiteY0dup0dup1dup2dup3dup4dup5dup6dup7dup8dup9dup10dup11dup12dup13dup14dup15dup16dup17" fmla="*/ 292949 h 854716"/>
              <a:gd name="connsiteX1dup0dup1dup2dup3dup4dup5dup6dup7dup8dup9dup10dup11dup12dup13dup14dup15dup16dup17" fmla="*/ 2515406 w 2841182"/>
              <a:gd name="connsiteY1dup0dup1dup2dup3dup4dup5dup6dup7dup8dup9dup10dup11dup12dup13dup14dup15dup16dup17" fmla="*/ 0 h 854716"/>
              <a:gd name="connsiteX2dup0dup1dup2dup3dup4dup5dup6dup7dup8dup9dup10dup11dup12dup13dup14dup15dup16dup17" fmla="*/ 2841182 w 2841182"/>
              <a:gd name="connsiteY2dup0dup1dup2dup3dup4dup5dup6dup7dup8dup9dup10dup11dup12dup13dup14dup15dup16dup17" fmla="*/ 208012 h 854716"/>
              <a:gd name="connsiteX3dup0dup1dup2dup3dup4dup5dup6dup7dup8dup9dup10dup11dup12dup13dup14dup15dup16dup17" fmla="*/ 2832227 w 2841182"/>
              <a:gd name="connsiteY3dup0dup1dup2dup3dup4dup5dup6dup7dup8dup9dup10dup11dup12dup13dup14dup15dup16dup17" fmla="*/ 580723 h 854716"/>
              <a:gd name="connsiteX4dup0dup1dup2dup3dup4dup5dup6dup7dup8dup9dup10dup11dup12dup13dup14dup15dup16dup17" fmla="*/ 332219 w 2841182"/>
              <a:gd name="connsiteY4dup0dup1dup2dup3dup4dup5dup6dup7dup8dup9dup10dup11dup12dup13dup14dup15dup16dup17" fmla="*/ 854716 h 854716"/>
              <a:gd name="connsiteX5dup0dup1dup2dup3dup4dup5dup6dup7dup8dup9dup10dup11dup12dup13dup14" fmla="*/ 304789 w 2841182"/>
              <a:gd name="connsiteY5dup0dup1dup2dup3dup4dup5dup6dup7dup8dup9dup10dup11dup12dup13dup14" fmla="*/ 479337 h 854716"/>
              <a:gd name="connsiteX6dup0dup1dup2dup3dup4dup5dup6dup7dup8dup9dup10" fmla="*/ 0 w 2841182"/>
              <a:gd name="connsiteY6dup0dup1dup2dup3dup4dup5dup6dup7dup8dup9dup10" fmla="*/ 292949 h 854716"/>
              <a:gd name="connsiteX0dup0dup1dup2dup3dup4dup5dup6dup7dup8dup9dup10dup11dup12dup13dup14dup15dup16dup17dup18" fmla="*/ 0 w 2841182"/>
              <a:gd name="connsiteY0dup0dup1dup2dup3dup4dup5dup6dup7dup8dup9dup10dup11dup12dup13dup14dup15dup16dup17dup18" fmla="*/ 292949 h 854716"/>
              <a:gd name="connsiteX1dup0dup1dup2dup3dup4dup5dup6dup7dup8dup9dup10dup11dup12dup13dup14dup15dup16dup17dup18" fmla="*/ 2515406 w 2841182"/>
              <a:gd name="connsiteY1dup0dup1dup2dup3dup4dup5dup6dup7dup8dup9dup10dup11dup12dup13dup14dup15dup16dup17dup18" fmla="*/ 0 h 854716"/>
              <a:gd name="connsiteX2dup0dup1dup2dup3dup4dup5dup6dup7dup8dup9dup10dup11dup12dup13dup14dup15dup16dup17dup18" fmla="*/ 2841182 w 2841182"/>
              <a:gd name="connsiteY2dup0dup1dup2dup3dup4dup5dup6dup7dup8dup9dup10dup11dup12dup13dup14dup15dup16dup17dup18" fmla="*/ 208012 h 854716"/>
              <a:gd name="connsiteX3dup0dup1dup2dup3dup4dup5dup6dup7dup8dup9dup10dup11dup12dup13dup14dup15dup16dup17dup18" fmla="*/ 2832227 w 2841182"/>
              <a:gd name="connsiteY3dup0dup1dup2dup3dup4dup5dup6dup7dup8dup9dup10dup11dup12dup13dup14dup15dup16dup17dup18" fmla="*/ 580723 h 854716"/>
              <a:gd name="connsiteX4dup0dup1dup2dup3dup4dup5dup6dup7dup8dup9dup10dup11dup12dup13dup14dup15dup16dup17dup18" fmla="*/ 332219 w 2841182"/>
              <a:gd name="connsiteY4dup0dup1dup2dup3dup4dup5dup6dup7dup8dup9dup10dup11dup12dup13dup14dup15dup16dup17dup18" fmla="*/ 854716 h 854716"/>
              <a:gd name="connsiteX5dup0dup1dup2dup3dup4dup5dup6dup7dup8dup9dup10dup11dup12dup13dup14dup15" fmla="*/ 304789 w 2841182"/>
              <a:gd name="connsiteY5dup0dup1dup2dup3dup4dup5dup6dup7dup8dup9dup10dup11dup12dup13dup14dup15" fmla="*/ 479337 h 854716"/>
              <a:gd name="connsiteX6dup0dup1dup2dup3dup4dup5dup6dup7dup8dup9dup10dup11" fmla="*/ 0 w 2841182"/>
              <a:gd name="connsiteY6dup0dup1dup2dup3dup4dup5dup6dup7dup8dup9dup10dup11" fmla="*/ 292949 h 854716"/>
              <a:gd name="connsiteX0dup0dup1dup2dup3dup4dup5dup6dup7dup8dup9dup10dup11dup12dup13dup14dup15dup16dup17dup18dup19" fmla="*/ 0 w 2841182"/>
              <a:gd name="connsiteY0dup0dup1dup2dup3dup4dup5dup6dup7dup8dup9dup10dup11dup12dup13dup14dup15dup16dup17dup18dup19" fmla="*/ 292949 h 854716"/>
              <a:gd name="connsiteX1dup0dup1dup2dup3dup4dup5dup6dup7dup8dup9dup10dup11dup12dup13dup14dup15dup16dup17dup18dup19" fmla="*/ 2515406 w 2841182"/>
              <a:gd name="connsiteY1dup0dup1dup2dup3dup4dup5dup6dup7dup8dup9dup10dup11dup12dup13dup14dup15dup16dup17dup18dup19" fmla="*/ 0 h 854716"/>
              <a:gd name="connsiteX2dup0dup1dup2dup3dup4dup5dup6dup7dup8dup9dup10dup11dup12dup13dup14dup15dup16dup17dup18dup19" fmla="*/ 2841182 w 2841182"/>
              <a:gd name="connsiteY2dup0dup1dup2dup3dup4dup5dup6dup7dup8dup9dup10dup11dup12dup13dup14dup15dup16dup17dup18dup19" fmla="*/ 208012 h 854716"/>
              <a:gd name="connsiteX3dup0dup1dup2dup3dup4dup5dup6dup7dup8dup9dup10dup11dup12dup13dup14dup15dup16dup17dup18dup19" fmla="*/ 2832227 w 2841182"/>
              <a:gd name="connsiteY3dup0dup1dup2dup3dup4dup5dup6dup7dup8dup9dup10dup11dup12dup13dup14dup15dup16dup17dup18dup19" fmla="*/ 580723 h 854716"/>
              <a:gd name="connsiteX4dup0dup1dup2dup3dup4dup5dup6dup7dup8dup9dup10dup11dup12dup13dup14dup15dup16dup17dup18dup19" fmla="*/ 332219 w 2841182"/>
              <a:gd name="connsiteY4dup0dup1dup2dup3dup4dup5dup6dup7dup8dup9dup10dup11dup12dup13dup14dup15dup16dup17dup18dup19" fmla="*/ 854716 h 854716"/>
              <a:gd name="connsiteX5dup0dup1dup2dup3dup4dup5dup6dup7dup8dup9dup10dup11dup12dup13dup14dup15dup16" fmla="*/ 304789 w 2841182"/>
              <a:gd name="connsiteY5dup0dup1dup2dup3dup4dup5dup6dup7dup8dup9dup10dup11dup12dup13dup14dup15dup16" fmla="*/ 479337 h 854716"/>
              <a:gd name="connsiteX6dup0dup1dup2dup3dup4dup5dup6dup7dup8dup9dup10dup11dup12" fmla="*/ 0 w 2841182"/>
              <a:gd name="connsiteY6dup0dup1dup2dup3dup4dup5dup6dup7dup8dup9dup10dup11dup12" fmla="*/ 292949 h 854716"/>
              <a:gd name="connsiteX0dup0dup1dup2dup3dup4dup5dup6dup7dup8dup9dup10dup11dup12dup13dup14dup15dup16dup17dup18dup19dup20" fmla="*/ 0 w 2841182"/>
              <a:gd name="connsiteY0dup0dup1dup2dup3dup4dup5dup6dup7dup8dup9dup10dup11dup12dup13dup14dup15dup16dup17dup18dup19dup20" fmla="*/ 292949 h 854716"/>
              <a:gd name="connsiteX1dup0dup1dup2dup3dup4dup5dup6dup7dup8dup9dup10dup11dup12dup13dup14dup15dup16dup17dup18dup19dup20" fmla="*/ 2515406 w 2841182"/>
              <a:gd name="connsiteY1dup0dup1dup2dup3dup4dup5dup6dup7dup8dup9dup10dup11dup12dup13dup14dup15dup16dup17dup18dup19dup20" fmla="*/ 0 h 854716"/>
              <a:gd name="connsiteX2dup0dup1dup2dup3dup4dup5dup6dup7dup8dup9dup10dup11dup12dup13dup14dup15dup16dup17dup18dup19dup20" fmla="*/ 2841182 w 2841182"/>
              <a:gd name="connsiteY2dup0dup1dup2dup3dup4dup5dup6dup7dup8dup9dup10dup11dup12dup13dup14dup15dup16dup17dup18dup19dup20" fmla="*/ 208012 h 854716"/>
              <a:gd name="connsiteX3dup0dup1dup2dup3dup4dup5dup6dup7dup8dup9dup10dup11dup12dup13dup14dup15dup16dup17dup18dup19dup20" fmla="*/ 2832227 w 2841182"/>
              <a:gd name="connsiteY3dup0dup1dup2dup3dup4dup5dup6dup7dup8dup9dup10dup11dup12dup13dup14dup15dup16dup17dup18dup19dup20" fmla="*/ 580723 h 854716"/>
              <a:gd name="connsiteX4dup0dup1dup2dup3dup4dup5dup6dup7dup8dup9dup10dup11dup12dup13dup14dup15dup16dup17dup18dup19dup20" fmla="*/ 332219 w 2841182"/>
              <a:gd name="connsiteY4dup0dup1dup2dup3dup4dup5dup6dup7dup8dup9dup10dup11dup12dup13dup14dup15dup16dup17dup18dup19dup20" fmla="*/ 854716 h 854716"/>
              <a:gd name="connsiteX5dup0dup1dup2dup3dup4dup5dup6dup7dup8dup9dup10dup11dup12dup13dup14dup15dup16dup17" fmla="*/ 304789 w 2841182"/>
              <a:gd name="connsiteY5dup0dup1dup2dup3dup4dup5dup6dup7dup8dup9dup10dup11dup12dup13dup14dup15dup16dup17" fmla="*/ 479337 h 854716"/>
              <a:gd name="connsiteX6dup0dup1dup2dup3dup4dup5dup6dup7dup8dup9dup10dup11dup12dup13" fmla="*/ 0 w 2841182"/>
              <a:gd name="connsiteY6dup0dup1dup2dup3dup4dup5dup6dup7dup8dup9dup10dup11dup12dup13" fmla="*/ 292949 h 854716"/>
              <a:gd name="connsiteX0dup0dup1dup2dup3dup4dup5dup6dup7dup8dup9dup10dup11dup12dup13dup14dup15dup16dup17dup18dup19dup20dup21" fmla="*/ 0 w 2841182"/>
              <a:gd name="connsiteY0dup0dup1dup2dup3dup4dup5dup6dup7dup8dup9dup10dup11dup12dup13dup14dup15dup16dup17dup18dup19dup20dup21" fmla="*/ 292949 h 854716"/>
              <a:gd name="connsiteX1dup0dup1dup2dup3dup4dup5dup6dup7dup8dup9dup10dup11dup12dup13dup14dup15dup16dup17dup18dup19dup20dup21" fmla="*/ 2515406 w 2841182"/>
              <a:gd name="connsiteY1dup0dup1dup2dup3dup4dup5dup6dup7dup8dup9dup10dup11dup12dup13dup14dup15dup16dup17dup18dup19dup20dup21" fmla="*/ 0 h 854716"/>
              <a:gd name="connsiteX2dup0dup1dup2dup3dup4dup5dup6dup7dup8dup9dup10dup11dup12dup13dup14dup15dup16dup17dup18dup19dup20dup21" fmla="*/ 2841182 w 2841182"/>
              <a:gd name="connsiteY2dup0dup1dup2dup3dup4dup5dup6dup7dup8dup9dup10dup11dup12dup13dup14dup15dup16dup17dup18dup19dup20dup21" fmla="*/ 208012 h 854716"/>
              <a:gd name="connsiteX3dup0dup1dup2dup3dup4dup5dup6dup7dup8dup9dup10dup11dup12dup13dup14dup15dup16dup17dup18dup19dup20dup21" fmla="*/ 2832227 w 2841182"/>
              <a:gd name="connsiteY3dup0dup1dup2dup3dup4dup5dup6dup7dup8dup9dup10dup11dup12dup13dup14dup15dup16dup17dup18dup19dup20dup21" fmla="*/ 580723 h 854716"/>
              <a:gd name="connsiteX4dup0dup1dup2dup3dup4dup5dup6dup7dup8dup9dup10dup11dup12dup13dup14dup15dup16dup17dup18dup19dup20dup21" fmla="*/ 332219 w 2841182"/>
              <a:gd name="connsiteY4dup0dup1dup2dup3dup4dup5dup6dup7dup8dup9dup10dup11dup12dup13dup14dup15dup16dup17dup18dup19dup20dup21" fmla="*/ 854716 h 854716"/>
              <a:gd name="connsiteX5dup0dup1dup2dup3dup4dup5dup6dup7dup8dup9dup10dup11dup12dup13dup14dup15dup16dup17dup18" fmla="*/ 304789 w 2841182"/>
              <a:gd name="connsiteY5dup0dup1dup2dup3dup4dup5dup6dup7dup8dup9dup10dup11dup12dup13dup14dup15dup16dup17dup18" fmla="*/ 479337 h 854716"/>
              <a:gd name="connsiteX6dup0dup1dup2dup3dup4dup5dup6dup7dup8dup9dup10dup11dup12dup13dup14" fmla="*/ 0 w 2841182"/>
              <a:gd name="connsiteY6dup0dup1dup2dup3dup4dup5dup6dup7dup8dup9dup10dup11dup12dup13dup14" fmla="*/ 292949 h 854716"/>
            </a:gdLst>
            <a:ahLst/>
            <a:cxnLst>
              <a:cxn ang="0">
                <a:pos x="connsiteX0dup0dup1dup2dup3dup4dup5dup6dup7dup8dup9dup10dup11dup12dup13dup14dup15dup16dup17dup18dup19dup20dup21" y="connsiteY0dup0dup1dup2dup3dup4dup5dup6dup7dup8dup9dup10dup11dup12dup13dup14dup15dup16dup17dup18dup19dup20dup21"/>
              </a:cxn>
              <a:cxn ang="0">
                <a:pos x="connsiteX1dup0dup1dup2dup3dup4dup5dup6dup7dup8dup9dup10dup11dup12dup13dup14dup15dup16dup17dup18dup19dup20dup21" y="connsiteY1dup0dup1dup2dup3dup4dup5dup6dup7dup8dup9dup10dup11dup12dup13dup14dup15dup16dup17dup18dup19dup20dup21"/>
              </a:cxn>
              <a:cxn ang="0">
                <a:pos x="connsiteX2dup0dup1dup2dup3dup4dup5dup6dup7dup8dup9dup10dup11dup12dup13dup14dup15dup16dup17dup18dup19dup20dup21" y="connsiteY2dup0dup1dup2dup3dup4dup5dup6dup7dup8dup9dup10dup11dup12dup13dup14dup15dup16dup17dup18dup19dup20dup21"/>
              </a:cxn>
              <a:cxn ang="0">
                <a:pos x="connsiteX3dup0dup1dup2dup3dup4dup5dup6dup7dup8dup9dup10dup11dup12dup13dup14dup15dup16dup17dup18dup19dup20dup21" y="connsiteY3dup0dup1dup2dup3dup4dup5dup6dup7dup8dup9dup10dup11dup12dup13dup14dup15dup16dup17dup18dup19dup20dup21"/>
              </a:cxn>
              <a:cxn ang="0">
                <a:pos x="connsiteX4dup0dup1dup2dup3dup4dup5dup6dup7dup8dup9dup10dup11dup12dup13dup14dup15dup16dup17dup18dup19dup20dup21" y="connsiteY4dup0dup1dup2dup3dup4dup5dup6dup7dup8dup9dup10dup11dup12dup13dup14dup15dup16dup17dup18dup19dup20dup21"/>
              </a:cxn>
              <a:cxn ang="0">
                <a:pos x="connsiteX5dup0dup1dup2dup3dup4dup5dup6dup7dup8dup9dup10dup11dup12dup13dup14dup15dup16dup17dup18" y="connsiteY5dup0dup1dup2dup3dup4dup5dup6dup7dup8dup9dup10dup11dup12dup13dup14dup15dup16dup17dup18"/>
              </a:cxn>
              <a:cxn ang="0">
                <a:pos x="connsiteX6dup0dup1dup2dup3dup4dup5dup6dup7dup8dup9dup10dup11dup12dup13dup14" y="connsiteY6dup0dup1dup2dup3dup4dup5dup6dup7dup8dup9dup10dup11dup12dup13dup14"/>
              </a:cxn>
            </a:cxnLst>
            <a:rect l="l" t="t" r="r" b="b"/>
            <a:pathLst>
              <a:path w="2841182" h="854716">
                <a:moveTo>
                  <a:pt x="0" y="292949"/>
                </a:moveTo>
                <a:cubicBezTo>
                  <a:pt x="606909" y="-93216"/>
                  <a:pt x="1741626" y="121742"/>
                  <a:pt x="2515406" y="0"/>
                </a:cubicBezTo>
                <a:lnTo>
                  <a:pt x="2841182" y="208012"/>
                </a:lnTo>
                <a:lnTo>
                  <a:pt x="2832227" y="580723"/>
                </a:lnTo>
                <a:cubicBezTo>
                  <a:pt x="2104801" y="853948"/>
                  <a:pt x="711286" y="591143"/>
                  <a:pt x="332219" y="854716"/>
                </a:cubicBezTo>
                <a:lnTo>
                  <a:pt x="304789" y="479337"/>
                </a:lnTo>
                <a:lnTo>
                  <a:pt x="0" y="292949"/>
                </a:lnTo>
                <a:close/>
              </a:path>
            </a:pathLst>
          </a:custGeom>
          <a:gradFill>
            <a:gsLst>
              <a:gs pos="100000">
                <a:srgbClr val="F0C93A"/>
              </a:gs>
              <a:gs pos="3000">
                <a:srgbClr val="003974"/>
              </a:gs>
            </a:gsLst>
            <a:lin ang="0" scaled="1"/>
            <a:tileRect/>
          </a:gradFill>
          <a:ln w="19050">
            <a:gradFill>
              <a:gsLst>
                <a:gs pos="0">
                  <a:srgbClr val="002060"/>
                </a:gs>
                <a:gs pos="100000">
                  <a:srgbClr val="B2B2B2"/>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3167" tIns="33167" rIns="33167" bIns="3316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8" name="Freeform 25">
            <a:extLst>
              <a:ext uri="{FF2B5EF4-FFF2-40B4-BE49-F238E27FC236}">
                <a16:creationId xmlns:a16="http://schemas.microsoft.com/office/drawing/2014/main" id="{FA68EAA5-643B-17FF-288D-F66C0ABF36F2}"/>
              </a:ext>
            </a:extLst>
          </p:cNvPr>
          <p:cNvSpPr/>
          <p:nvPr/>
        </p:nvSpPr>
        <p:spPr>
          <a:xfrm flipV="1">
            <a:off x="1707840" y="1241553"/>
            <a:ext cx="3215870" cy="2293009"/>
          </a:xfrm>
          <a:custGeom>
            <a:avLst/>
            <a:gdLst>
              <a:gd name="connsiteX0" fmla="*/ 324274 w 1973940"/>
              <a:gd name="connsiteY0" fmla="*/ 0 h 1460233"/>
              <a:gd name="connsiteX1" fmla="*/ 657263 w 1973940"/>
              <a:gd name="connsiteY1" fmla="*/ 188242 h 1460233"/>
              <a:gd name="connsiteX2" fmla="*/ 663762 w 1973940"/>
              <a:gd name="connsiteY2" fmla="*/ 252705 h 1460233"/>
              <a:gd name="connsiteX3" fmla="*/ 1345581 w 1973940"/>
              <a:gd name="connsiteY3" fmla="*/ 808403 h 1460233"/>
              <a:gd name="connsiteX4" fmla="*/ 1616480 w 1973940"/>
              <a:gd name="connsiteY4" fmla="*/ 753711 h 1460233"/>
              <a:gd name="connsiteX5" fmla="*/ 1706189 w 1973940"/>
              <a:gd name="connsiteY5" fmla="*/ 705019 h 1460233"/>
              <a:gd name="connsiteX6" fmla="*/ 1669680 w 1973940"/>
              <a:gd name="connsiteY6" fmla="*/ 1079233 h 1460233"/>
              <a:gd name="connsiteX7" fmla="*/ 1973940 w 1973940"/>
              <a:gd name="connsiteY7" fmla="*/ 1304344 h 1460233"/>
              <a:gd name="connsiteX8" fmla="*/ 1870201 w 1973940"/>
              <a:gd name="connsiteY8" fmla="*/ 1354317 h 1460233"/>
              <a:gd name="connsiteX9" fmla="*/ 1345581 w 1973940"/>
              <a:gd name="connsiteY9" fmla="*/ 1460233 h 1460233"/>
              <a:gd name="connsiteX10" fmla="*/ 4752 w 1973940"/>
              <a:gd name="connsiteY10" fmla="*/ 250249 h 1460233"/>
              <a:gd name="connsiteX11" fmla="*/ 0 w 1973940"/>
              <a:gd name="connsiteY11" fmla="*/ 156141 h 146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3940" h="1460233">
                <a:moveTo>
                  <a:pt x="324274" y="0"/>
                </a:moveTo>
                <a:lnTo>
                  <a:pt x="657263" y="188242"/>
                </a:lnTo>
                <a:lnTo>
                  <a:pt x="663762" y="252705"/>
                </a:lnTo>
                <a:cubicBezTo>
                  <a:pt x="728657" y="569841"/>
                  <a:pt x="1009259" y="808403"/>
                  <a:pt x="1345581" y="808403"/>
                </a:cubicBezTo>
                <a:cubicBezTo>
                  <a:pt x="1441673" y="808403"/>
                  <a:pt x="1533217" y="788929"/>
                  <a:pt x="1616480" y="753711"/>
                </a:cubicBezTo>
                <a:lnTo>
                  <a:pt x="1706189" y="705019"/>
                </a:lnTo>
                <a:lnTo>
                  <a:pt x="1669680" y="1079233"/>
                </a:lnTo>
                <a:lnTo>
                  <a:pt x="1973940" y="1304344"/>
                </a:lnTo>
                <a:lnTo>
                  <a:pt x="1870201" y="1354317"/>
                </a:lnTo>
                <a:cubicBezTo>
                  <a:pt x="1708954" y="1422519"/>
                  <a:pt x="1531672" y="1460233"/>
                  <a:pt x="1345581" y="1460233"/>
                </a:cubicBezTo>
                <a:cubicBezTo>
                  <a:pt x="647741" y="1460233"/>
                  <a:pt x="73772" y="929879"/>
                  <a:pt x="4752" y="250249"/>
                </a:cubicBezTo>
                <a:lnTo>
                  <a:pt x="0" y="156141"/>
                </a:lnTo>
                <a:close/>
              </a:path>
            </a:pathLst>
          </a:custGeom>
          <a:solidFill>
            <a:srgbClr val="F0C93A"/>
          </a:solidFill>
          <a:ln w="19050">
            <a:solidFill>
              <a:srgbClr val="B2B2B2"/>
            </a:solidFill>
          </a:ln>
          <a:effectLst/>
        </p:spPr>
        <p:style>
          <a:lnRef idx="2">
            <a:schemeClr val="accent1">
              <a:shade val="50000"/>
            </a:schemeClr>
          </a:lnRef>
          <a:fillRef idx="1">
            <a:schemeClr val="accent1"/>
          </a:fillRef>
          <a:effectRef idx="0">
            <a:schemeClr val="accent1"/>
          </a:effectRef>
          <a:fontRef idx="minor">
            <a:schemeClr val="lt1"/>
          </a:fontRef>
        </p:style>
        <p:txBody>
          <a:bodyPr lIns="33167" tIns="33167" rIns="33167" bIns="3316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9" name="Freeform 26">
            <a:extLst>
              <a:ext uri="{FF2B5EF4-FFF2-40B4-BE49-F238E27FC236}">
                <a16:creationId xmlns:a16="http://schemas.microsoft.com/office/drawing/2014/main" id="{FD6EE843-74A1-8C93-7B7F-5CB8C7C1FB95}"/>
              </a:ext>
            </a:extLst>
          </p:cNvPr>
          <p:cNvSpPr/>
          <p:nvPr/>
        </p:nvSpPr>
        <p:spPr>
          <a:xfrm flipV="1">
            <a:off x="7448065" y="3329546"/>
            <a:ext cx="3039650" cy="2144881"/>
          </a:xfrm>
          <a:custGeom>
            <a:avLst/>
            <a:gdLst>
              <a:gd name="connsiteX0" fmla="*/ 517985 w 1865773"/>
              <a:gd name="connsiteY0" fmla="*/ 0 h 1365902"/>
              <a:gd name="connsiteX1" fmla="*/ 1865773 w 1865773"/>
              <a:gd name="connsiteY1" fmla="*/ 1347788 h 1365902"/>
              <a:gd name="connsiteX2" fmla="*/ 1865355 w 1865773"/>
              <a:gd name="connsiteY2" fmla="*/ 1356069 h 1365902"/>
              <a:gd name="connsiteX3" fmla="*/ 1546151 w 1865773"/>
              <a:gd name="connsiteY3" fmla="*/ 1191609 h 1365902"/>
              <a:gd name="connsiteX4" fmla="*/ 1212118 w 1865773"/>
              <a:gd name="connsiteY4" fmla="*/ 1365902 h 1365902"/>
              <a:gd name="connsiteX5" fmla="*/ 1213944 w 1865773"/>
              <a:gd name="connsiteY5" fmla="*/ 1347788 h 1365902"/>
              <a:gd name="connsiteX6" fmla="*/ 517985 w 1865773"/>
              <a:gd name="connsiteY6" fmla="*/ 651830 h 1365902"/>
              <a:gd name="connsiteX7" fmla="*/ 377725 w 1865773"/>
              <a:gd name="connsiteY7" fmla="*/ 665970 h 1365902"/>
              <a:gd name="connsiteX8" fmla="*/ 276706 w 1865773"/>
              <a:gd name="connsiteY8" fmla="*/ 697328 h 1365902"/>
              <a:gd name="connsiteX9" fmla="*/ 0 w 1865773"/>
              <a:gd name="connsiteY9" fmla="*/ 447223 h 1365902"/>
              <a:gd name="connsiteX10" fmla="*/ 40410 w 1865773"/>
              <a:gd name="connsiteY10" fmla="*/ 88697 h 1365902"/>
              <a:gd name="connsiteX11" fmla="*/ 117194 w 1865773"/>
              <a:gd name="connsiteY11" fmla="*/ 60594 h 1365902"/>
              <a:gd name="connsiteX12" fmla="*/ 517985 w 1865773"/>
              <a:gd name="connsiteY12" fmla="*/ 0 h 13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5773" h="1365902">
                <a:moveTo>
                  <a:pt x="517985" y="0"/>
                </a:moveTo>
                <a:cubicBezTo>
                  <a:pt x="1262348" y="0"/>
                  <a:pt x="1865773" y="603425"/>
                  <a:pt x="1865773" y="1347788"/>
                </a:cubicBezTo>
                <a:lnTo>
                  <a:pt x="1865355" y="1356069"/>
                </a:lnTo>
                <a:lnTo>
                  <a:pt x="1546151" y="1191609"/>
                </a:lnTo>
                <a:lnTo>
                  <a:pt x="1212118" y="1365902"/>
                </a:lnTo>
                <a:lnTo>
                  <a:pt x="1213944" y="1347788"/>
                </a:lnTo>
                <a:cubicBezTo>
                  <a:pt x="1213944" y="963421"/>
                  <a:pt x="902353" y="651830"/>
                  <a:pt x="517985" y="651830"/>
                </a:cubicBezTo>
                <a:cubicBezTo>
                  <a:pt x="469939" y="651830"/>
                  <a:pt x="423030" y="656699"/>
                  <a:pt x="377725" y="665970"/>
                </a:cubicBezTo>
                <a:lnTo>
                  <a:pt x="276706" y="697328"/>
                </a:lnTo>
                <a:lnTo>
                  <a:pt x="0" y="447223"/>
                </a:lnTo>
                <a:lnTo>
                  <a:pt x="40410" y="88697"/>
                </a:lnTo>
                <a:lnTo>
                  <a:pt x="117194" y="60594"/>
                </a:lnTo>
                <a:cubicBezTo>
                  <a:pt x="243804" y="21214"/>
                  <a:pt x="378417" y="0"/>
                  <a:pt x="517985" y="0"/>
                </a:cubicBezTo>
                <a:close/>
              </a:path>
            </a:pathLst>
          </a:custGeom>
          <a:solidFill>
            <a:srgbClr val="004B97"/>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33167" tIns="33167" rIns="33167" bIns="3316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CD7BA3B-FF2D-0DC5-7FEE-66194A72C9EF}"/>
              </a:ext>
            </a:extLst>
          </p:cNvPr>
          <p:cNvSpPr txBox="1"/>
          <p:nvPr/>
        </p:nvSpPr>
        <p:spPr>
          <a:xfrm rot="19419868">
            <a:off x="2143118" y="1808343"/>
            <a:ext cx="1800149" cy="62098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Develop</a:t>
            </a: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C21CEC1-66E4-AE8B-294E-5B7D0959F8F5}"/>
              </a:ext>
            </a:extLst>
          </p:cNvPr>
          <p:cNvSpPr txBox="1"/>
          <p:nvPr/>
        </p:nvSpPr>
        <p:spPr>
          <a:xfrm rot="2280863">
            <a:off x="2333685" y="4246105"/>
            <a:ext cx="1150612" cy="62098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Build</a:t>
            </a: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EB875-9A67-EF12-6AAC-E892D64FDF65}"/>
              </a:ext>
            </a:extLst>
          </p:cNvPr>
          <p:cNvSpPr txBox="1"/>
          <p:nvPr/>
        </p:nvSpPr>
        <p:spPr>
          <a:xfrm rot="18715274">
            <a:off x="4461044" y="2809546"/>
            <a:ext cx="3633886" cy="620980"/>
          </a:xfrm>
          <a:prstGeom prst="rect">
            <a:avLst/>
          </a:prstGeom>
          <a:noFill/>
          <a:effectLst/>
        </p:spPr>
        <p:txBody>
          <a:bodyPr wrap="squar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Inno            </a:t>
            </a:r>
            <a:r>
              <a:rPr kumimoji="0" lang="en-US" sz="3600" b="1" i="0" u="none" strike="noStrike" kern="1200" cap="none" spc="0" normalizeH="0" baseline="0" noProof="0" err="1">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vation</a:t>
            </a: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C6D3BF9-1FF6-8E21-01BA-ACEF068EC080}"/>
              </a:ext>
            </a:extLst>
          </p:cNvPr>
          <p:cNvSpPr txBox="1"/>
          <p:nvPr/>
        </p:nvSpPr>
        <p:spPr>
          <a:xfrm rot="2817469">
            <a:off x="4484584" y="2871709"/>
            <a:ext cx="2946937" cy="62098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Collaboration</a:t>
            </a: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93C4502-659A-7D46-D4FC-67C1B24BAA18}"/>
              </a:ext>
            </a:extLst>
          </p:cNvPr>
          <p:cNvSpPr txBox="1"/>
          <p:nvPr/>
        </p:nvSpPr>
        <p:spPr>
          <a:xfrm rot="2400148">
            <a:off x="8474799" y="1911436"/>
            <a:ext cx="1760073" cy="62098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Operate</a:t>
            </a:r>
            <a:endParaRPr kumimoji="0" lang="en-US" sz="5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AD8319F-078C-7B1C-2205-C3297F7E3C6B}"/>
              </a:ext>
            </a:extLst>
          </p:cNvPr>
          <p:cNvSpPr txBox="1"/>
          <p:nvPr/>
        </p:nvSpPr>
        <p:spPr>
          <a:xfrm rot="20276720">
            <a:off x="8013096" y="4318107"/>
            <a:ext cx="2057335" cy="62098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Optimize </a:t>
            </a:r>
          </a:p>
        </p:txBody>
      </p:sp>
      <p:sp>
        <p:nvSpPr>
          <p:cNvPr id="16" name="TextBox 15">
            <a:extLst>
              <a:ext uri="{FF2B5EF4-FFF2-40B4-BE49-F238E27FC236}">
                <a16:creationId xmlns:a16="http://schemas.microsoft.com/office/drawing/2014/main" id="{00652F75-35ED-5860-0943-FE08493A3827}"/>
              </a:ext>
            </a:extLst>
          </p:cNvPr>
          <p:cNvSpPr txBox="1"/>
          <p:nvPr/>
        </p:nvSpPr>
        <p:spPr>
          <a:xfrm>
            <a:off x="3266186" y="2940897"/>
            <a:ext cx="1283662" cy="74409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1BF"/>
                </a:solidFill>
                <a:effectLst/>
                <a:uLnTx/>
                <a:uFillTx/>
                <a:latin typeface="Aptos" panose="020B0004020202020204" pitchFamily="34" charset="0"/>
                <a:ea typeface="Calibri" panose="020F0502020204030204" pitchFamily="34" charset="0"/>
                <a:cs typeface="Calibri" panose="020F0502020204030204" pitchFamily="34" charset="0"/>
              </a:rPr>
              <a:t>GCH</a:t>
            </a:r>
            <a:endParaRPr kumimoji="0" lang="en-US" sz="5400" b="1" i="0" u="none" strike="noStrike" kern="1200" cap="none" spc="0" normalizeH="0" baseline="0" noProof="0">
              <a:ln>
                <a:noFill/>
              </a:ln>
              <a:solidFill>
                <a:srgbClr val="0091B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6046144-2953-C130-263F-F791E6D6297F}"/>
              </a:ext>
            </a:extLst>
          </p:cNvPr>
          <p:cNvSpPr txBox="1"/>
          <p:nvPr/>
        </p:nvSpPr>
        <p:spPr>
          <a:xfrm>
            <a:off x="7561414" y="2940897"/>
            <a:ext cx="1209924" cy="744090"/>
          </a:xfrm>
          <a:prstGeom prst="rect">
            <a:avLst/>
          </a:prstGeom>
          <a:noFill/>
          <a:effectLst/>
        </p:spPr>
        <p:txBody>
          <a:bodyPr wrap="none" lIns="33167" tIns="33167" rIns="33167" bIns="3316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974"/>
                </a:solidFill>
                <a:effectLst/>
                <a:uLnTx/>
                <a:uFillTx/>
                <a:latin typeface="Aptos" panose="020B0004020202020204" pitchFamily="34" charset="0"/>
                <a:ea typeface="Calibri" panose="020F0502020204030204" pitchFamily="34" charset="0"/>
                <a:cs typeface="Calibri" panose="020F0502020204030204" pitchFamily="34" charset="0"/>
              </a:rPr>
              <a:t>MSP</a:t>
            </a:r>
            <a:endParaRPr kumimoji="0" lang="en-US" sz="6600" b="1" i="0" u="none" strike="noStrike" kern="1200" cap="none" spc="0" normalizeH="0" baseline="0" noProof="0">
              <a:ln>
                <a:noFill/>
              </a:ln>
              <a:solidFill>
                <a:srgbClr val="003974"/>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798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A1620-0E36-0760-A128-0BC873601B91}"/>
              </a:ext>
            </a:extLst>
          </p:cNvPr>
          <p:cNvSpPr>
            <a:spLocks noGrp="1"/>
          </p:cNvSpPr>
          <p:nvPr>
            <p:ph type="title"/>
          </p:nvPr>
        </p:nvSpPr>
        <p:spPr/>
        <p:txBody>
          <a:bodyPr/>
          <a:lstStyle/>
          <a:p>
            <a:r>
              <a:rPr lang="en-GB" dirty="0"/>
              <a:t>Introducing </a:t>
            </a:r>
            <a:r>
              <a:rPr lang="en-GB" dirty="0" err="1"/>
              <a:t>LTIMindtree</a:t>
            </a:r>
            <a:r>
              <a:rPr lang="en-GB" dirty="0"/>
              <a:t> AI First Operations framework…</a:t>
            </a:r>
            <a:endParaRPr lang="en-IN" dirty="0"/>
          </a:p>
        </p:txBody>
      </p:sp>
      <p:sp>
        <p:nvSpPr>
          <p:cNvPr id="4" name="Text Placeholder 5">
            <a:extLst>
              <a:ext uri="{FF2B5EF4-FFF2-40B4-BE49-F238E27FC236}">
                <a16:creationId xmlns:a16="http://schemas.microsoft.com/office/drawing/2014/main" id="{2DF3F696-D99F-7C3C-946D-310DF6371250}"/>
              </a:ext>
            </a:extLst>
          </p:cNvPr>
          <p:cNvSpPr txBox="1">
            <a:spLocks noChangeAspect="1"/>
          </p:cNvSpPr>
          <p:nvPr>
            <p:custDataLst>
              <p:tags r:id="rId1"/>
            </p:custDataLst>
          </p:nvPr>
        </p:nvSpPr>
        <p:spPr>
          <a:xfrm>
            <a:off x="215947" y="2621167"/>
            <a:ext cx="548640" cy="499284"/>
          </a:xfrm>
          <a:prstGeom prst="rect">
            <a:avLst/>
          </a:prstGeom>
          <a:effectLst/>
        </p:spPr>
        <p:txBody>
          <a:bodyPr anchor="ctr"/>
          <a:lstStyle>
            <a:defPPr>
              <a:defRPr lang="en-US"/>
            </a:defPPr>
            <a:lvl1pPr indent="0" algn="ctr" defTabSz="457200">
              <a:lnSpc>
                <a:spcPct val="100000"/>
              </a:lnSpc>
              <a:spcBef>
                <a:spcPts val="0"/>
              </a:spcBef>
              <a:buFont typeface="Arial" panose="020B0604020202020204" pitchFamily="34" charset="0"/>
              <a:buNone/>
              <a:defRPr sz="5750" b="1">
                <a:ln w="31750">
                  <a:solidFill>
                    <a:srgbClr val="FFFFFF"/>
                  </a:solidFill>
                </a:ln>
                <a:solidFill>
                  <a:srgbClr val="A3CE3A"/>
                </a:solidFill>
                <a:effectLst>
                  <a:innerShdw blurRad="63500" dist="50800" dir="13500000">
                    <a:prstClr val="black">
                      <a:alpha val="50000"/>
                    </a:prstClr>
                  </a:innerShdw>
                </a:effectLst>
                <a:latin typeface="Source Sans Pro" panose="020B0503030403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a:ln w="31750">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2</a:t>
            </a:r>
          </a:p>
        </p:txBody>
      </p:sp>
      <p:sp>
        <p:nvSpPr>
          <p:cNvPr id="5" name="Text Placeholder 5">
            <a:extLst>
              <a:ext uri="{FF2B5EF4-FFF2-40B4-BE49-F238E27FC236}">
                <a16:creationId xmlns:a16="http://schemas.microsoft.com/office/drawing/2014/main" id="{E343B851-89CF-66C8-F9EA-2EFBBE58D9AA}"/>
              </a:ext>
            </a:extLst>
          </p:cNvPr>
          <p:cNvSpPr txBox="1">
            <a:spLocks noChangeAspect="1"/>
          </p:cNvSpPr>
          <p:nvPr>
            <p:custDataLst>
              <p:tags r:id="rId2"/>
            </p:custDataLst>
          </p:nvPr>
        </p:nvSpPr>
        <p:spPr>
          <a:xfrm>
            <a:off x="215947" y="4081221"/>
            <a:ext cx="548640" cy="499284"/>
          </a:xfrm>
          <a:prstGeom prst="rect">
            <a:avLst/>
          </a:prstGeom>
          <a:effectLst/>
        </p:spPr>
        <p:txBody>
          <a:bodyPr anchor="ctr"/>
          <a:lstStyle>
            <a:defPPr>
              <a:defRPr lang="en-US"/>
            </a:defPPr>
            <a:lvl1pPr indent="0" algn="ctr" defTabSz="457200">
              <a:lnSpc>
                <a:spcPct val="100000"/>
              </a:lnSpc>
              <a:spcBef>
                <a:spcPts val="0"/>
              </a:spcBef>
              <a:buFont typeface="Arial" panose="020B0604020202020204" pitchFamily="34" charset="0"/>
              <a:buNone/>
              <a:defRPr sz="5750" b="1">
                <a:ln w="31750">
                  <a:solidFill>
                    <a:srgbClr val="FFFFFF"/>
                  </a:solidFill>
                </a:ln>
                <a:solidFill>
                  <a:srgbClr val="A3CE3A"/>
                </a:solidFill>
                <a:effectLst>
                  <a:innerShdw blurRad="63500" dist="50800" dir="13500000">
                    <a:prstClr val="black">
                      <a:alpha val="50000"/>
                    </a:prstClr>
                  </a:innerShdw>
                </a:effectLst>
                <a:latin typeface="Source Sans Pro" panose="020B0503030403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a:ln w="31750">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1</a:t>
            </a:r>
          </a:p>
        </p:txBody>
      </p:sp>
      <p:sp>
        <p:nvSpPr>
          <p:cNvPr id="6" name="Text Placeholder 5">
            <a:extLst>
              <a:ext uri="{FF2B5EF4-FFF2-40B4-BE49-F238E27FC236}">
                <a16:creationId xmlns:a16="http://schemas.microsoft.com/office/drawing/2014/main" id="{1900234F-9856-5449-3565-412801535321}"/>
              </a:ext>
            </a:extLst>
          </p:cNvPr>
          <p:cNvSpPr txBox="1">
            <a:spLocks noChangeAspect="1"/>
          </p:cNvSpPr>
          <p:nvPr>
            <p:custDataLst>
              <p:tags r:id="rId3"/>
            </p:custDataLst>
          </p:nvPr>
        </p:nvSpPr>
        <p:spPr>
          <a:xfrm>
            <a:off x="125148" y="1232769"/>
            <a:ext cx="730239" cy="664548"/>
          </a:xfrm>
          <a:prstGeom prst="rect">
            <a:avLst/>
          </a:prstGeom>
          <a:effectLst/>
        </p:spPr>
        <p:txBody>
          <a:bodyPr anchor="ctr"/>
          <a:lstStyle>
            <a:defPPr>
              <a:defRPr lang="en-US"/>
            </a:defPPr>
            <a:lvl1pPr indent="0" algn="ctr" defTabSz="457200">
              <a:lnSpc>
                <a:spcPct val="100000"/>
              </a:lnSpc>
              <a:spcBef>
                <a:spcPts val="0"/>
              </a:spcBef>
              <a:buFont typeface="Arial" panose="020B0604020202020204" pitchFamily="34" charset="0"/>
              <a:buNone/>
              <a:defRPr sz="5750" b="1">
                <a:ln w="31750">
                  <a:noFill/>
                </a:ln>
                <a:solidFill>
                  <a:schemeClr val="tx1">
                    <a:lumMod val="75000"/>
                    <a:lumOff val="25000"/>
                  </a:schemeClr>
                </a:solidFill>
                <a:effectLst/>
                <a:latin typeface="Calibri" panose="020F050202020403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a:ln w="31750">
                  <a:noFill/>
                </a:ln>
                <a:solidFill>
                  <a:srgbClr val="0068D0"/>
                </a:solidFill>
                <a:effectLst/>
                <a:uLnTx/>
                <a:uFillTx/>
                <a:latin typeface="Aptos" panose="020B0004020202020204" pitchFamily="34" charset="0"/>
                <a:ea typeface="Calibri" panose="020F0502020204030204" pitchFamily="34" charset="0"/>
              </a:rPr>
              <a:t>3</a:t>
            </a:r>
          </a:p>
        </p:txBody>
      </p:sp>
      <p:sp>
        <p:nvSpPr>
          <p:cNvPr id="8" name="Rounded Rectangle 41">
            <a:extLst>
              <a:ext uri="{FF2B5EF4-FFF2-40B4-BE49-F238E27FC236}">
                <a16:creationId xmlns:a16="http://schemas.microsoft.com/office/drawing/2014/main" id="{B1826010-1FA7-0AF5-5424-222043860726}"/>
              </a:ext>
            </a:extLst>
          </p:cNvPr>
          <p:cNvSpPr/>
          <p:nvPr/>
        </p:nvSpPr>
        <p:spPr>
          <a:xfrm>
            <a:off x="878722" y="914400"/>
            <a:ext cx="3566160" cy="1160907"/>
          </a:xfrm>
          <a:prstGeom prst="rect">
            <a:avLst/>
          </a:prstGeom>
          <a:solidFill>
            <a:srgbClr val="004B97"/>
          </a:solidFill>
          <a:ln w="12700">
            <a:solidFill>
              <a:schemeClr val="bg1"/>
            </a:solidFill>
            <a:miter lim="400000"/>
          </a:ln>
          <a:effectLst>
            <a:outerShdw blurRad="50800" dist="38100" dir="8100000" algn="tr" rotWithShape="0">
              <a:prstClr val="black">
                <a:alpha val="40000"/>
              </a:prstClr>
            </a:outerShdw>
          </a:effectLst>
        </p:spPr>
        <p:txBody>
          <a:bodyPr tIns="45720" bIns="45720" anchor="ctr"/>
          <a:lstStyle/>
          <a:p>
            <a:pPr marL="0" marR="0" lvl="0" indent="0" algn="ctr" defTabSz="914400" rtl="0" eaLnBrk="1" fontAlgn="auto" latinLnBrk="0" hangingPunct="1">
              <a:lnSpc>
                <a:spcPts val="2100"/>
              </a:lnSpc>
              <a:spcBef>
                <a:spcPts val="0"/>
              </a:spcBef>
              <a:spcAft>
                <a:spcPts val="0"/>
              </a:spcAft>
              <a:buClrTx/>
              <a:buSzTx/>
              <a:buFontTx/>
              <a:buNone/>
              <a:tabLst/>
              <a:defRPr sz="1600" b="0">
                <a:solidFill>
                  <a:srgbClr val="FFFFFF"/>
                </a:solidFill>
                <a:latin typeface="Frutiger LT Pro 45 Light"/>
                <a:ea typeface="Frutiger LT Pro 45 Light"/>
                <a:cs typeface="Frutiger LT Pro 45 Light"/>
                <a:sym typeface="Frutiger LT Pro 45 Light"/>
              </a:defRPr>
            </a:pPr>
            <a:endParaRPr kumimoji="0" lang="en-US" sz="9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45 Light"/>
            </a:endParaRPr>
          </a:p>
        </p:txBody>
      </p:sp>
      <p:sp>
        <p:nvSpPr>
          <p:cNvPr id="9" name="Rounded Rectangle 41">
            <a:extLst>
              <a:ext uri="{FF2B5EF4-FFF2-40B4-BE49-F238E27FC236}">
                <a16:creationId xmlns:a16="http://schemas.microsoft.com/office/drawing/2014/main" id="{29BAA9D7-78B6-C0FA-14B2-5EEE68A15F71}"/>
              </a:ext>
            </a:extLst>
          </p:cNvPr>
          <p:cNvSpPr/>
          <p:nvPr/>
        </p:nvSpPr>
        <p:spPr>
          <a:xfrm>
            <a:off x="8209643" y="914400"/>
            <a:ext cx="3566160" cy="1160907"/>
          </a:xfrm>
          <a:prstGeom prst="rect">
            <a:avLst/>
          </a:prstGeom>
          <a:solidFill>
            <a:srgbClr val="004B97"/>
          </a:solidFill>
          <a:ln w="12700">
            <a:solidFill>
              <a:schemeClr val="bg1"/>
            </a:solidFill>
            <a:miter lim="400000"/>
          </a:ln>
          <a:effectLst>
            <a:outerShdw blurRad="50800" dist="38100" dir="8100000" algn="tr" rotWithShape="0">
              <a:prstClr val="black">
                <a:alpha val="40000"/>
              </a:prstClr>
            </a:outerShdw>
          </a:effectLst>
        </p:spPr>
        <p:txBody>
          <a:bodyPr tIns="45720" bIns="45720" anchor="ctr"/>
          <a:lstStyle/>
          <a:p>
            <a:pPr marL="0" marR="0" lvl="0" indent="0" algn="ctr" defTabSz="914400" rtl="0" eaLnBrk="1" fontAlgn="auto" latinLnBrk="0" hangingPunct="1">
              <a:lnSpc>
                <a:spcPts val="2100"/>
              </a:lnSpc>
              <a:spcBef>
                <a:spcPts val="0"/>
              </a:spcBef>
              <a:spcAft>
                <a:spcPts val="0"/>
              </a:spcAft>
              <a:buClrTx/>
              <a:buSzTx/>
              <a:buFontTx/>
              <a:buNone/>
              <a:tabLst/>
              <a:defRPr sz="1600" b="0">
                <a:solidFill>
                  <a:srgbClr val="FFFFFF"/>
                </a:solidFill>
                <a:latin typeface="Frutiger LT Pro 45 Light"/>
                <a:ea typeface="Frutiger LT Pro 45 Light"/>
                <a:cs typeface="Frutiger LT Pro 45 Light"/>
                <a:sym typeface="Frutiger LT Pro 45 Light"/>
              </a:defRPr>
            </a:pPr>
            <a:endParaRPr kumimoji="0" lang="en-US" sz="9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45 Light"/>
            </a:endParaRPr>
          </a:p>
        </p:txBody>
      </p:sp>
      <p:sp>
        <p:nvSpPr>
          <p:cNvPr id="10" name="Rounded Rectangle 41">
            <a:extLst>
              <a:ext uri="{FF2B5EF4-FFF2-40B4-BE49-F238E27FC236}">
                <a16:creationId xmlns:a16="http://schemas.microsoft.com/office/drawing/2014/main" id="{6BD2AD9E-BF15-B388-923F-8CFBB90772EC}"/>
              </a:ext>
            </a:extLst>
          </p:cNvPr>
          <p:cNvSpPr/>
          <p:nvPr/>
        </p:nvSpPr>
        <p:spPr>
          <a:xfrm>
            <a:off x="4544183" y="914400"/>
            <a:ext cx="3566160" cy="1160907"/>
          </a:xfrm>
          <a:prstGeom prst="rect">
            <a:avLst/>
          </a:prstGeom>
          <a:solidFill>
            <a:srgbClr val="004B97"/>
          </a:solidFill>
          <a:ln w="12700">
            <a:solidFill>
              <a:schemeClr val="bg1"/>
            </a:solidFill>
            <a:miter lim="400000"/>
          </a:ln>
          <a:effectLst>
            <a:outerShdw blurRad="50800" dist="38100" dir="8100000" algn="tr" rotWithShape="0">
              <a:prstClr val="black">
                <a:alpha val="40000"/>
              </a:prstClr>
            </a:outerShdw>
          </a:effectLst>
        </p:spPr>
        <p:txBody>
          <a:bodyPr tIns="45720" bIns="45720" anchor="ctr"/>
          <a:lstStyle/>
          <a:p>
            <a:pPr marL="0" marR="0" lvl="0" indent="0" algn="ctr" defTabSz="914400" rtl="0" eaLnBrk="1" fontAlgn="auto" latinLnBrk="0" hangingPunct="1">
              <a:lnSpc>
                <a:spcPts val="2100"/>
              </a:lnSpc>
              <a:spcBef>
                <a:spcPts val="0"/>
              </a:spcBef>
              <a:spcAft>
                <a:spcPts val="0"/>
              </a:spcAft>
              <a:buClrTx/>
              <a:buSzTx/>
              <a:buFontTx/>
              <a:buNone/>
              <a:tabLst/>
              <a:defRPr sz="1600" b="0">
                <a:solidFill>
                  <a:srgbClr val="FFFFFF"/>
                </a:solidFill>
                <a:latin typeface="Frutiger LT Pro 45 Light"/>
                <a:ea typeface="Frutiger LT Pro 45 Light"/>
                <a:cs typeface="Frutiger LT Pro 45 Light"/>
                <a:sym typeface="Frutiger LT Pro 45 Light"/>
              </a:defRPr>
            </a:pPr>
            <a:endParaRPr kumimoji="0" lang="en-US" sz="9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45 Light"/>
            </a:endParaRPr>
          </a:p>
        </p:txBody>
      </p:sp>
      <p:sp>
        <p:nvSpPr>
          <p:cNvPr id="11" name="Rounded Rectangle 41">
            <a:extLst>
              <a:ext uri="{FF2B5EF4-FFF2-40B4-BE49-F238E27FC236}">
                <a16:creationId xmlns:a16="http://schemas.microsoft.com/office/drawing/2014/main" id="{2DA22855-D755-C2C9-31E4-BDAAF2894DB5}"/>
              </a:ext>
            </a:extLst>
          </p:cNvPr>
          <p:cNvSpPr/>
          <p:nvPr/>
        </p:nvSpPr>
        <p:spPr>
          <a:xfrm>
            <a:off x="869107" y="5185325"/>
            <a:ext cx="10901156" cy="1160906"/>
          </a:xfrm>
          <a:prstGeom prst="rect">
            <a:avLst/>
          </a:prstGeom>
          <a:solidFill>
            <a:srgbClr val="595959"/>
          </a:solidFill>
          <a:ln w="12700">
            <a:miter lim="400000"/>
          </a:ln>
          <a:effectLst>
            <a:outerShdw blurRad="50800" dist="38100" dir="8100000" algn="tr" rotWithShape="0">
              <a:prstClr val="black">
                <a:alpha val="40000"/>
              </a:prstClr>
            </a:outerShdw>
          </a:effectLst>
        </p:spPr>
        <p:txBody>
          <a:bodyPr tIns="45720" bIns="45720" anchor="ctr"/>
          <a:lstStyle/>
          <a:p>
            <a:pPr algn="ctr">
              <a:lnSpc>
                <a:spcPts val="2100"/>
              </a:lnSpc>
            </a:pPr>
            <a:endParaRPr lang="en-US" sz="900">
              <a:solidFill>
                <a:srgbClr val="FFFFFF"/>
              </a:solidFill>
              <a:latin typeface="Aptos" panose="020B0004020202020204" pitchFamily="34" charset="0"/>
              <a:ea typeface="Calibri" panose="020F0502020204030204" pitchFamily="34" charset="0"/>
              <a:cs typeface="Calibri" panose="020F0502020204030204" pitchFamily="34" charset="0"/>
              <a:sym typeface="Frutiger LT Pro 45 Light"/>
            </a:endParaRPr>
          </a:p>
        </p:txBody>
      </p:sp>
      <p:sp>
        <p:nvSpPr>
          <p:cNvPr id="12" name="Rounded Rectangle 41">
            <a:extLst>
              <a:ext uri="{FF2B5EF4-FFF2-40B4-BE49-F238E27FC236}">
                <a16:creationId xmlns:a16="http://schemas.microsoft.com/office/drawing/2014/main" id="{D6D34CEB-36E6-C747-1E40-6F7ED1E86EEB}"/>
              </a:ext>
            </a:extLst>
          </p:cNvPr>
          <p:cNvSpPr/>
          <p:nvPr/>
        </p:nvSpPr>
        <p:spPr>
          <a:xfrm>
            <a:off x="878722" y="2205777"/>
            <a:ext cx="10901156" cy="1032409"/>
          </a:xfrm>
          <a:prstGeom prst="rect">
            <a:avLst/>
          </a:prstGeom>
          <a:solidFill>
            <a:srgbClr val="0068D0"/>
          </a:solidFill>
          <a:ln w="12700">
            <a:solidFill>
              <a:srgbClr val="004B97"/>
            </a:solidFill>
            <a:miter lim="400000"/>
          </a:ln>
        </p:spPr>
        <p:txBody>
          <a:bodyPr tIns="45720" bIns="45720" anchor="ctr"/>
          <a:lstStyle/>
          <a:p>
            <a:pPr marL="0" marR="0" lvl="0" indent="0" algn="ctr" defTabSz="914400" rtl="0" eaLnBrk="1" fontAlgn="auto" latinLnBrk="0" hangingPunct="1">
              <a:lnSpc>
                <a:spcPts val="2100"/>
              </a:lnSpc>
              <a:spcBef>
                <a:spcPts val="0"/>
              </a:spcBef>
              <a:spcAft>
                <a:spcPts val="0"/>
              </a:spcAft>
              <a:buClrTx/>
              <a:buSzTx/>
              <a:buFontTx/>
              <a:buNone/>
              <a:tabLst/>
              <a:defRPr sz="1600" b="0">
                <a:solidFill>
                  <a:srgbClr val="2F5597"/>
                </a:solidFill>
                <a:latin typeface="Frutiger LT Pro 45 Light"/>
                <a:ea typeface="Frutiger LT Pro 45 Light"/>
                <a:cs typeface="Frutiger LT Pro 45 Light"/>
                <a:sym typeface="Frutiger LT Pro 45 Light"/>
              </a:defRPr>
            </a:pPr>
            <a:endParaRPr kumimoji="0" lang="en-US" sz="900" b="0" i="0" u="none" strike="noStrike" kern="1200" cap="none" spc="0" normalizeH="0" baseline="0" noProof="0">
              <a:ln>
                <a:noFill/>
              </a:ln>
              <a:solidFill>
                <a:schemeClr val="bg1"/>
              </a:solidFill>
              <a:effectLst/>
              <a:uLnTx/>
              <a:uFillTx/>
              <a:latin typeface="Aptos" panose="020B0004020202020204" pitchFamily="34" charset="0"/>
              <a:ea typeface="Calibri" panose="020F0502020204030204" pitchFamily="34" charset="0"/>
              <a:cs typeface="Calibri" panose="020F0502020204030204" pitchFamily="34" charset="0"/>
              <a:sym typeface="Frutiger LT Pro 45 Light"/>
            </a:endParaRPr>
          </a:p>
        </p:txBody>
      </p:sp>
      <p:sp>
        <p:nvSpPr>
          <p:cNvPr id="13" name="Rounded Rectangle 41">
            <a:extLst>
              <a:ext uri="{FF2B5EF4-FFF2-40B4-BE49-F238E27FC236}">
                <a16:creationId xmlns:a16="http://schemas.microsoft.com/office/drawing/2014/main" id="{D341B30D-49F4-A58A-A61B-B7141BF2087A}"/>
              </a:ext>
            </a:extLst>
          </p:cNvPr>
          <p:cNvSpPr/>
          <p:nvPr/>
        </p:nvSpPr>
        <p:spPr>
          <a:xfrm>
            <a:off x="878720" y="3368659"/>
            <a:ext cx="10901157" cy="1758209"/>
          </a:xfrm>
          <a:prstGeom prst="rect">
            <a:avLst/>
          </a:prstGeom>
          <a:solidFill>
            <a:srgbClr val="8BC5FF"/>
          </a:solidFill>
          <a:ln w="12700">
            <a:solidFill>
              <a:srgbClr val="004B97"/>
            </a:solidFill>
            <a:miter lim="400000"/>
          </a:ln>
        </p:spPr>
        <p:txBody>
          <a:bodyPr tIns="45720" bIns="45720" anchor="ctr"/>
          <a:lstStyle/>
          <a:p>
            <a:pPr marL="0" marR="0" lvl="0" indent="0" algn="ctr" defTabSz="914400" rtl="0" eaLnBrk="1" fontAlgn="auto" latinLnBrk="0" hangingPunct="1">
              <a:lnSpc>
                <a:spcPts val="2100"/>
              </a:lnSpc>
              <a:spcBef>
                <a:spcPts val="0"/>
              </a:spcBef>
              <a:spcAft>
                <a:spcPts val="0"/>
              </a:spcAft>
              <a:buClrTx/>
              <a:buSzTx/>
              <a:buFontTx/>
              <a:buNone/>
              <a:tabLst/>
              <a:defRPr sz="1600" b="0">
                <a:solidFill>
                  <a:srgbClr val="2F5597"/>
                </a:solidFill>
                <a:latin typeface="Frutiger LT Pro 45 Light"/>
                <a:ea typeface="Frutiger LT Pro 45 Light"/>
                <a:cs typeface="Frutiger LT Pro 45 Light"/>
                <a:sym typeface="Frutiger LT Pro 45 Light"/>
              </a:defRPr>
            </a:pPr>
            <a:endParaRPr kumimoji="0" lang="en-US" sz="900" b="0" i="0" u="none" strike="noStrike" kern="1200" cap="none" spc="0" normalizeH="0" baseline="0" noProof="0">
              <a:ln>
                <a:noFill/>
              </a:ln>
              <a:solidFill>
                <a:sysClr val="windowText" lastClr="000000"/>
              </a:solidFill>
              <a:effectLst/>
              <a:uLnTx/>
              <a:uFillTx/>
              <a:latin typeface="Aptos" panose="020B0004020202020204" pitchFamily="34" charset="0"/>
              <a:ea typeface="Calibri" panose="020F0502020204030204" pitchFamily="34" charset="0"/>
              <a:cs typeface="Calibri" panose="020F0502020204030204" pitchFamily="34" charset="0"/>
              <a:sym typeface="Frutiger LT Pro 45 Light"/>
            </a:endParaRPr>
          </a:p>
        </p:txBody>
      </p:sp>
      <p:sp>
        <p:nvSpPr>
          <p:cNvPr id="14" name="Persona Co-pilots">
            <a:extLst>
              <a:ext uri="{FF2B5EF4-FFF2-40B4-BE49-F238E27FC236}">
                <a16:creationId xmlns:a16="http://schemas.microsoft.com/office/drawing/2014/main" id="{DFCCE6D1-C24F-BE74-D410-A6C39DA33946}"/>
              </a:ext>
            </a:extLst>
          </p:cNvPr>
          <p:cNvSpPr txBox="1"/>
          <p:nvPr/>
        </p:nvSpPr>
        <p:spPr>
          <a:xfrm>
            <a:off x="1485583" y="1135646"/>
            <a:ext cx="2352438" cy="312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27255F"/>
                </a:solidFill>
                <a:latin typeface="Frutiger LT Pro 65 Bold"/>
                <a:ea typeface="Frutiger LT Pro 65 Bold"/>
                <a:cs typeface="Frutiger LT Pro 65 Bold"/>
                <a:sym typeface="Frutiger LT Pro 65 Bold"/>
              </a:defRPr>
            </a:lvl1p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Persona Co-pilots</a:t>
            </a:r>
          </a:p>
        </p:txBody>
      </p:sp>
      <p:sp>
        <p:nvSpPr>
          <p:cNvPr id="15" name="Insights">
            <a:extLst>
              <a:ext uri="{FF2B5EF4-FFF2-40B4-BE49-F238E27FC236}">
                <a16:creationId xmlns:a16="http://schemas.microsoft.com/office/drawing/2014/main" id="{A397B444-AC48-55F1-4E4F-D39AEAE0C4C4}"/>
              </a:ext>
            </a:extLst>
          </p:cNvPr>
          <p:cNvSpPr txBox="1"/>
          <p:nvPr/>
        </p:nvSpPr>
        <p:spPr>
          <a:xfrm>
            <a:off x="5151044" y="1135646"/>
            <a:ext cx="2352438" cy="312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27255F"/>
                </a:solidFill>
                <a:latin typeface="Frutiger LT Pro 65 Bold"/>
                <a:ea typeface="Frutiger LT Pro 65 Bold"/>
                <a:cs typeface="Frutiger LT Pro 65 Bold"/>
                <a:sym typeface="Frutiger LT Pro 65 Bold"/>
              </a:defRPr>
            </a:lvl1p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DevOps </a:t>
            </a:r>
            <a:r>
              <a:rPr kumimoji="0" sz="20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Insights</a:t>
            </a:r>
          </a:p>
        </p:txBody>
      </p:sp>
      <p:sp>
        <p:nvSpPr>
          <p:cNvPr id="16" name="Intelligent Automation">
            <a:extLst>
              <a:ext uri="{FF2B5EF4-FFF2-40B4-BE49-F238E27FC236}">
                <a16:creationId xmlns:a16="http://schemas.microsoft.com/office/drawing/2014/main" id="{874C4BDE-5F3B-4F34-9CBD-D07CAD86E8A3}"/>
              </a:ext>
            </a:extLst>
          </p:cNvPr>
          <p:cNvSpPr txBox="1"/>
          <p:nvPr/>
        </p:nvSpPr>
        <p:spPr>
          <a:xfrm>
            <a:off x="8518305" y="1135646"/>
            <a:ext cx="2948837" cy="312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27255F"/>
                </a:solidFill>
                <a:latin typeface="Frutiger LT Pro 65 Bold"/>
                <a:ea typeface="Frutiger LT Pro 65 Bold"/>
                <a:cs typeface="Frutiger LT Pro 65 Bold"/>
                <a:sym typeface="Frutiger LT Pro 65 Bold"/>
              </a:defRPr>
            </a:lvl1p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Intelligent </a:t>
            </a:r>
            <a:r>
              <a:rPr kumimoji="0" lang="en-US" sz="20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Orchestration</a:t>
            </a:r>
            <a:endParaRPr kumimoji="0" sz="20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endParaRPr>
          </a:p>
        </p:txBody>
      </p:sp>
      <p:sp>
        <p:nvSpPr>
          <p:cNvPr id="17" name="Knowledge Sources">
            <a:extLst>
              <a:ext uri="{FF2B5EF4-FFF2-40B4-BE49-F238E27FC236}">
                <a16:creationId xmlns:a16="http://schemas.microsoft.com/office/drawing/2014/main" id="{FAC0CA68-CE11-3EE1-B89C-56B10D873520}"/>
              </a:ext>
            </a:extLst>
          </p:cNvPr>
          <p:cNvSpPr txBox="1"/>
          <p:nvPr/>
        </p:nvSpPr>
        <p:spPr>
          <a:xfrm>
            <a:off x="950200" y="5249404"/>
            <a:ext cx="2352438" cy="341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FFFFFF"/>
                </a:solidFill>
                <a:latin typeface="Frutiger LT Pro 65 Bold"/>
                <a:ea typeface="Frutiger LT Pro 65 Bold"/>
                <a:cs typeface="Frutiger LT Pro 65 Bold"/>
                <a:sym typeface="Frutiger LT Pro 65 Bold"/>
              </a:defRPr>
            </a:lvl1pPr>
          </a:lstStyle>
          <a:p>
            <a:pPr marL="0" marR="0" lvl="0" indent="0" algn="l" defTabSz="1828800" rtl="0" eaLnBrk="1" fontAlgn="auto" latinLnBrk="0" hangingPunct="1">
              <a:lnSpc>
                <a:spcPct val="9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Knowledge Sources </a:t>
            </a:r>
          </a:p>
        </p:txBody>
      </p:sp>
      <p:sp>
        <p:nvSpPr>
          <p:cNvPr id="18" name="AI Agents">
            <a:extLst>
              <a:ext uri="{FF2B5EF4-FFF2-40B4-BE49-F238E27FC236}">
                <a16:creationId xmlns:a16="http://schemas.microsoft.com/office/drawing/2014/main" id="{C270114A-11DD-9463-7241-AD6D1074234E}"/>
              </a:ext>
            </a:extLst>
          </p:cNvPr>
          <p:cNvSpPr txBox="1"/>
          <p:nvPr/>
        </p:nvSpPr>
        <p:spPr>
          <a:xfrm>
            <a:off x="5082482" y="2415320"/>
            <a:ext cx="2352438" cy="315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defPPr>
              <a:defRPr lang="en-US"/>
            </a:defPPr>
            <a:lvl1pPr algn="ctr" defTabSz="1828800">
              <a:lnSpc>
                <a:spcPct val="90000"/>
              </a:lnSpc>
              <a:defRPr b="1">
                <a:solidFill>
                  <a:schemeClr val="bg1"/>
                </a:solidFill>
                <a:latin typeface="Bw Modelica SS02" pitchFamily="2" charset="77"/>
                <a:ea typeface="Frutiger LT Pro 65 Bold"/>
                <a:cs typeface="Frutiger LT Pro 65 Bold"/>
              </a:defRPr>
            </a:lvl1p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sz="2000" b="1" i="0" u="none" strike="noStrike" kern="1200" cap="none" spc="0" normalizeH="0" baseline="0" noProof="0">
                <a:ln>
                  <a:noFill/>
                </a:ln>
                <a:effectLst/>
                <a:uLnTx/>
                <a:uFillTx/>
                <a:latin typeface="Aptos" panose="020B0004020202020204" pitchFamily="34" charset="0"/>
                <a:ea typeface="Calibri" panose="020F0502020204030204" pitchFamily="34" charset="0"/>
                <a:cs typeface="Calibri" panose="020F0502020204030204" pitchFamily="34" charset="0"/>
              </a:rPr>
              <a:t>AI Agents</a:t>
            </a:r>
          </a:p>
        </p:txBody>
      </p:sp>
      <p:sp>
        <p:nvSpPr>
          <p:cNvPr id="19" name="TextBox 18">
            <a:extLst>
              <a:ext uri="{FF2B5EF4-FFF2-40B4-BE49-F238E27FC236}">
                <a16:creationId xmlns:a16="http://schemas.microsoft.com/office/drawing/2014/main" id="{E1A6C885-D5C8-9A49-75B6-39C5F13599BD}"/>
              </a:ext>
            </a:extLst>
          </p:cNvPr>
          <p:cNvSpPr txBox="1"/>
          <p:nvPr>
            <p:custDataLst>
              <p:tags r:id="rId4"/>
            </p:custDataLst>
          </p:nvPr>
        </p:nvSpPr>
        <p:spPr>
          <a:xfrm>
            <a:off x="1179357" y="2853529"/>
            <a:ext cx="10247880" cy="307777"/>
          </a:xfrm>
          <a:prstGeom prst="rect">
            <a:avLst/>
          </a:prstGeom>
          <a:noFill/>
        </p:spPr>
        <p:txBody>
          <a:bodyPr wrap="square" lIns="0" tIns="0" rIns="0" bIns="0" anchor="t">
            <a:spAutoFit/>
          </a:bodyPr>
          <a:lstStyle/>
          <a:p>
            <a:pPr marL="0" marR="0" lvl="0" indent="0" algn="ctr" defTabSz="914127" rtl="0" eaLnBrk="1" fontAlgn="auto" latinLnBrk="0" hangingPunct="1">
              <a:lnSpc>
                <a:spcPct val="100000"/>
              </a:lnSpc>
              <a:spcBef>
                <a:spcPts val="90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 task automation | agentic workflows }</a:t>
            </a:r>
          </a:p>
        </p:txBody>
      </p:sp>
      <p:sp>
        <p:nvSpPr>
          <p:cNvPr id="20" name="Knowledge Fabric">
            <a:extLst>
              <a:ext uri="{FF2B5EF4-FFF2-40B4-BE49-F238E27FC236}">
                <a16:creationId xmlns:a16="http://schemas.microsoft.com/office/drawing/2014/main" id="{940F2C15-DC68-E6CF-E8A9-1E08D60BF470}"/>
              </a:ext>
            </a:extLst>
          </p:cNvPr>
          <p:cNvSpPr txBox="1"/>
          <p:nvPr/>
        </p:nvSpPr>
        <p:spPr>
          <a:xfrm>
            <a:off x="4697059" y="3639137"/>
            <a:ext cx="3089668" cy="280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defPPr>
              <a:defRPr lang="en-US"/>
            </a:defPPr>
            <a:lvl1pPr algn="ctr" defTabSz="1828800">
              <a:lnSpc>
                <a:spcPct val="90000"/>
              </a:lnSpc>
              <a:defRPr b="1">
                <a:solidFill>
                  <a:schemeClr val="bg1"/>
                </a:solidFill>
                <a:latin typeface="Bw Modelica SS02" pitchFamily="2" charset="77"/>
                <a:ea typeface="Frutiger LT Pro 65 Bold"/>
                <a:cs typeface="Frutiger LT Pro 65 Bold"/>
              </a:defRPr>
            </a:lvl1p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sz="20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Knowledge Fabric</a:t>
            </a:r>
          </a:p>
        </p:txBody>
      </p:sp>
      <p:sp>
        <p:nvSpPr>
          <p:cNvPr id="21" name="TextBox 20">
            <a:extLst>
              <a:ext uri="{FF2B5EF4-FFF2-40B4-BE49-F238E27FC236}">
                <a16:creationId xmlns:a16="http://schemas.microsoft.com/office/drawing/2014/main" id="{7B03427D-9103-8ECD-363F-96A4D055A0FF}"/>
              </a:ext>
            </a:extLst>
          </p:cNvPr>
          <p:cNvSpPr txBox="1"/>
          <p:nvPr>
            <p:custDataLst>
              <p:tags r:id="rId5"/>
            </p:custDataLst>
          </p:nvPr>
        </p:nvSpPr>
        <p:spPr>
          <a:xfrm>
            <a:off x="1179357" y="4190044"/>
            <a:ext cx="10247880" cy="553998"/>
          </a:xfrm>
          <a:prstGeom prst="rect">
            <a:avLst/>
          </a:prstGeom>
          <a:noFill/>
        </p:spPr>
        <p:txBody>
          <a:bodyPr wrap="square" lIns="0" tIns="0" rIns="0" bIns="0" anchor="t">
            <a:spAutoFit/>
          </a:bodyPr>
          <a:lstStyle/>
          <a:p>
            <a:pPr marL="0" marR="0" lvl="0" indent="0" algn="ctr" defTabSz="914127" rtl="0" eaLnBrk="1" fontAlgn="auto" latinLnBrk="0" hangingPunct="1">
              <a:lnSpc>
                <a:spcPct val="100000"/>
              </a:lnSpc>
              <a:spcBef>
                <a:spcPts val="90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 business and IT ontology  |  knowledge graphs  |  small language models: technology, industry, enterprise } </a:t>
            </a:r>
          </a:p>
        </p:txBody>
      </p:sp>
      <p:sp>
        <p:nvSpPr>
          <p:cNvPr id="22" name="TextBox 21">
            <a:extLst>
              <a:ext uri="{FF2B5EF4-FFF2-40B4-BE49-F238E27FC236}">
                <a16:creationId xmlns:a16="http://schemas.microsoft.com/office/drawing/2014/main" id="{D7A43D6B-44E1-DF70-2E68-F6050F44686D}"/>
              </a:ext>
            </a:extLst>
          </p:cNvPr>
          <p:cNvSpPr txBox="1"/>
          <p:nvPr>
            <p:custDataLst>
              <p:tags r:id="rId6"/>
            </p:custDataLst>
          </p:nvPr>
        </p:nvSpPr>
        <p:spPr>
          <a:xfrm>
            <a:off x="1031598" y="1562096"/>
            <a:ext cx="3260408" cy="276999"/>
          </a:xfrm>
          <a:prstGeom prst="rect">
            <a:avLst/>
          </a:prstGeom>
          <a:noFill/>
        </p:spPr>
        <p:txBody>
          <a:bodyPr wrap="square" lIns="0" tIns="0" rIns="0" bIns="0" anchor="t">
            <a:spAutoFit/>
          </a:bodyPr>
          <a:lstStyle/>
          <a:p>
            <a:pPr marL="0" marR="0" lvl="0" indent="0" algn="ctr" defTabSz="914127" rtl="0" eaLnBrk="1" fontAlgn="auto" latinLnBrk="0" hangingPunct="1">
              <a:lnSpc>
                <a:spcPct val="100000"/>
              </a:lnSpc>
              <a:spcBef>
                <a:spcPts val="90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 empower DevOps personas }</a:t>
            </a:r>
          </a:p>
        </p:txBody>
      </p:sp>
      <p:sp>
        <p:nvSpPr>
          <p:cNvPr id="23" name="TextBox 22">
            <a:extLst>
              <a:ext uri="{FF2B5EF4-FFF2-40B4-BE49-F238E27FC236}">
                <a16:creationId xmlns:a16="http://schemas.microsoft.com/office/drawing/2014/main" id="{118FA2F9-E9E0-C82E-50F5-23D0035738BB}"/>
              </a:ext>
            </a:extLst>
          </p:cNvPr>
          <p:cNvSpPr txBox="1"/>
          <p:nvPr>
            <p:custDataLst>
              <p:tags r:id="rId7"/>
            </p:custDataLst>
          </p:nvPr>
        </p:nvSpPr>
        <p:spPr>
          <a:xfrm>
            <a:off x="4697059" y="1575463"/>
            <a:ext cx="3260408" cy="276999"/>
          </a:xfrm>
          <a:prstGeom prst="rect">
            <a:avLst/>
          </a:prstGeom>
          <a:noFill/>
        </p:spPr>
        <p:txBody>
          <a:bodyPr wrap="square" lIns="0" tIns="0" rIns="0" bIns="0" anchor="t">
            <a:spAutoFit/>
          </a:bodyPr>
          <a:lstStyle/>
          <a:p>
            <a:pPr marL="0" marR="0" lvl="0" indent="0" algn="ctr" defTabSz="914127" rtl="0" eaLnBrk="1" fontAlgn="auto" latinLnBrk="0" hangingPunct="1">
              <a:lnSpc>
                <a:spcPct val="100000"/>
              </a:lnSpc>
              <a:spcBef>
                <a:spcPts val="90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 what | when | why | what if }</a:t>
            </a:r>
          </a:p>
        </p:txBody>
      </p:sp>
      <p:sp>
        <p:nvSpPr>
          <p:cNvPr id="24" name="TextBox 23">
            <a:extLst>
              <a:ext uri="{FF2B5EF4-FFF2-40B4-BE49-F238E27FC236}">
                <a16:creationId xmlns:a16="http://schemas.microsoft.com/office/drawing/2014/main" id="{1E798F7B-04FF-70B3-22AE-9C74AB0F82AB}"/>
              </a:ext>
            </a:extLst>
          </p:cNvPr>
          <p:cNvSpPr txBox="1"/>
          <p:nvPr>
            <p:custDataLst>
              <p:tags r:id="rId8"/>
            </p:custDataLst>
          </p:nvPr>
        </p:nvSpPr>
        <p:spPr>
          <a:xfrm>
            <a:off x="8362519" y="1562096"/>
            <a:ext cx="3260408" cy="276999"/>
          </a:xfrm>
          <a:prstGeom prst="rect">
            <a:avLst/>
          </a:prstGeom>
          <a:noFill/>
        </p:spPr>
        <p:txBody>
          <a:bodyPr wrap="square" lIns="0" tIns="0" rIns="0" bIns="0" anchor="t">
            <a:spAutoFit/>
          </a:bodyPr>
          <a:lstStyle/>
          <a:p>
            <a:pPr marL="0" marR="0" lvl="0" indent="0" algn="ctr" defTabSz="914127" rtl="0" eaLnBrk="1" fontAlgn="auto" latinLnBrk="0" hangingPunct="1">
              <a:lnSpc>
                <a:spcPct val="100000"/>
              </a:lnSpc>
              <a:spcBef>
                <a:spcPts val="90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sym typeface="Frutiger LT Pro 65 Bold"/>
              </a:rPr>
              <a:t>{ end to end autonomy }</a:t>
            </a:r>
          </a:p>
        </p:txBody>
      </p:sp>
      <p:sp>
        <p:nvSpPr>
          <p:cNvPr id="25" name="Rectángulo redondeado">
            <a:extLst>
              <a:ext uri="{FF2B5EF4-FFF2-40B4-BE49-F238E27FC236}">
                <a16:creationId xmlns:a16="http://schemas.microsoft.com/office/drawing/2014/main" id="{35B11E86-2E12-6913-276F-372F869823C6}"/>
              </a:ext>
            </a:extLst>
          </p:cNvPr>
          <p:cNvSpPr/>
          <p:nvPr/>
        </p:nvSpPr>
        <p:spPr>
          <a:xfrm>
            <a:off x="1165886" y="5690687"/>
            <a:ext cx="1463040" cy="543747"/>
          </a:xfrm>
          <a:prstGeom prst="rect">
            <a:avLst/>
          </a:prstGeom>
          <a:solidFill>
            <a:srgbClr val="FFFFFF"/>
          </a:solidFill>
          <a:ln w="12700">
            <a:noFill/>
            <a:miter lim="400000"/>
          </a:ln>
          <a:effectLst>
            <a:outerShdw blurRad="50800" dist="38100" dir="8100000" algn="tr" rotWithShape="0">
              <a:prstClr val="black">
                <a:alpha val="40000"/>
              </a:prstClr>
            </a:outerShdw>
          </a:effectLst>
        </p:spPr>
        <p:txBody>
          <a:bodyPr lIns="0" tIns="0" rIns="0" bIns="0" anchor="ctr"/>
          <a:lstStyle/>
          <a:p>
            <a:pPr marL="0" marR="0" lvl="0" indent="0" algn="ctr" defTabSz="412750" rtl="0" eaLnBrk="1" fontAlgn="auto" latinLnBrk="0" hangingPunct="0">
              <a:lnSpc>
                <a:spcPts val="1260"/>
              </a:lnSpc>
              <a:spcBef>
                <a:spcPts val="0"/>
              </a:spcBef>
              <a:spcAft>
                <a:spcPts val="0"/>
              </a:spcAft>
              <a:buClrTx/>
              <a:buSzTx/>
              <a:buFontTx/>
              <a:buNone/>
              <a:tabLst/>
              <a:defRPr sz="3200" b="0">
                <a:solidFill>
                  <a:srgbClr val="FFFFFF"/>
                </a:solidFill>
                <a:latin typeface="+mn-lt"/>
                <a:ea typeface="+mn-ea"/>
                <a:cs typeface="+mn-cs"/>
                <a:sym typeface="Helvetica Neue Medium"/>
              </a:defRPr>
            </a:pP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cs typeface="Calibri" panose="020F0502020204030204" pitchFamily="34" charset="0"/>
                <a:sym typeface="Helvetica Neue Medium"/>
              </a:rPr>
              <a:t>ServiceNow</a:t>
            </a:r>
          </a:p>
        </p:txBody>
      </p:sp>
      <p:sp>
        <p:nvSpPr>
          <p:cNvPr id="26" name="ServiceNow">
            <a:extLst>
              <a:ext uri="{FF2B5EF4-FFF2-40B4-BE49-F238E27FC236}">
                <a16:creationId xmlns:a16="http://schemas.microsoft.com/office/drawing/2014/main" id="{20AD7C5E-B85D-3F79-1902-7AA564ED5FD0}"/>
              </a:ext>
            </a:extLst>
          </p:cNvPr>
          <p:cNvSpPr txBox="1"/>
          <p:nvPr/>
        </p:nvSpPr>
        <p:spPr>
          <a:xfrm>
            <a:off x="2891534" y="5690687"/>
            <a:ext cx="1463040" cy="543747"/>
          </a:xfrm>
          <a:prstGeom prst="rect">
            <a:avLst/>
          </a:prstGeom>
          <a:solidFill>
            <a:srgbClr val="FFFFFF"/>
          </a:solidFill>
          <a:ln w="12700">
            <a:noFill/>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marL="0" marR="0" lvl="0" indent="0" algn="ctr" defTabSz="412750" rtl="0" eaLnBrk="1" fontAlgn="auto" latinLnBrk="0" hangingPunct="0">
              <a:lnSpc>
                <a:spcPts val="1260"/>
              </a:lnSpc>
              <a:spcBef>
                <a:spcPts val="0"/>
              </a:spcBef>
              <a:spcAft>
                <a:spcPts val="0"/>
              </a:spcAft>
              <a:buClrTx/>
              <a:buSzTx/>
              <a:buFontTx/>
              <a:buNone/>
              <a:tabLst/>
              <a:defRPr/>
            </a:pP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SharePoint</a:t>
            </a:r>
            <a:endPar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endParaRPr>
          </a:p>
        </p:txBody>
      </p:sp>
      <p:sp>
        <p:nvSpPr>
          <p:cNvPr id="27" name="Telemetry | SolarWinds">
            <a:extLst>
              <a:ext uri="{FF2B5EF4-FFF2-40B4-BE49-F238E27FC236}">
                <a16:creationId xmlns:a16="http://schemas.microsoft.com/office/drawing/2014/main" id="{5ABAF95E-5989-60B3-D17E-7111F61D76C3}"/>
              </a:ext>
            </a:extLst>
          </p:cNvPr>
          <p:cNvSpPr txBox="1"/>
          <p:nvPr/>
        </p:nvSpPr>
        <p:spPr>
          <a:xfrm>
            <a:off x="4617182" y="5690687"/>
            <a:ext cx="1463040" cy="543747"/>
          </a:xfrm>
          <a:prstGeom prst="rect">
            <a:avLst/>
          </a:prstGeom>
          <a:solidFill>
            <a:srgbClr val="FFFFFF"/>
          </a:solidFill>
          <a:ln w="12700">
            <a:noFill/>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marL="0" marR="0" lvl="0" indent="0" algn="ctr" defTabSz="412750" rtl="0" eaLnBrk="1" fontAlgn="auto" latinLnBrk="0" hangingPunct="0">
              <a:lnSpc>
                <a:spcPts val="1260"/>
              </a:lnSpc>
              <a:spcBef>
                <a:spcPts val="0"/>
              </a:spcBef>
              <a:spcAft>
                <a:spcPts val="0"/>
              </a:spcAft>
              <a:buClrTx/>
              <a:buSzTx/>
              <a:buFontTx/>
              <a:buNone/>
              <a:tabLst/>
              <a:defRPr/>
            </a:pP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VF Services, LLC Academy</a:t>
            </a:r>
            <a:endPar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endParaRPr>
          </a:p>
        </p:txBody>
      </p:sp>
      <p:sp>
        <p:nvSpPr>
          <p:cNvPr id="28" name="Cloud  &amp; Infra config">
            <a:extLst>
              <a:ext uri="{FF2B5EF4-FFF2-40B4-BE49-F238E27FC236}">
                <a16:creationId xmlns:a16="http://schemas.microsoft.com/office/drawing/2014/main" id="{56E7E1A8-FD92-5E69-5002-A7185BED40D4}"/>
              </a:ext>
            </a:extLst>
          </p:cNvPr>
          <p:cNvSpPr txBox="1"/>
          <p:nvPr/>
        </p:nvSpPr>
        <p:spPr>
          <a:xfrm>
            <a:off x="6342830" y="5690687"/>
            <a:ext cx="1828800" cy="543747"/>
          </a:xfrm>
          <a:prstGeom prst="rect">
            <a:avLst/>
          </a:prstGeom>
          <a:solidFill>
            <a:srgbClr val="FFFFFF"/>
          </a:solidFill>
          <a:ln w="12700">
            <a:noFill/>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marL="0" marR="0" lvl="0" indent="0" algn="ctr" defTabSz="412750" rtl="0" eaLnBrk="1" fontAlgn="auto" latinLnBrk="0" hangingPunct="0">
              <a:lnSpc>
                <a:spcPts val="1260"/>
              </a:lnSpc>
              <a:spcBef>
                <a:spcPts val="0"/>
              </a:spcBef>
              <a:spcAft>
                <a:spcPts val="0"/>
              </a:spcAft>
              <a:buClrTx/>
              <a:buSzTx/>
              <a:buFontTx/>
              <a:buNone/>
              <a:tabLst/>
              <a:defRPr/>
            </a:pPr>
            <a:r>
              <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Cloud </a:t>
            </a: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and</a:t>
            </a:r>
            <a:r>
              <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 Infra</a:t>
            </a: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structure</a:t>
            </a:r>
            <a:r>
              <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 </a:t>
            </a: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Telemetry</a:t>
            </a:r>
            <a:endPar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endParaRPr>
          </a:p>
        </p:txBody>
      </p:sp>
      <p:sp>
        <p:nvSpPr>
          <p:cNvPr id="29" name="CAST | SAP Profiler">
            <a:extLst>
              <a:ext uri="{FF2B5EF4-FFF2-40B4-BE49-F238E27FC236}">
                <a16:creationId xmlns:a16="http://schemas.microsoft.com/office/drawing/2014/main" id="{0E8DEFEA-59EA-26B1-A81D-601152910015}"/>
              </a:ext>
            </a:extLst>
          </p:cNvPr>
          <p:cNvSpPr txBox="1"/>
          <p:nvPr/>
        </p:nvSpPr>
        <p:spPr>
          <a:xfrm>
            <a:off x="8434238" y="5690687"/>
            <a:ext cx="1463040" cy="543747"/>
          </a:xfrm>
          <a:prstGeom prst="rect">
            <a:avLst/>
          </a:prstGeom>
          <a:solidFill>
            <a:srgbClr val="FFFFFF"/>
          </a:solidFill>
          <a:ln w="12700">
            <a:noFill/>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marL="0" marR="0" lvl="0" indent="0" algn="ctr" defTabSz="412750" rtl="0" eaLnBrk="1" fontAlgn="auto" latinLnBrk="0" hangingPunct="0">
              <a:lnSpc>
                <a:spcPts val="1260"/>
              </a:lnSpc>
              <a:spcBef>
                <a:spcPts val="0"/>
              </a:spcBef>
              <a:spcAft>
                <a:spcPts val="0"/>
              </a:spcAft>
              <a:buClrTx/>
              <a:buSzTx/>
              <a:buFontTx/>
              <a:buNone/>
              <a:tabLst/>
              <a:defRPr/>
            </a:pPr>
            <a:r>
              <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CAST | SAP Profiler</a:t>
            </a:r>
          </a:p>
        </p:txBody>
      </p:sp>
      <p:sp>
        <p:nvSpPr>
          <p:cNvPr id="30" name="Data">
            <a:extLst>
              <a:ext uri="{FF2B5EF4-FFF2-40B4-BE49-F238E27FC236}">
                <a16:creationId xmlns:a16="http://schemas.microsoft.com/office/drawing/2014/main" id="{EC5E5833-BA3A-6530-C10E-E00749699A23}"/>
              </a:ext>
            </a:extLst>
          </p:cNvPr>
          <p:cNvSpPr txBox="1"/>
          <p:nvPr/>
        </p:nvSpPr>
        <p:spPr>
          <a:xfrm>
            <a:off x="10159887" y="5690687"/>
            <a:ext cx="1463040" cy="543747"/>
          </a:xfrm>
          <a:prstGeom prst="rect">
            <a:avLst/>
          </a:prstGeom>
          <a:solidFill>
            <a:srgbClr val="FFFFFF"/>
          </a:solidFill>
          <a:ln w="12700">
            <a:noFill/>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marL="0" marR="0" lvl="0" indent="0" algn="ctr" defTabSz="412750" rtl="0" eaLnBrk="1" fontAlgn="auto" latinLnBrk="0" hangingPunct="0">
              <a:lnSpc>
                <a:spcPts val="1260"/>
              </a:lnSpc>
              <a:spcBef>
                <a:spcPts val="0"/>
              </a:spcBef>
              <a:spcAft>
                <a:spcPts val="0"/>
              </a:spcAft>
              <a:buClrTx/>
              <a:buSzTx/>
              <a:buFontTx/>
              <a:buNone/>
              <a:tabLst/>
              <a:defRPr/>
            </a:pPr>
            <a:r>
              <a:rPr kumimoji="0" lang="en-US"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rPr>
              <a:t>ADO</a:t>
            </a:r>
            <a:endParaRPr kumimoji="0" sz="1400" b="1" i="0" u="none" strike="noStrike" kern="0" cap="none" spc="0" normalizeH="0" baseline="0" noProof="0">
              <a:ln>
                <a:noFill/>
              </a:ln>
              <a:solidFill>
                <a:srgbClr val="2A2A2A"/>
              </a:solidFill>
              <a:effectLst/>
              <a:uLnTx/>
              <a:uFillTx/>
              <a:latin typeface="Aptos" panose="020B0004020202020204" pitchFamily="34" charset="0"/>
              <a:ea typeface="Calibri" panose="020F0502020204030204" pitchFamily="34" charset="0"/>
            </a:endParaRPr>
          </a:p>
        </p:txBody>
      </p:sp>
    </p:spTree>
    <p:extLst>
      <p:ext uri="{BB962C8B-B14F-4D97-AF65-F5344CB8AC3E}">
        <p14:creationId xmlns:p14="http://schemas.microsoft.com/office/powerpoint/2010/main" val="194421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ABF0B241-A396-8854-BFB4-EC279292A70C}"/>
              </a:ext>
            </a:extLst>
          </p:cNvPr>
          <p:cNvSpPr>
            <a:spLocks noGrp="1"/>
          </p:cNvSpPr>
          <p:nvPr>
            <p:ph type="title"/>
          </p:nvPr>
        </p:nvSpPr>
        <p:spPr/>
        <p:txBody>
          <a:bodyPr/>
          <a:lstStyle/>
          <a:p>
            <a:r>
              <a:rPr lang="en-IN" dirty="0" err="1"/>
              <a:t>LTIMindtree</a:t>
            </a:r>
            <a:r>
              <a:rPr lang="en-IN" dirty="0"/>
              <a:t> – People Rebadging Framework</a:t>
            </a:r>
          </a:p>
        </p:txBody>
      </p:sp>
      <p:grpSp>
        <p:nvGrpSpPr>
          <p:cNvPr id="36" name="Group 35">
            <a:extLst>
              <a:ext uri="{FF2B5EF4-FFF2-40B4-BE49-F238E27FC236}">
                <a16:creationId xmlns:a16="http://schemas.microsoft.com/office/drawing/2014/main" id="{6409B782-1AB4-D299-F443-965A853EABCC}"/>
              </a:ext>
            </a:extLst>
          </p:cNvPr>
          <p:cNvGrpSpPr/>
          <p:nvPr/>
        </p:nvGrpSpPr>
        <p:grpSpPr>
          <a:xfrm>
            <a:off x="152400" y="874257"/>
            <a:ext cx="11887200" cy="5419942"/>
            <a:chOff x="152400" y="874257"/>
            <a:chExt cx="11887200" cy="5419942"/>
          </a:xfrm>
        </p:grpSpPr>
        <p:sp>
          <p:nvSpPr>
            <p:cNvPr id="3" name="Rectangle 2">
              <a:extLst>
                <a:ext uri="{FF2B5EF4-FFF2-40B4-BE49-F238E27FC236}">
                  <a16:creationId xmlns:a16="http://schemas.microsoft.com/office/drawing/2014/main" id="{D77AF417-4E10-4CE2-2529-8599B8FD1636}"/>
                </a:ext>
              </a:extLst>
            </p:cNvPr>
            <p:cNvSpPr>
              <a:spLocks noChangeArrowheads="1"/>
            </p:cNvSpPr>
            <p:nvPr/>
          </p:nvSpPr>
          <p:spPr bwMode="auto">
            <a:xfrm>
              <a:off x="152400" y="874257"/>
              <a:ext cx="11887200" cy="342506"/>
            </a:xfrm>
            <a:prstGeom prst="rect">
              <a:avLst/>
            </a:prstGeom>
            <a:solidFill>
              <a:srgbClr val="004B97"/>
            </a:solidFill>
            <a:ln w="9525">
              <a:noFill/>
              <a:miter lim="800000"/>
              <a:headEnd/>
              <a:tailEnd/>
            </a:ln>
          </p:spPr>
          <p:txBody>
            <a:bodyPr lIns="86368" tIns="43184" rIns="86368" bIns="43184" anchor="ctr"/>
            <a:lstStyle/>
            <a:p>
              <a:pPr algn="ctr" defTabSz="913973">
                <a:defRPr/>
              </a:pPr>
              <a:r>
                <a:rPr lang="en-US" b="1">
                  <a:solidFill>
                    <a:prstClr val="white"/>
                  </a:solidFill>
                  <a:latin typeface="Aptos" panose="020B0004020202020204" pitchFamily="34" charset="0"/>
                  <a:ea typeface="Calibri" panose="020F0502020204030204" pitchFamily="34" charset="0"/>
                  <a:cs typeface="Calibri" panose="020F0502020204030204" pitchFamily="34" charset="0"/>
                </a:rPr>
                <a:t>LTIMindtree People Rebadging Framework</a:t>
              </a:r>
            </a:p>
          </p:txBody>
        </p:sp>
        <p:sp>
          <p:nvSpPr>
            <p:cNvPr id="4" name="Rectangle 3">
              <a:extLst>
                <a:ext uri="{FF2B5EF4-FFF2-40B4-BE49-F238E27FC236}">
                  <a16:creationId xmlns:a16="http://schemas.microsoft.com/office/drawing/2014/main" id="{0649CC34-6A54-2775-5DDB-46774A793CEB}"/>
                </a:ext>
              </a:extLst>
            </p:cNvPr>
            <p:cNvSpPr>
              <a:spLocks/>
            </p:cNvSpPr>
            <p:nvPr/>
          </p:nvSpPr>
          <p:spPr bwMode="auto">
            <a:xfrm>
              <a:off x="152400" y="1306330"/>
              <a:ext cx="2743200" cy="445468"/>
            </a:xfrm>
            <a:prstGeom prst="rect">
              <a:avLst/>
            </a:prstGeom>
            <a:solidFill>
              <a:srgbClr val="0068D0"/>
            </a:solidFill>
            <a:ln w="9525">
              <a:noFill/>
              <a:round/>
              <a:headEnd/>
              <a:tailEnd/>
            </a:ln>
          </p:spPr>
          <p:txBody>
            <a:bodyPr lIns="122161" tIns="61081" rIns="122161" bIns="61081" anchor="ctr"/>
            <a:lstStyle/>
            <a:p>
              <a:pPr algn="ctr" defTabSz="913973">
                <a:defRPr/>
              </a:pPr>
              <a:r>
                <a:rPr lang="en-US" sz="1200" b="1">
                  <a:solidFill>
                    <a:prstClr val="white"/>
                  </a:solidFill>
                  <a:latin typeface="Aptos" panose="020B0004020202020204" pitchFamily="34" charset="0"/>
                  <a:ea typeface="Calibri" panose="020F0502020204030204" pitchFamily="34" charset="0"/>
                  <a:cs typeface="Calibri" panose="020F0502020204030204" pitchFamily="34" charset="0"/>
                </a:rPr>
                <a:t>DUE DILIGENCE</a:t>
              </a:r>
            </a:p>
          </p:txBody>
        </p:sp>
        <p:sp>
          <p:nvSpPr>
            <p:cNvPr id="5" name="Rectangle 4">
              <a:extLst>
                <a:ext uri="{FF2B5EF4-FFF2-40B4-BE49-F238E27FC236}">
                  <a16:creationId xmlns:a16="http://schemas.microsoft.com/office/drawing/2014/main" id="{8D6BB1AA-8828-9725-14E0-4C6C888998D2}"/>
                </a:ext>
              </a:extLst>
            </p:cNvPr>
            <p:cNvSpPr>
              <a:spLocks/>
            </p:cNvSpPr>
            <p:nvPr/>
          </p:nvSpPr>
          <p:spPr bwMode="auto">
            <a:xfrm>
              <a:off x="152400" y="1806029"/>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Understand in-scope organization – roles, nos., skill</a:t>
              </a:r>
            </a:p>
          </p:txBody>
        </p:sp>
        <p:sp>
          <p:nvSpPr>
            <p:cNvPr id="6" name="Rectangle 5">
              <a:extLst>
                <a:ext uri="{FF2B5EF4-FFF2-40B4-BE49-F238E27FC236}">
                  <a16:creationId xmlns:a16="http://schemas.microsoft.com/office/drawing/2014/main" id="{666416D2-A332-8F47-C9FE-8AD8DECF0B9E}"/>
                </a:ext>
              </a:extLst>
            </p:cNvPr>
            <p:cNvSpPr>
              <a:spLocks/>
            </p:cNvSpPr>
            <p:nvPr/>
          </p:nvSpPr>
          <p:spPr bwMode="auto">
            <a:xfrm>
              <a:off x="152400" y="2317348"/>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Gather &amp; analyze HR data– ‘as-is’ costs, benefits mapping</a:t>
              </a:r>
            </a:p>
          </p:txBody>
        </p:sp>
        <p:sp>
          <p:nvSpPr>
            <p:cNvPr id="7" name="Rectangle 6">
              <a:extLst>
                <a:ext uri="{FF2B5EF4-FFF2-40B4-BE49-F238E27FC236}">
                  <a16:creationId xmlns:a16="http://schemas.microsoft.com/office/drawing/2014/main" id="{988B06E8-5835-05D8-CAD9-297C2996C45B}"/>
                </a:ext>
              </a:extLst>
            </p:cNvPr>
            <p:cNvSpPr>
              <a:spLocks/>
            </p:cNvSpPr>
            <p:nvPr/>
          </p:nvSpPr>
          <p:spPr bwMode="auto">
            <a:xfrm>
              <a:off x="152400" y="2828667"/>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Agree on transfer related principles</a:t>
              </a:r>
            </a:p>
          </p:txBody>
        </p:sp>
        <p:sp>
          <p:nvSpPr>
            <p:cNvPr id="8" name="Rectangle 7">
              <a:extLst>
                <a:ext uri="{FF2B5EF4-FFF2-40B4-BE49-F238E27FC236}">
                  <a16:creationId xmlns:a16="http://schemas.microsoft.com/office/drawing/2014/main" id="{26C7CAFA-98C1-71B6-ADE7-627B436DD89F}"/>
                </a:ext>
              </a:extLst>
            </p:cNvPr>
            <p:cNvSpPr>
              <a:spLocks/>
            </p:cNvSpPr>
            <p:nvPr/>
          </p:nvSpPr>
          <p:spPr bwMode="auto">
            <a:xfrm>
              <a:off x="152400" y="3339986"/>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Gain key people insights, e.g. critical roles, employee forum</a:t>
              </a:r>
            </a:p>
          </p:txBody>
        </p:sp>
        <p:sp>
          <p:nvSpPr>
            <p:cNvPr id="9" name="Rectangle 8">
              <a:extLst>
                <a:ext uri="{FF2B5EF4-FFF2-40B4-BE49-F238E27FC236}">
                  <a16:creationId xmlns:a16="http://schemas.microsoft.com/office/drawing/2014/main" id="{86B38D4C-2696-81FE-C7FC-AFD2B6B6B25D}"/>
                </a:ext>
              </a:extLst>
            </p:cNvPr>
            <p:cNvSpPr>
              <a:spLocks/>
            </p:cNvSpPr>
            <p:nvPr/>
          </p:nvSpPr>
          <p:spPr bwMode="auto">
            <a:xfrm>
              <a:off x="6243400" y="1306330"/>
              <a:ext cx="2743200" cy="445468"/>
            </a:xfrm>
            <a:prstGeom prst="rect">
              <a:avLst/>
            </a:prstGeom>
            <a:solidFill>
              <a:srgbClr val="0068D0"/>
            </a:solidFill>
            <a:ln w="9525">
              <a:noFill/>
              <a:round/>
              <a:headEnd/>
              <a:tailEnd/>
            </a:ln>
          </p:spPr>
          <p:txBody>
            <a:bodyPr lIns="122161" tIns="61081" rIns="122161" bIns="61081" anchor="ctr"/>
            <a:lstStyle/>
            <a:p>
              <a:pPr algn="ctr" defTabSz="913973">
                <a:defRPr/>
              </a:pPr>
              <a:r>
                <a:rPr lang="en-US" sz="1200" b="1">
                  <a:solidFill>
                    <a:prstClr val="white"/>
                  </a:solidFill>
                  <a:latin typeface="Aptos" panose="020B0004020202020204" pitchFamily="34" charset="0"/>
                  <a:ea typeface="Calibri" panose="020F0502020204030204" pitchFamily="34" charset="0"/>
                  <a:cs typeface="Calibri" panose="020F0502020204030204" pitchFamily="34" charset="0"/>
                </a:rPr>
                <a:t>REBADGING</a:t>
              </a:r>
            </a:p>
          </p:txBody>
        </p:sp>
        <p:sp>
          <p:nvSpPr>
            <p:cNvPr id="10" name="Rectangle 9">
              <a:extLst>
                <a:ext uri="{FF2B5EF4-FFF2-40B4-BE49-F238E27FC236}">
                  <a16:creationId xmlns:a16="http://schemas.microsoft.com/office/drawing/2014/main" id="{FD8C325F-632F-506B-1EFF-595B5B6A8557}"/>
                </a:ext>
              </a:extLst>
            </p:cNvPr>
            <p:cNvSpPr>
              <a:spLocks/>
            </p:cNvSpPr>
            <p:nvPr/>
          </p:nvSpPr>
          <p:spPr bwMode="auto">
            <a:xfrm>
              <a:off x="6243400" y="1806029"/>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Day 1 in LTIMindtree – Meet, Greet &amp; Assimilate                    </a:t>
              </a:r>
            </a:p>
          </p:txBody>
        </p:sp>
        <p:sp>
          <p:nvSpPr>
            <p:cNvPr id="11" name="Rectangle 10">
              <a:extLst>
                <a:ext uri="{FF2B5EF4-FFF2-40B4-BE49-F238E27FC236}">
                  <a16:creationId xmlns:a16="http://schemas.microsoft.com/office/drawing/2014/main" id="{5D11EA54-55D7-329C-422C-71CE7248155A}"/>
                </a:ext>
              </a:extLst>
            </p:cNvPr>
            <p:cNvSpPr>
              <a:spLocks/>
            </p:cNvSpPr>
            <p:nvPr/>
          </p:nvSpPr>
          <p:spPr bwMode="auto">
            <a:xfrm>
              <a:off x="6243400" y="2317348"/>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a:ea typeface="Calibri"/>
                  <a:cs typeface="Calibri"/>
                </a:rPr>
                <a:t>Introduce to </a:t>
              </a:r>
              <a:r>
                <a:rPr lang="en-US" sz="1100" err="1">
                  <a:solidFill>
                    <a:srgbClr val="000000"/>
                  </a:solidFill>
                  <a:latin typeface="Aptos"/>
                  <a:ea typeface="Calibri"/>
                  <a:cs typeface="Calibri"/>
                </a:rPr>
                <a:t>LTIMindtree</a:t>
              </a:r>
              <a:r>
                <a:rPr lang="en-US" sz="1100">
                  <a:solidFill>
                    <a:srgbClr val="000000"/>
                  </a:solidFill>
                  <a:latin typeface="Aptos"/>
                  <a:ea typeface="Calibri"/>
                  <a:cs typeface="Calibri"/>
                </a:rPr>
                <a:t> Manager, work teams  in GCH </a:t>
              </a:r>
            </a:p>
          </p:txBody>
        </p:sp>
        <p:sp>
          <p:nvSpPr>
            <p:cNvPr id="12" name="Rectangle 11">
              <a:extLst>
                <a:ext uri="{FF2B5EF4-FFF2-40B4-BE49-F238E27FC236}">
                  <a16:creationId xmlns:a16="http://schemas.microsoft.com/office/drawing/2014/main" id="{98FC7B7A-BC52-24E0-9F1E-CD547D639CD8}"/>
                </a:ext>
              </a:extLst>
            </p:cNvPr>
            <p:cNvSpPr>
              <a:spLocks/>
            </p:cNvSpPr>
            <p:nvPr/>
          </p:nvSpPr>
          <p:spPr bwMode="auto">
            <a:xfrm>
              <a:off x="6243400" y="2828667"/>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a:ea typeface="Calibri"/>
                  <a:cs typeface="Calibri"/>
                </a:rPr>
                <a:t>Conduct LTIMindtree workflows  &amp; people processes  training</a:t>
              </a:r>
            </a:p>
          </p:txBody>
        </p:sp>
        <p:sp>
          <p:nvSpPr>
            <p:cNvPr id="13" name="Rectangle 12">
              <a:extLst>
                <a:ext uri="{FF2B5EF4-FFF2-40B4-BE49-F238E27FC236}">
                  <a16:creationId xmlns:a16="http://schemas.microsoft.com/office/drawing/2014/main" id="{D1F6EAAA-E415-9DF7-5741-36EC6C9C44B1}"/>
                </a:ext>
              </a:extLst>
            </p:cNvPr>
            <p:cNvSpPr>
              <a:spLocks/>
            </p:cNvSpPr>
            <p:nvPr/>
          </p:nvSpPr>
          <p:spPr bwMode="auto">
            <a:xfrm>
              <a:off x="6243400" y="3339986"/>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Set up virtual HR helpdesk </a:t>
              </a:r>
            </a:p>
          </p:txBody>
        </p:sp>
        <p:sp>
          <p:nvSpPr>
            <p:cNvPr id="14" name="Rectangle 13">
              <a:extLst>
                <a:ext uri="{FF2B5EF4-FFF2-40B4-BE49-F238E27FC236}">
                  <a16:creationId xmlns:a16="http://schemas.microsoft.com/office/drawing/2014/main" id="{08AFEB79-E95F-1B80-74AF-4E7FCE7292C9}"/>
                </a:ext>
              </a:extLst>
            </p:cNvPr>
            <p:cNvSpPr>
              <a:spLocks/>
            </p:cNvSpPr>
            <p:nvPr/>
          </p:nvSpPr>
          <p:spPr bwMode="auto">
            <a:xfrm>
              <a:off x="6243400" y="3851306"/>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Ensure benefits setup and smooth pay run</a:t>
              </a:r>
            </a:p>
          </p:txBody>
        </p:sp>
        <p:sp>
          <p:nvSpPr>
            <p:cNvPr id="15" name="Rectangle 14">
              <a:extLst>
                <a:ext uri="{FF2B5EF4-FFF2-40B4-BE49-F238E27FC236}">
                  <a16:creationId xmlns:a16="http://schemas.microsoft.com/office/drawing/2014/main" id="{B251ACDB-B6A9-BAA0-60AD-CFF9BF6E63EC}"/>
                </a:ext>
              </a:extLst>
            </p:cNvPr>
            <p:cNvSpPr>
              <a:spLocks/>
            </p:cNvSpPr>
            <p:nvPr/>
          </p:nvSpPr>
          <p:spPr bwMode="auto">
            <a:xfrm>
              <a:off x="6243400" y="4362624"/>
              <a:ext cx="2743200" cy="445468"/>
            </a:xfrm>
            <a:prstGeom prst="rect">
              <a:avLst/>
            </a:prstGeom>
            <a:solidFill>
              <a:srgbClr val="8BC5FF"/>
            </a:solidFill>
            <a:ln w="9525">
              <a:noFill/>
              <a:round/>
              <a:headEnd/>
              <a:tailEnd/>
            </a:ln>
          </p:spPr>
          <p:txBody>
            <a:bodyPr lIns="122161" tIns="61081" rIns="122161" bIns="61081" anchor="ctr"/>
            <a:lstStyle/>
            <a:p>
              <a:pPr algn="ctr" defTabSz="913973">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Conduct expectation setting sessions</a:t>
              </a:r>
            </a:p>
          </p:txBody>
        </p:sp>
        <p:grpSp>
          <p:nvGrpSpPr>
            <p:cNvPr id="16" name="Group 15">
              <a:extLst>
                <a:ext uri="{FF2B5EF4-FFF2-40B4-BE49-F238E27FC236}">
                  <a16:creationId xmlns:a16="http://schemas.microsoft.com/office/drawing/2014/main" id="{1DB227E4-95BE-C546-D54F-93FDFF0D5565}"/>
                </a:ext>
              </a:extLst>
            </p:cNvPr>
            <p:cNvGrpSpPr/>
            <p:nvPr/>
          </p:nvGrpSpPr>
          <p:grpSpPr>
            <a:xfrm>
              <a:off x="3197900" y="1306330"/>
              <a:ext cx="2743200" cy="4003399"/>
              <a:chOff x="3197900" y="1217430"/>
              <a:chExt cx="2743200" cy="4003399"/>
            </a:xfrm>
          </p:grpSpPr>
          <p:sp>
            <p:nvSpPr>
              <p:cNvPr id="17" name="Rectangle 16">
                <a:extLst>
                  <a:ext uri="{FF2B5EF4-FFF2-40B4-BE49-F238E27FC236}">
                    <a16:creationId xmlns:a16="http://schemas.microsoft.com/office/drawing/2014/main" id="{048DDC74-E952-C8DF-0FF5-02D262146084}"/>
                  </a:ext>
                </a:extLst>
              </p:cNvPr>
              <p:cNvSpPr>
                <a:spLocks/>
              </p:cNvSpPr>
              <p:nvPr/>
            </p:nvSpPr>
            <p:spPr bwMode="auto">
              <a:xfrm>
                <a:off x="3197900" y="1217430"/>
                <a:ext cx="2743200" cy="445468"/>
              </a:xfrm>
              <a:prstGeom prst="rect">
                <a:avLst/>
              </a:prstGeom>
              <a:solidFill>
                <a:srgbClr val="595959"/>
              </a:solidFill>
              <a:ln w="9525">
                <a:noFill/>
                <a:round/>
                <a:headEnd/>
                <a:tailEnd/>
              </a:ln>
            </p:spPr>
            <p:txBody>
              <a:bodyPr lIns="122161" tIns="61081" rIns="122161" bIns="61081" anchor="ctr"/>
              <a:lstStyle/>
              <a:p>
                <a:pPr algn="ctr" defTabSz="913973">
                  <a:defRPr/>
                </a:pPr>
                <a:r>
                  <a:rPr lang="en-US" sz="1200" b="1">
                    <a:solidFill>
                      <a:schemeClr val="bg1"/>
                    </a:solidFill>
                    <a:latin typeface="Aptos" panose="020B0004020202020204" pitchFamily="34" charset="0"/>
                    <a:ea typeface="Calibri" panose="020F0502020204030204" pitchFamily="34" charset="0"/>
                    <a:cs typeface="Calibri" panose="020F0502020204030204" pitchFamily="34" charset="0"/>
                  </a:rPr>
                  <a:t>PRE REBADGING</a:t>
                </a:r>
              </a:p>
            </p:txBody>
          </p:sp>
          <p:sp>
            <p:nvSpPr>
              <p:cNvPr id="18" name="Rectangle 17">
                <a:extLst>
                  <a:ext uri="{FF2B5EF4-FFF2-40B4-BE49-F238E27FC236}">
                    <a16:creationId xmlns:a16="http://schemas.microsoft.com/office/drawing/2014/main" id="{32E9A6B4-27B1-9DB1-C114-23F478C27828}"/>
                  </a:ext>
                </a:extLst>
              </p:cNvPr>
              <p:cNvSpPr>
                <a:spLocks/>
              </p:cNvSpPr>
              <p:nvPr/>
            </p:nvSpPr>
            <p:spPr bwMode="auto">
              <a:xfrm>
                <a:off x="3197900" y="1717129"/>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Finalize People Transition &amp; Communication Plans</a:t>
                </a:r>
              </a:p>
            </p:txBody>
          </p:sp>
          <p:sp>
            <p:nvSpPr>
              <p:cNvPr id="19" name="Rectangle 18">
                <a:extLst>
                  <a:ext uri="{FF2B5EF4-FFF2-40B4-BE49-F238E27FC236}">
                    <a16:creationId xmlns:a16="http://schemas.microsoft.com/office/drawing/2014/main" id="{A7AB84B8-F46C-B45F-5E94-B6A05DD7E436}"/>
                  </a:ext>
                </a:extLst>
              </p:cNvPr>
              <p:cNvSpPr>
                <a:spLocks/>
              </p:cNvSpPr>
              <p:nvPr/>
            </p:nvSpPr>
            <p:spPr bwMode="auto">
              <a:xfrm>
                <a:off x="3197900" y="2228448"/>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Assess people risks &amp; agree on actions</a:t>
                </a:r>
              </a:p>
            </p:txBody>
          </p:sp>
          <p:sp>
            <p:nvSpPr>
              <p:cNvPr id="20" name="Rectangle 19">
                <a:extLst>
                  <a:ext uri="{FF2B5EF4-FFF2-40B4-BE49-F238E27FC236}">
                    <a16:creationId xmlns:a16="http://schemas.microsoft.com/office/drawing/2014/main" id="{6945327A-E95D-2D41-D205-718DA896E7C9}"/>
                  </a:ext>
                </a:extLst>
              </p:cNvPr>
              <p:cNvSpPr>
                <a:spLocks/>
              </p:cNvSpPr>
              <p:nvPr/>
            </p:nvSpPr>
            <p:spPr bwMode="auto">
              <a:xfrm>
                <a:off x="3197900" y="2739767"/>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 </a:t>
                </a:r>
              </a:p>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Sign off on Comp. mapping, prepare/share  LTIMindtree offers </a:t>
                </a:r>
              </a:p>
              <a:p>
                <a:pPr algn="ctr" defTabSz="913973">
                  <a:defRPr/>
                </a:pPr>
                <a:endParaRPr lang="en-US" sz="1100">
                  <a:solidFill>
                    <a:prstClr val="black"/>
                  </a:solidFill>
                  <a:latin typeface="Aptos" panose="020B000402020202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304EF36B-9588-447F-BB45-47BCE80A4C84}"/>
                  </a:ext>
                </a:extLst>
              </p:cNvPr>
              <p:cNvSpPr>
                <a:spLocks/>
              </p:cNvSpPr>
              <p:nvPr/>
            </p:nvSpPr>
            <p:spPr bwMode="auto">
              <a:xfrm>
                <a:off x="3197900" y="3251086"/>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Conduct employee/forum  consultation  meetings</a:t>
                </a:r>
              </a:p>
            </p:txBody>
          </p:sp>
          <p:sp>
            <p:nvSpPr>
              <p:cNvPr id="22" name="Rectangle 21">
                <a:extLst>
                  <a:ext uri="{FF2B5EF4-FFF2-40B4-BE49-F238E27FC236}">
                    <a16:creationId xmlns:a16="http://schemas.microsoft.com/office/drawing/2014/main" id="{728CC689-BE07-401F-EAB1-C92E059A5CF4}"/>
                  </a:ext>
                </a:extLst>
              </p:cNvPr>
              <p:cNvSpPr>
                <a:spLocks/>
              </p:cNvSpPr>
              <p:nvPr/>
            </p:nvSpPr>
            <p:spPr bwMode="auto">
              <a:xfrm>
                <a:off x="3197900" y="3762406"/>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Finalize people plan based on ‘to-be’ delivery model</a:t>
                </a:r>
              </a:p>
            </p:txBody>
          </p:sp>
          <p:sp>
            <p:nvSpPr>
              <p:cNvPr id="23" name="Rectangle 22">
                <a:extLst>
                  <a:ext uri="{FF2B5EF4-FFF2-40B4-BE49-F238E27FC236}">
                    <a16:creationId xmlns:a16="http://schemas.microsoft.com/office/drawing/2014/main" id="{7185DDA3-6D82-2529-DBBE-095728A3F959}"/>
                  </a:ext>
                </a:extLst>
              </p:cNvPr>
              <p:cNvSpPr>
                <a:spLocks/>
              </p:cNvSpPr>
              <p:nvPr/>
            </p:nvSpPr>
            <p:spPr bwMode="auto">
              <a:xfrm>
                <a:off x="3197900" y="4273724"/>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Retention planning for key in-scope  employees</a:t>
                </a:r>
              </a:p>
            </p:txBody>
          </p:sp>
          <p:sp>
            <p:nvSpPr>
              <p:cNvPr id="24" name="Rectangle 23">
                <a:extLst>
                  <a:ext uri="{FF2B5EF4-FFF2-40B4-BE49-F238E27FC236}">
                    <a16:creationId xmlns:a16="http://schemas.microsoft.com/office/drawing/2014/main" id="{A6DF81A8-27D7-9C81-7069-448DF05EC9C4}"/>
                  </a:ext>
                </a:extLst>
              </p:cNvPr>
              <p:cNvSpPr>
                <a:spLocks/>
              </p:cNvSpPr>
              <p:nvPr/>
            </p:nvSpPr>
            <p:spPr bwMode="auto">
              <a:xfrm>
                <a:off x="3197900" y="4775361"/>
                <a:ext cx="2743200"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Ensure transfer readiness , e.g. payroll data, etc</a:t>
                </a:r>
              </a:p>
            </p:txBody>
          </p:sp>
        </p:grpSp>
        <p:grpSp>
          <p:nvGrpSpPr>
            <p:cNvPr id="25" name="Group 24">
              <a:extLst>
                <a:ext uri="{FF2B5EF4-FFF2-40B4-BE49-F238E27FC236}">
                  <a16:creationId xmlns:a16="http://schemas.microsoft.com/office/drawing/2014/main" id="{8EEDD291-F45A-B406-38B8-0E2802F4F044}"/>
                </a:ext>
              </a:extLst>
            </p:cNvPr>
            <p:cNvGrpSpPr/>
            <p:nvPr/>
          </p:nvGrpSpPr>
          <p:grpSpPr>
            <a:xfrm>
              <a:off x="9288899" y="1306330"/>
              <a:ext cx="2743200" cy="3495953"/>
              <a:chOff x="9288899" y="1217430"/>
              <a:chExt cx="2743200" cy="3495953"/>
            </a:xfrm>
          </p:grpSpPr>
          <p:sp>
            <p:nvSpPr>
              <p:cNvPr id="26" name="Rectangle 25">
                <a:extLst>
                  <a:ext uri="{FF2B5EF4-FFF2-40B4-BE49-F238E27FC236}">
                    <a16:creationId xmlns:a16="http://schemas.microsoft.com/office/drawing/2014/main" id="{5DFF1889-EEDF-A6C3-B55A-9F0D868D2014}"/>
                  </a:ext>
                </a:extLst>
              </p:cNvPr>
              <p:cNvSpPr>
                <a:spLocks/>
              </p:cNvSpPr>
              <p:nvPr/>
            </p:nvSpPr>
            <p:spPr bwMode="auto">
              <a:xfrm>
                <a:off x="9296380" y="1217430"/>
                <a:ext cx="2735719" cy="445468"/>
              </a:xfrm>
              <a:prstGeom prst="rect">
                <a:avLst/>
              </a:prstGeom>
              <a:solidFill>
                <a:srgbClr val="595959"/>
              </a:solidFill>
              <a:ln w="9525">
                <a:noFill/>
                <a:round/>
                <a:headEnd/>
                <a:tailEnd/>
              </a:ln>
            </p:spPr>
            <p:txBody>
              <a:bodyPr lIns="122161" tIns="61081" rIns="122161" bIns="61081" anchor="ctr"/>
              <a:lstStyle/>
              <a:p>
                <a:pPr algn="ctr" defTabSz="913973">
                  <a:defRPr/>
                </a:pPr>
                <a:r>
                  <a:rPr lang="en-US" sz="1200" b="1">
                    <a:solidFill>
                      <a:schemeClr val="bg1"/>
                    </a:solidFill>
                    <a:latin typeface="Aptos" panose="020B0004020202020204" pitchFamily="34" charset="0"/>
                    <a:ea typeface="Calibri" panose="020F0502020204030204" pitchFamily="34" charset="0"/>
                    <a:cs typeface="Calibri" panose="020F0502020204030204" pitchFamily="34" charset="0"/>
                  </a:rPr>
                  <a:t>INTEGRATION</a:t>
                </a:r>
              </a:p>
            </p:txBody>
          </p:sp>
          <p:sp>
            <p:nvSpPr>
              <p:cNvPr id="27" name="Rectangle 26">
                <a:extLst>
                  <a:ext uri="{FF2B5EF4-FFF2-40B4-BE49-F238E27FC236}">
                    <a16:creationId xmlns:a16="http://schemas.microsoft.com/office/drawing/2014/main" id="{9EFE9979-21CE-91DE-4570-9EAF74DFE423}"/>
                  </a:ext>
                </a:extLst>
              </p:cNvPr>
              <p:cNvSpPr>
                <a:spLocks/>
              </p:cNvSpPr>
              <p:nvPr/>
            </p:nvSpPr>
            <p:spPr bwMode="auto">
              <a:xfrm>
                <a:off x="9296380" y="1717129"/>
                <a:ext cx="2735719"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Implement 90-day Integration program</a:t>
                </a:r>
              </a:p>
            </p:txBody>
          </p:sp>
          <p:sp>
            <p:nvSpPr>
              <p:cNvPr id="28" name="Rectangle 27">
                <a:extLst>
                  <a:ext uri="{FF2B5EF4-FFF2-40B4-BE49-F238E27FC236}">
                    <a16:creationId xmlns:a16="http://schemas.microsoft.com/office/drawing/2014/main" id="{B30853CE-245A-2E6C-F847-2C71C89F515B}"/>
                  </a:ext>
                </a:extLst>
              </p:cNvPr>
              <p:cNvSpPr>
                <a:spLocks/>
              </p:cNvSpPr>
              <p:nvPr/>
            </p:nvSpPr>
            <p:spPr bwMode="auto">
              <a:xfrm>
                <a:off x="9296380" y="2733957"/>
                <a:ext cx="2735719"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Offer internal learning opportunities </a:t>
                </a:r>
              </a:p>
            </p:txBody>
          </p:sp>
          <p:sp>
            <p:nvSpPr>
              <p:cNvPr id="29" name="Rectangle 28">
                <a:extLst>
                  <a:ext uri="{FF2B5EF4-FFF2-40B4-BE49-F238E27FC236}">
                    <a16:creationId xmlns:a16="http://schemas.microsoft.com/office/drawing/2014/main" id="{6E805428-5E31-4E76-5C85-59A85A05357C}"/>
                  </a:ext>
                </a:extLst>
              </p:cNvPr>
              <p:cNvSpPr>
                <a:spLocks/>
              </p:cNvSpPr>
              <p:nvPr/>
            </p:nvSpPr>
            <p:spPr bwMode="auto">
              <a:xfrm>
                <a:off x="9296380" y="3245277"/>
                <a:ext cx="2735719"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Conduct cultural training sessions</a:t>
                </a:r>
              </a:p>
            </p:txBody>
          </p:sp>
          <p:sp>
            <p:nvSpPr>
              <p:cNvPr id="30" name="Rectangle 29">
                <a:extLst>
                  <a:ext uri="{FF2B5EF4-FFF2-40B4-BE49-F238E27FC236}">
                    <a16:creationId xmlns:a16="http://schemas.microsoft.com/office/drawing/2014/main" id="{701E89F1-EBE7-0197-F974-0087ECDC76A0}"/>
                  </a:ext>
                </a:extLst>
              </p:cNvPr>
              <p:cNvSpPr>
                <a:spLocks/>
              </p:cNvSpPr>
              <p:nvPr/>
            </p:nvSpPr>
            <p:spPr bwMode="auto">
              <a:xfrm>
                <a:off x="9296380" y="3756595"/>
                <a:ext cx="2735719"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Administer temperature check and publish results</a:t>
                </a:r>
              </a:p>
            </p:txBody>
          </p:sp>
          <p:sp>
            <p:nvSpPr>
              <p:cNvPr id="31" name="Rectangle 30">
                <a:extLst>
                  <a:ext uri="{FF2B5EF4-FFF2-40B4-BE49-F238E27FC236}">
                    <a16:creationId xmlns:a16="http://schemas.microsoft.com/office/drawing/2014/main" id="{4E24C5A8-BA08-A49F-DE0B-58E30A7C5FAF}"/>
                  </a:ext>
                </a:extLst>
              </p:cNvPr>
              <p:cNvSpPr>
                <a:spLocks/>
              </p:cNvSpPr>
              <p:nvPr/>
            </p:nvSpPr>
            <p:spPr bwMode="auto">
              <a:xfrm>
                <a:off x="9296380" y="4267915"/>
                <a:ext cx="2735719"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Implement the final signed off people plan</a:t>
                </a:r>
              </a:p>
            </p:txBody>
          </p:sp>
          <p:sp>
            <p:nvSpPr>
              <p:cNvPr id="32" name="Rectangle 31">
                <a:extLst>
                  <a:ext uri="{FF2B5EF4-FFF2-40B4-BE49-F238E27FC236}">
                    <a16:creationId xmlns:a16="http://schemas.microsoft.com/office/drawing/2014/main" id="{20C2F59D-D744-D17F-A3BD-B937971779E0}"/>
                  </a:ext>
                </a:extLst>
              </p:cNvPr>
              <p:cNvSpPr>
                <a:spLocks/>
              </p:cNvSpPr>
              <p:nvPr/>
            </p:nvSpPr>
            <p:spPr bwMode="auto">
              <a:xfrm>
                <a:off x="9288899" y="2230385"/>
                <a:ext cx="2735719" cy="445468"/>
              </a:xfrm>
              <a:prstGeom prst="rect">
                <a:avLst/>
              </a:prstGeom>
              <a:solidFill>
                <a:srgbClr val="F0C93A"/>
              </a:solidFill>
              <a:ln w="9525">
                <a:noFill/>
                <a:round/>
                <a:headEnd/>
                <a:tailEnd/>
              </a:ln>
            </p:spPr>
            <p:txBody>
              <a:bodyPr lIns="122161" tIns="61081" rIns="122161" bIns="61081" anchor="ctr"/>
              <a:lstStyle/>
              <a:p>
                <a:pPr algn="ctr" defTabSz="913973">
                  <a:defRPr/>
                </a:pPr>
                <a:r>
                  <a:rPr lang="en-US" sz="1100">
                    <a:solidFill>
                      <a:prstClr val="black"/>
                    </a:solidFill>
                    <a:latin typeface="Aptos" panose="020B0004020202020204" pitchFamily="34" charset="0"/>
                    <a:ea typeface="Calibri" panose="020F0502020204030204" pitchFamily="34" charset="0"/>
                    <a:cs typeface="Calibri" panose="020F0502020204030204" pitchFamily="34" charset="0"/>
                  </a:rPr>
                  <a:t>Initiate goal setting based on agreed service  SLA’s </a:t>
                </a:r>
              </a:p>
            </p:txBody>
          </p:sp>
        </p:grpSp>
        <p:sp>
          <p:nvSpPr>
            <p:cNvPr id="33" name="Striped Right Arrow 31">
              <a:extLst>
                <a:ext uri="{FF2B5EF4-FFF2-40B4-BE49-F238E27FC236}">
                  <a16:creationId xmlns:a16="http://schemas.microsoft.com/office/drawing/2014/main" id="{F1A17E5A-A5BF-E425-64A2-5D31626EF6C5}"/>
                </a:ext>
              </a:extLst>
            </p:cNvPr>
            <p:cNvSpPr>
              <a:spLocks noChangeArrowheads="1"/>
            </p:cNvSpPr>
            <p:nvPr/>
          </p:nvSpPr>
          <p:spPr bwMode="auto">
            <a:xfrm>
              <a:off x="239019" y="5385096"/>
              <a:ext cx="11785599" cy="219465"/>
            </a:xfrm>
            <a:prstGeom prst="chevron">
              <a:avLst/>
            </a:prstGeom>
            <a:solidFill>
              <a:srgbClr val="595959"/>
            </a:solidFill>
            <a:ln w="9525" algn="ctr">
              <a:solidFill>
                <a:schemeClr val="bg1"/>
              </a:solidFill>
              <a:round/>
              <a:headEnd/>
              <a:tailEnd/>
            </a:ln>
          </p:spPr>
          <p:txBody>
            <a:bodyPr/>
            <a:lstStyle/>
            <a:p>
              <a:pPr algn="ctr"/>
              <a:r>
                <a:rPr lang="en-US" sz="1100" b="1">
                  <a:solidFill>
                    <a:schemeClr val="bg1"/>
                  </a:solidFill>
                  <a:latin typeface="Aptos" panose="020B0004020202020204" pitchFamily="34" charset="0"/>
                  <a:ea typeface="Calibri" panose="020F0502020204030204" pitchFamily="34" charset="0"/>
                  <a:cs typeface="Calibri" panose="020F0502020204030204" pitchFamily="34" charset="0"/>
                </a:rPr>
                <a:t>COMMUNICATION</a:t>
              </a:r>
            </a:p>
          </p:txBody>
        </p:sp>
        <p:sp>
          <p:nvSpPr>
            <p:cNvPr id="34" name="Striped Right Arrow 31">
              <a:extLst>
                <a:ext uri="{FF2B5EF4-FFF2-40B4-BE49-F238E27FC236}">
                  <a16:creationId xmlns:a16="http://schemas.microsoft.com/office/drawing/2014/main" id="{E08ECA6B-E978-A61E-BF09-CF795B1A93F0}"/>
                </a:ext>
              </a:extLst>
            </p:cNvPr>
            <p:cNvSpPr>
              <a:spLocks noChangeArrowheads="1"/>
            </p:cNvSpPr>
            <p:nvPr/>
          </p:nvSpPr>
          <p:spPr bwMode="auto">
            <a:xfrm>
              <a:off x="239019" y="5732228"/>
              <a:ext cx="11785599" cy="219465"/>
            </a:xfrm>
            <a:prstGeom prst="chevron">
              <a:avLst/>
            </a:prstGeom>
            <a:solidFill>
              <a:srgbClr val="595959"/>
            </a:solidFill>
            <a:ln w="9525" algn="ctr">
              <a:solidFill>
                <a:schemeClr val="bg1"/>
              </a:solidFill>
              <a:round/>
              <a:headEnd/>
              <a:tailEnd/>
            </a:ln>
          </p:spPr>
          <p:txBody>
            <a:bodyPr/>
            <a:lstStyle/>
            <a:p>
              <a:pPr algn="ctr"/>
              <a:r>
                <a:rPr lang="en-US" sz="1100" b="1">
                  <a:solidFill>
                    <a:schemeClr val="bg1"/>
                  </a:solidFill>
                  <a:latin typeface="Aptos" panose="020B0004020202020204" pitchFamily="34" charset="0"/>
                  <a:ea typeface="Calibri" panose="020F0502020204030204" pitchFamily="34" charset="0"/>
                  <a:cs typeface="Calibri" panose="020F0502020204030204" pitchFamily="34" charset="0"/>
                </a:rPr>
                <a:t>CHANGE MANAGEMENT </a:t>
              </a:r>
            </a:p>
          </p:txBody>
        </p:sp>
        <p:sp>
          <p:nvSpPr>
            <p:cNvPr id="35" name="Striped Right Arrow 31">
              <a:extLst>
                <a:ext uri="{FF2B5EF4-FFF2-40B4-BE49-F238E27FC236}">
                  <a16:creationId xmlns:a16="http://schemas.microsoft.com/office/drawing/2014/main" id="{C5EDC417-C99B-0239-77D7-D466973C2C2C}"/>
                </a:ext>
              </a:extLst>
            </p:cNvPr>
            <p:cNvSpPr>
              <a:spLocks noChangeArrowheads="1"/>
            </p:cNvSpPr>
            <p:nvPr/>
          </p:nvSpPr>
          <p:spPr bwMode="auto">
            <a:xfrm>
              <a:off x="239019" y="6074734"/>
              <a:ext cx="11785599" cy="219465"/>
            </a:xfrm>
            <a:prstGeom prst="chevron">
              <a:avLst/>
            </a:prstGeom>
            <a:solidFill>
              <a:srgbClr val="595959"/>
            </a:solidFill>
            <a:ln w="9525" algn="ctr">
              <a:solidFill>
                <a:schemeClr val="bg1"/>
              </a:solidFill>
              <a:round/>
              <a:headEnd/>
              <a:tailEnd/>
            </a:ln>
          </p:spPr>
          <p:txBody>
            <a:bodyPr/>
            <a:lstStyle/>
            <a:p>
              <a:pPr algn="ctr"/>
              <a:r>
                <a:rPr lang="en-US" sz="1100" b="1">
                  <a:solidFill>
                    <a:schemeClr val="bg1"/>
                  </a:solidFill>
                  <a:latin typeface="Aptos" panose="020B0004020202020204" pitchFamily="34" charset="0"/>
                  <a:ea typeface="Calibri" panose="020F0502020204030204" pitchFamily="34" charset="0"/>
                  <a:cs typeface="Calibri" panose="020F0502020204030204" pitchFamily="34" charset="0"/>
                </a:rPr>
                <a:t>COMPLIANCE TO LOCAL LAW</a:t>
              </a:r>
            </a:p>
          </p:txBody>
        </p:sp>
      </p:grpSp>
    </p:spTree>
    <p:extLst>
      <p:ext uri="{BB962C8B-B14F-4D97-AF65-F5344CB8AC3E}">
        <p14:creationId xmlns:p14="http://schemas.microsoft.com/office/powerpoint/2010/main" val="2429924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A4D1CC9-D156-1223-ED98-93B320267B6E}"/>
              </a:ext>
            </a:extLst>
          </p:cNvPr>
          <p:cNvSpPr/>
          <p:nvPr/>
        </p:nvSpPr>
        <p:spPr>
          <a:xfrm>
            <a:off x="1701582" y="1563970"/>
            <a:ext cx="1632719" cy="216000"/>
          </a:xfrm>
          <a:prstGeom prst="rect">
            <a:avLst/>
          </a:prstGeom>
          <a:solidFill>
            <a:srgbClr val="00A1E1"/>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Program Office</a:t>
            </a:r>
          </a:p>
        </p:txBody>
      </p:sp>
      <p:sp>
        <p:nvSpPr>
          <p:cNvPr id="77" name="Rectangle 76">
            <a:extLst>
              <a:ext uri="{FF2B5EF4-FFF2-40B4-BE49-F238E27FC236}">
                <a16:creationId xmlns:a16="http://schemas.microsoft.com/office/drawing/2014/main" id="{10C4A8AE-B220-6A8A-7C58-1ACB8C3311B8}"/>
              </a:ext>
            </a:extLst>
          </p:cNvPr>
          <p:cNvSpPr/>
          <p:nvPr/>
        </p:nvSpPr>
        <p:spPr>
          <a:xfrm>
            <a:off x="3508661" y="1563970"/>
            <a:ext cx="1632719" cy="216000"/>
          </a:xfrm>
          <a:prstGeom prst="rect">
            <a:avLst/>
          </a:prstGeom>
          <a:solidFill>
            <a:srgbClr val="00A1E1"/>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Client Partners</a:t>
            </a:r>
          </a:p>
        </p:txBody>
      </p:sp>
      <p:sp>
        <p:nvSpPr>
          <p:cNvPr id="78" name="Rectangle 77">
            <a:extLst>
              <a:ext uri="{FF2B5EF4-FFF2-40B4-BE49-F238E27FC236}">
                <a16:creationId xmlns:a16="http://schemas.microsoft.com/office/drawing/2014/main" id="{61AF58FE-7E2D-E203-5A44-86288DA35F6D}"/>
              </a:ext>
            </a:extLst>
          </p:cNvPr>
          <p:cNvSpPr/>
          <p:nvPr/>
        </p:nvSpPr>
        <p:spPr>
          <a:xfrm>
            <a:off x="7125980" y="1563970"/>
            <a:ext cx="1632719" cy="216000"/>
          </a:xfrm>
          <a:prstGeom prst="rect">
            <a:avLst/>
          </a:prstGeom>
          <a:solidFill>
            <a:srgbClr val="00A1E1"/>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IT Compliance &amp; Support</a:t>
            </a:r>
          </a:p>
        </p:txBody>
      </p:sp>
      <p:sp>
        <p:nvSpPr>
          <p:cNvPr id="79" name="Rectangle 78">
            <a:extLst>
              <a:ext uri="{FF2B5EF4-FFF2-40B4-BE49-F238E27FC236}">
                <a16:creationId xmlns:a16="http://schemas.microsoft.com/office/drawing/2014/main" id="{C5884FB8-17A0-8D6D-ED85-82888D163E93}"/>
              </a:ext>
            </a:extLst>
          </p:cNvPr>
          <p:cNvSpPr/>
          <p:nvPr/>
        </p:nvSpPr>
        <p:spPr>
          <a:xfrm>
            <a:off x="5315738" y="1563970"/>
            <a:ext cx="1632719" cy="216000"/>
          </a:xfrm>
          <a:prstGeom prst="rect">
            <a:avLst/>
          </a:prstGeom>
          <a:solidFill>
            <a:srgbClr val="00A1E1"/>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Engagement Directors</a:t>
            </a:r>
          </a:p>
        </p:txBody>
      </p:sp>
      <p:sp>
        <p:nvSpPr>
          <p:cNvPr id="80" name="TextBox 79">
            <a:extLst>
              <a:ext uri="{FF2B5EF4-FFF2-40B4-BE49-F238E27FC236}">
                <a16:creationId xmlns:a16="http://schemas.microsoft.com/office/drawing/2014/main" id="{89BC2E70-1D2A-D526-899A-7D24F5660576}"/>
              </a:ext>
            </a:extLst>
          </p:cNvPr>
          <p:cNvSpPr txBox="1"/>
          <p:nvPr/>
        </p:nvSpPr>
        <p:spPr>
          <a:xfrm>
            <a:off x="1761316" y="1894603"/>
            <a:ext cx="922841" cy="2308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4D4F53"/>
                </a:solidFill>
                <a:effectLst/>
                <a:uLnTx/>
                <a:uFillTx/>
                <a:latin typeface="Frutiger LT Pro 45 Light" panose="020B0403030504020204" pitchFamily="34" charset="0"/>
                <a:ea typeface="+mn-ea"/>
                <a:cs typeface="+mn-cs"/>
              </a:rPr>
              <a:t>Governance</a:t>
            </a:r>
            <a:endParaRPr kumimoji="0" lang="en-IN" sz="900" b="1" i="0" u="none" strike="noStrike" kern="1200" cap="none" spc="0" normalizeH="0" baseline="0" noProof="0">
              <a:ln>
                <a:noFill/>
              </a:ln>
              <a:solidFill>
                <a:srgbClr val="4D4F53"/>
              </a:solidFill>
              <a:effectLst/>
              <a:uLnTx/>
              <a:uFillTx/>
              <a:latin typeface="Frutiger LT Pro 45 Light" panose="020B0403030504020204" pitchFamily="34" charset="0"/>
              <a:ea typeface="+mn-ea"/>
              <a:cs typeface="+mn-cs"/>
            </a:endParaRPr>
          </a:p>
        </p:txBody>
      </p:sp>
      <p:cxnSp>
        <p:nvCxnSpPr>
          <p:cNvPr id="81" name="Straight Arrow Connector 80">
            <a:extLst>
              <a:ext uri="{FF2B5EF4-FFF2-40B4-BE49-F238E27FC236}">
                <a16:creationId xmlns:a16="http://schemas.microsoft.com/office/drawing/2014/main" id="{02B2266C-1D0B-8DCA-FD9E-D151BB77DC50}"/>
              </a:ext>
            </a:extLst>
          </p:cNvPr>
          <p:cNvCxnSpPr>
            <a:cxnSpLocks/>
          </p:cNvCxnSpPr>
          <p:nvPr/>
        </p:nvCxnSpPr>
        <p:spPr>
          <a:xfrm>
            <a:off x="2567487" y="1884019"/>
            <a:ext cx="0" cy="251999"/>
          </a:xfrm>
          <a:prstGeom prst="straightConnector1">
            <a:avLst/>
          </a:prstGeom>
          <a:noFill/>
          <a:ln w="6350" cap="flat" cmpd="sng" algn="ctr">
            <a:solidFill>
              <a:srgbClr val="595959"/>
            </a:solidFill>
            <a:prstDash val="solid"/>
            <a:miter lim="800000"/>
            <a:headEnd type="triangle"/>
            <a:tailEnd type="triangle"/>
          </a:ln>
          <a:effectLst/>
        </p:spPr>
      </p:cxnSp>
      <p:sp>
        <p:nvSpPr>
          <p:cNvPr id="82" name="TextBox 81">
            <a:extLst>
              <a:ext uri="{FF2B5EF4-FFF2-40B4-BE49-F238E27FC236}">
                <a16:creationId xmlns:a16="http://schemas.microsoft.com/office/drawing/2014/main" id="{E628FFC1-6607-5F4A-E439-B696D53E5AC9}"/>
              </a:ext>
            </a:extLst>
          </p:cNvPr>
          <p:cNvSpPr txBox="1"/>
          <p:nvPr/>
        </p:nvSpPr>
        <p:spPr>
          <a:xfrm>
            <a:off x="2957438" y="1894603"/>
            <a:ext cx="1029323" cy="230831"/>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rgbClr val="4D4F53"/>
                </a:solidFill>
                <a:effectLst/>
                <a:uLnTx/>
                <a:uFillTx/>
                <a:latin typeface="Frutiger LT Pro 45 Light" panose="020B0403030504020204" pitchFamily="34" charset="0"/>
                <a:ea typeface="+mn-ea"/>
                <a:cs typeface="+mn-cs"/>
              </a:rPr>
              <a:t>Demand/ Supply</a:t>
            </a:r>
          </a:p>
        </p:txBody>
      </p:sp>
      <p:cxnSp>
        <p:nvCxnSpPr>
          <p:cNvPr id="83" name="Straight Arrow Connector 82">
            <a:extLst>
              <a:ext uri="{FF2B5EF4-FFF2-40B4-BE49-F238E27FC236}">
                <a16:creationId xmlns:a16="http://schemas.microsoft.com/office/drawing/2014/main" id="{4E691082-C76E-0638-843B-D6F234323616}"/>
              </a:ext>
            </a:extLst>
          </p:cNvPr>
          <p:cNvCxnSpPr>
            <a:cxnSpLocks/>
          </p:cNvCxnSpPr>
          <p:nvPr/>
        </p:nvCxnSpPr>
        <p:spPr>
          <a:xfrm>
            <a:off x="3955605" y="1884019"/>
            <a:ext cx="0" cy="251999"/>
          </a:xfrm>
          <a:prstGeom prst="straightConnector1">
            <a:avLst/>
          </a:prstGeom>
          <a:noFill/>
          <a:ln w="6350" cap="flat" cmpd="sng" algn="ctr">
            <a:solidFill>
              <a:srgbClr val="595959"/>
            </a:solidFill>
            <a:prstDash val="solid"/>
            <a:miter lim="800000"/>
            <a:headEnd type="triangle"/>
            <a:tailEnd type="triangle"/>
          </a:ln>
          <a:effectLst/>
        </p:spPr>
      </p:cxnSp>
      <p:sp>
        <p:nvSpPr>
          <p:cNvPr id="84" name="TextBox 83">
            <a:extLst>
              <a:ext uri="{FF2B5EF4-FFF2-40B4-BE49-F238E27FC236}">
                <a16:creationId xmlns:a16="http://schemas.microsoft.com/office/drawing/2014/main" id="{5717D14C-2927-DD7C-F641-057E247BE9FB}"/>
              </a:ext>
            </a:extLst>
          </p:cNvPr>
          <p:cNvSpPr txBox="1"/>
          <p:nvPr/>
        </p:nvSpPr>
        <p:spPr>
          <a:xfrm>
            <a:off x="5314630" y="1894603"/>
            <a:ext cx="1064817" cy="2308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rgbClr val="4D4F53"/>
                </a:solidFill>
                <a:effectLst/>
                <a:uLnTx/>
                <a:uFillTx/>
                <a:latin typeface="Frutiger LT Pro 45 Light" panose="020B0403030504020204" pitchFamily="34" charset="0"/>
                <a:ea typeface="+mn-ea"/>
                <a:cs typeface="+mn-cs"/>
              </a:rPr>
              <a:t>Value Realisation </a:t>
            </a:r>
          </a:p>
        </p:txBody>
      </p:sp>
      <p:cxnSp>
        <p:nvCxnSpPr>
          <p:cNvPr id="85" name="Straight Arrow Connector 84">
            <a:extLst>
              <a:ext uri="{FF2B5EF4-FFF2-40B4-BE49-F238E27FC236}">
                <a16:creationId xmlns:a16="http://schemas.microsoft.com/office/drawing/2014/main" id="{401FAE10-6F27-3CCB-E8FE-127192817755}"/>
              </a:ext>
            </a:extLst>
          </p:cNvPr>
          <p:cNvCxnSpPr>
            <a:cxnSpLocks/>
          </p:cNvCxnSpPr>
          <p:nvPr/>
        </p:nvCxnSpPr>
        <p:spPr>
          <a:xfrm>
            <a:off x="5355754" y="1884019"/>
            <a:ext cx="0" cy="251999"/>
          </a:xfrm>
          <a:prstGeom prst="straightConnector1">
            <a:avLst/>
          </a:prstGeom>
          <a:noFill/>
          <a:ln w="6350" cap="flat" cmpd="sng" algn="ctr">
            <a:solidFill>
              <a:srgbClr val="595959"/>
            </a:solidFill>
            <a:prstDash val="solid"/>
            <a:miter lim="800000"/>
            <a:headEnd type="triangle"/>
            <a:tailEnd type="triangle"/>
          </a:ln>
          <a:effectLst/>
        </p:spPr>
      </p:cxnSp>
      <p:sp>
        <p:nvSpPr>
          <p:cNvPr id="86" name="TextBox 85">
            <a:extLst>
              <a:ext uri="{FF2B5EF4-FFF2-40B4-BE49-F238E27FC236}">
                <a16:creationId xmlns:a16="http://schemas.microsoft.com/office/drawing/2014/main" id="{BA154686-D58F-14F0-CF63-B74F5C57681E}"/>
              </a:ext>
            </a:extLst>
          </p:cNvPr>
          <p:cNvSpPr txBox="1"/>
          <p:nvPr/>
        </p:nvSpPr>
        <p:spPr>
          <a:xfrm>
            <a:off x="6501048" y="1894603"/>
            <a:ext cx="1757386" cy="247293"/>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rgbClr val="4D4F53"/>
                </a:solidFill>
                <a:effectLst/>
                <a:uLnTx/>
                <a:uFillTx/>
                <a:latin typeface="Frutiger LT Pro 45 Light" panose="020B0403030504020204" pitchFamily="34" charset="0"/>
                <a:ea typeface="+mn-ea"/>
                <a:cs typeface="+mn-cs"/>
              </a:rPr>
              <a:t>Strategic Plan Alignment</a:t>
            </a:r>
          </a:p>
        </p:txBody>
      </p:sp>
      <p:cxnSp>
        <p:nvCxnSpPr>
          <p:cNvPr id="87" name="Straight Arrow Connector 86">
            <a:extLst>
              <a:ext uri="{FF2B5EF4-FFF2-40B4-BE49-F238E27FC236}">
                <a16:creationId xmlns:a16="http://schemas.microsoft.com/office/drawing/2014/main" id="{0B5751A0-13A6-B0A7-261B-91A1AF677A8C}"/>
              </a:ext>
            </a:extLst>
          </p:cNvPr>
          <p:cNvCxnSpPr>
            <a:cxnSpLocks/>
          </p:cNvCxnSpPr>
          <p:nvPr/>
        </p:nvCxnSpPr>
        <p:spPr>
          <a:xfrm>
            <a:off x="6755901" y="1884019"/>
            <a:ext cx="0" cy="251999"/>
          </a:xfrm>
          <a:prstGeom prst="straightConnector1">
            <a:avLst/>
          </a:prstGeom>
          <a:noFill/>
          <a:ln w="6350" cap="flat" cmpd="sng" algn="ctr">
            <a:solidFill>
              <a:srgbClr val="595959"/>
            </a:solidFill>
            <a:prstDash val="solid"/>
            <a:miter lim="800000"/>
            <a:headEnd type="triangle"/>
            <a:tailEnd type="triangle"/>
          </a:ln>
          <a:effectLst/>
        </p:spPr>
      </p:cxnSp>
      <p:sp>
        <p:nvSpPr>
          <p:cNvPr id="88" name="Rectangle 87">
            <a:extLst>
              <a:ext uri="{FF2B5EF4-FFF2-40B4-BE49-F238E27FC236}">
                <a16:creationId xmlns:a16="http://schemas.microsoft.com/office/drawing/2014/main" id="{C102DEC7-A9F7-5A55-F305-5499DEF5A37D}"/>
              </a:ext>
            </a:extLst>
          </p:cNvPr>
          <p:cNvSpPr/>
          <p:nvPr/>
        </p:nvSpPr>
        <p:spPr>
          <a:xfrm>
            <a:off x="341921" y="1491970"/>
            <a:ext cx="8494221" cy="359999"/>
          </a:xfrm>
          <a:prstGeom prst="rect">
            <a:avLst/>
          </a:prstGeom>
          <a:noFill/>
          <a:ln w="3175" cap="flat" cmpd="sng" algn="ctr">
            <a:solidFill>
              <a:srgbClr val="595959"/>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00A1E1"/>
                </a:solidFill>
                <a:effectLst/>
                <a:uLnTx/>
                <a:uFillTx/>
                <a:latin typeface="Frutiger LT Pro 45 Light" panose="020B0403030504020204" pitchFamily="34" charset="0"/>
                <a:ea typeface="+mn-ea"/>
                <a:cs typeface="Arial" pitchFamily="34" charset="0"/>
              </a:rPr>
              <a:t>VF Services, LLC </a:t>
            </a:r>
          </a:p>
        </p:txBody>
      </p:sp>
      <p:sp>
        <p:nvSpPr>
          <p:cNvPr id="89" name="Rectangle 88">
            <a:extLst>
              <a:ext uri="{FF2B5EF4-FFF2-40B4-BE49-F238E27FC236}">
                <a16:creationId xmlns:a16="http://schemas.microsoft.com/office/drawing/2014/main" id="{5B47EE42-35A7-B159-FFED-92F885228441}"/>
              </a:ext>
            </a:extLst>
          </p:cNvPr>
          <p:cNvSpPr/>
          <p:nvPr/>
        </p:nvSpPr>
        <p:spPr>
          <a:xfrm>
            <a:off x="1488319" y="2231309"/>
            <a:ext cx="6140443" cy="647999"/>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LTIMindtree  Delivery Centre Management</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 </a:t>
            </a:r>
          </a:p>
        </p:txBody>
      </p:sp>
      <p:sp>
        <p:nvSpPr>
          <p:cNvPr id="90" name="Rectangle 89">
            <a:extLst>
              <a:ext uri="{FF2B5EF4-FFF2-40B4-BE49-F238E27FC236}">
                <a16:creationId xmlns:a16="http://schemas.microsoft.com/office/drawing/2014/main" id="{BEF923A7-06DA-2687-F668-E6D61CA32811}"/>
              </a:ext>
            </a:extLst>
          </p:cNvPr>
          <p:cNvSpPr/>
          <p:nvPr/>
        </p:nvSpPr>
        <p:spPr>
          <a:xfrm>
            <a:off x="1488319" y="4905504"/>
            <a:ext cx="6140443" cy="216000"/>
          </a:xfrm>
          <a:prstGeom prst="rect">
            <a:avLst/>
          </a:prstGeom>
          <a:solidFill>
            <a:srgbClr val="686868"/>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Collaborative Governance</a:t>
            </a:r>
          </a:p>
        </p:txBody>
      </p:sp>
      <p:sp>
        <p:nvSpPr>
          <p:cNvPr id="91" name="Rectangle 90">
            <a:extLst>
              <a:ext uri="{FF2B5EF4-FFF2-40B4-BE49-F238E27FC236}">
                <a16:creationId xmlns:a16="http://schemas.microsoft.com/office/drawing/2014/main" id="{6981D7E7-7E1B-4D0E-89EE-E501678442F0}"/>
              </a:ext>
            </a:extLst>
          </p:cNvPr>
          <p:cNvSpPr/>
          <p:nvPr/>
        </p:nvSpPr>
        <p:spPr>
          <a:xfrm>
            <a:off x="1488319" y="5162957"/>
            <a:ext cx="6140443" cy="216000"/>
          </a:xfrm>
          <a:prstGeom prst="rect">
            <a:avLst/>
          </a:prstGeom>
          <a:solidFill>
            <a:srgbClr val="686868"/>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Center of Excellence &amp; Academy (Digital and Data)</a:t>
            </a:r>
            <a:endParaRPr kumimoji="0" lang="en-US" sz="1100" b="0"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endParaRPr>
          </a:p>
        </p:txBody>
      </p:sp>
      <p:sp>
        <p:nvSpPr>
          <p:cNvPr id="92" name="Rectangle 91">
            <a:extLst>
              <a:ext uri="{FF2B5EF4-FFF2-40B4-BE49-F238E27FC236}">
                <a16:creationId xmlns:a16="http://schemas.microsoft.com/office/drawing/2014/main" id="{5C6137D8-600F-77DC-37A0-CB31209518F1}"/>
              </a:ext>
            </a:extLst>
          </p:cNvPr>
          <p:cNvSpPr/>
          <p:nvPr/>
        </p:nvSpPr>
        <p:spPr>
          <a:xfrm>
            <a:off x="1488319" y="2958842"/>
            <a:ext cx="6140443" cy="1836000"/>
          </a:xfrm>
          <a:prstGeom prst="rect">
            <a:avLst/>
          </a:prstGeom>
          <a:solidFill>
            <a:srgbClr val="686868">
              <a:lumMod val="20000"/>
              <a:lumOff val="80000"/>
            </a:srgbClr>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Arial" pitchFamily="34" charset="0"/>
              </a:rPr>
              <a:t>Project  Execution Models (One or More models at any given point of time) </a:t>
            </a:r>
          </a:p>
        </p:txBody>
      </p:sp>
      <p:sp>
        <p:nvSpPr>
          <p:cNvPr id="93" name="TextBox 92">
            <a:extLst>
              <a:ext uri="{FF2B5EF4-FFF2-40B4-BE49-F238E27FC236}">
                <a16:creationId xmlns:a16="http://schemas.microsoft.com/office/drawing/2014/main" id="{AF11A72B-AFE2-D763-9F2B-1933BE76BFA8}"/>
              </a:ext>
            </a:extLst>
          </p:cNvPr>
          <p:cNvSpPr txBox="1"/>
          <p:nvPr/>
        </p:nvSpPr>
        <p:spPr>
          <a:xfrm>
            <a:off x="412908" y="3279257"/>
            <a:ext cx="887347" cy="720000"/>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algn="ctr" defTabSz="1219170">
              <a:defRPr sz="1100" b="1">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Talent Acquisition</a:t>
            </a:r>
          </a:p>
        </p:txBody>
      </p:sp>
      <p:sp>
        <p:nvSpPr>
          <p:cNvPr id="94" name="TextBox 93">
            <a:extLst>
              <a:ext uri="{FF2B5EF4-FFF2-40B4-BE49-F238E27FC236}">
                <a16:creationId xmlns:a16="http://schemas.microsoft.com/office/drawing/2014/main" id="{FAA6E4CF-4370-385E-03F1-575AF0D4118C}"/>
              </a:ext>
            </a:extLst>
          </p:cNvPr>
          <p:cNvSpPr txBox="1"/>
          <p:nvPr/>
        </p:nvSpPr>
        <p:spPr>
          <a:xfrm>
            <a:off x="412908" y="4108237"/>
            <a:ext cx="887347" cy="720000"/>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Culture and Competence Building Team </a:t>
            </a:r>
          </a:p>
        </p:txBody>
      </p:sp>
      <p:sp>
        <p:nvSpPr>
          <p:cNvPr id="95" name="TextBox 94">
            <a:extLst>
              <a:ext uri="{FF2B5EF4-FFF2-40B4-BE49-F238E27FC236}">
                <a16:creationId xmlns:a16="http://schemas.microsoft.com/office/drawing/2014/main" id="{AF34588A-2C48-6E5A-445B-22359B0A1960}"/>
              </a:ext>
            </a:extLst>
          </p:cNvPr>
          <p:cNvSpPr txBox="1"/>
          <p:nvPr/>
        </p:nvSpPr>
        <p:spPr>
          <a:xfrm>
            <a:off x="7806818" y="2681641"/>
            <a:ext cx="958335" cy="539999"/>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IT Infrastructure</a:t>
            </a:r>
          </a:p>
        </p:txBody>
      </p:sp>
      <p:sp>
        <p:nvSpPr>
          <p:cNvPr id="96" name="Rectangle 95">
            <a:extLst>
              <a:ext uri="{FF2B5EF4-FFF2-40B4-BE49-F238E27FC236}">
                <a16:creationId xmlns:a16="http://schemas.microsoft.com/office/drawing/2014/main" id="{FED0040A-11BB-F2E1-1869-81711AD6C4C3}"/>
              </a:ext>
            </a:extLst>
          </p:cNvPr>
          <p:cNvSpPr/>
          <p:nvPr/>
        </p:nvSpPr>
        <p:spPr>
          <a:xfrm>
            <a:off x="1430074" y="2157519"/>
            <a:ext cx="6246925" cy="3527993"/>
          </a:xfrm>
          <a:prstGeom prst="rect">
            <a:avLst/>
          </a:prstGeom>
          <a:noFill/>
          <a:ln w="3175" cap="flat" cmpd="sng" algn="ctr">
            <a:solidFill>
              <a:srgbClr val="595959"/>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Frutiger LT Pro 45 Light" panose="020B0403030504020204" pitchFamily="34" charset="0"/>
              <a:ea typeface="+mn-ea"/>
              <a:cs typeface="Arial" pitchFamily="34" charset="0"/>
            </a:endParaRPr>
          </a:p>
        </p:txBody>
      </p:sp>
      <p:sp>
        <p:nvSpPr>
          <p:cNvPr id="97" name="TextBox 96">
            <a:extLst>
              <a:ext uri="{FF2B5EF4-FFF2-40B4-BE49-F238E27FC236}">
                <a16:creationId xmlns:a16="http://schemas.microsoft.com/office/drawing/2014/main" id="{DA396237-F115-02F1-7F05-676D11E2A65C}"/>
              </a:ext>
            </a:extLst>
          </p:cNvPr>
          <p:cNvSpPr txBox="1"/>
          <p:nvPr/>
        </p:nvSpPr>
        <p:spPr>
          <a:xfrm>
            <a:off x="7806818" y="3285333"/>
            <a:ext cx="958335" cy="539999"/>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Information Security</a:t>
            </a:r>
          </a:p>
        </p:txBody>
      </p:sp>
      <p:sp>
        <p:nvSpPr>
          <p:cNvPr id="98" name="TextBox 97">
            <a:extLst>
              <a:ext uri="{FF2B5EF4-FFF2-40B4-BE49-F238E27FC236}">
                <a16:creationId xmlns:a16="http://schemas.microsoft.com/office/drawing/2014/main" id="{CDA2AD88-51AB-87BE-FAD5-B069FD3B840C}"/>
              </a:ext>
            </a:extLst>
          </p:cNvPr>
          <p:cNvSpPr txBox="1"/>
          <p:nvPr/>
        </p:nvSpPr>
        <p:spPr>
          <a:xfrm>
            <a:off x="412908" y="4937217"/>
            <a:ext cx="887347" cy="720000"/>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Talent Development</a:t>
            </a:r>
          </a:p>
        </p:txBody>
      </p:sp>
      <p:sp>
        <p:nvSpPr>
          <p:cNvPr id="99" name="Rectangle 98">
            <a:extLst>
              <a:ext uri="{FF2B5EF4-FFF2-40B4-BE49-F238E27FC236}">
                <a16:creationId xmlns:a16="http://schemas.microsoft.com/office/drawing/2014/main" id="{ADC36F28-98B1-FE95-6F1D-5161BE6B03DB}"/>
              </a:ext>
            </a:extLst>
          </p:cNvPr>
          <p:cNvSpPr/>
          <p:nvPr/>
        </p:nvSpPr>
        <p:spPr>
          <a:xfrm>
            <a:off x="1488319" y="5420410"/>
            <a:ext cx="1171298" cy="216000"/>
          </a:xfrm>
          <a:prstGeom prst="rect">
            <a:avLst/>
          </a:prstGeom>
          <a:solidFill>
            <a:srgbClr val="68686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Agile Delivery</a:t>
            </a:r>
          </a:p>
        </p:txBody>
      </p:sp>
      <p:sp>
        <p:nvSpPr>
          <p:cNvPr id="100" name="Freeform: Shape 99">
            <a:extLst>
              <a:ext uri="{FF2B5EF4-FFF2-40B4-BE49-F238E27FC236}">
                <a16:creationId xmlns:a16="http://schemas.microsoft.com/office/drawing/2014/main" id="{705428AD-5085-05D9-D65E-32D131CECCE8}"/>
              </a:ext>
            </a:extLst>
          </p:cNvPr>
          <p:cNvSpPr/>
          <p:nvPr/>
        </p:nvSpPr>
        <p:spPr>
          <a:xfrm>
            <a:off x="1535053" y="2501202"/>
            <a:ext cx="780866" cy="323999"/>
          </a:xfrm>
          <a:custGeom>
            <a:avLst/>
            <a:gdLst>
              <a:gd name="connsiteX0" fmla="*/ 0 w 662101"/>
              <a:gd name="connsiteY0" fmla="*/ 0 h 397260"/>
              <a:gd name="connsiteX1" fmla="*/ 662101 w 662101"/>
              <a:gd name="connsiteY1" fmla="*/ 0 h 397260"/>
              <a:gd name="connsiteX2" fmla="*/ 662101 w 662101"/>
              <a:gd name="connsiteY2" fmla="*/ 397260 h 397260"/>
              <a:gd name="connsiteX3" fmla="*/ 0 w 662101"/>
              <a:gd name="connsiteY3" fmla="*/ 397260 h 397260"/>
              <a:gd name="connsiteX4" fmla="*/ 0 w 662101"/>
              <a:gd name="connsiteY4" fmla="*/ 0 h 39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01" h="397260">
                <a:moveTo>
                  <a:pt x="0" y="0"/>
                </a:moveTo>
                <a:lnTo>
                  <a:pt x="662101" y="0"/>
                </a:lnTo>
                <a:lnTo>
                  <a:pt x="662101" y="397260"/>
                </a:lnTo>
                <a:lnTo>
                  <a:pt x="0" y="397260"/>
                </a:lnTo>
                <a:lnTo>
                  <a:pt x="0" y="0"/>
                </a:lnTo>
                <a:close/>
              </a:path>
            </a:pathLst>
          </a:custGeom>
          <a:solidFill>
            <a:srgbClr val="FFFFFF"/>
          </a:solidFill>
          <a:ln w="12700" cap="flat" cmpd="sng" algn="ctr">
            <a:noFill/>
            <a:prstDash val="solid"/>
            <a:miter lim="800000"/>
          </a:ln>
          <a:effectLst/>
        </p:spPr>
        <p:txBody>
          <a:bodyPr spcFirstLastPara="0" vert="horz" wrap="square" lIns="26670" tIns="26670" rIns="26670" bIns="2667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Capacity Planning </a:t>
            </a:r>
            <a:endParaRPr kumimoji="0" lang="en-GB" sz="9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endParaRPr>
          </a:p>
        </p:txBody>
      </p:sp>
      <p:sp>
        <p:nvSpPr>
          <p:cNvPr id="101" name="Freeform: Shape 100">
            <a:extLst>
              <a:ext uri="{FF2B5EF4-FFF2-40B4-BE49-F238E27FC236}">
                <a16:creationId xmlns:a16="http://schemas.microsoft.com/office/drawing/2014/main" id="{5DE37850-C5DE-7AF5-2032-1DD8908DEB4A}"/>
              </a:ext>
            </a:extLst>
          </p:cNvPr>
          <p:cNvSpPr/>
          <p:nvPr/>
        </p:nvSpPr>
        <p:spPr>
          <a:xfrm>
            <a:off x="2536553" y="2501202"/>
            <a:ext cx="780866" cy="323999"/>
          </a:xfrm>
          <a:custGeom>
            <a:avLst/>
            <a:gdLst>
              <a:gd name="connsiteX0" fmla="*/ 0 w 662101"/>
              <a:gd name="connsiteY0" fmla="*/ 0 h 397260"/>
              <a:gd name="connsiteX1" fmla="*/ 662101 w 662101"/>
              <a:gd name="connsiteY1" fmla="*/ 0 h 397260"/>
              <a:gd name="connsiteX2" fmla="*/ 662101 w 662101"/>
              <a:gd name="connsiteY2" fmla="*/ 397260 h 397260"/>
              <a:gd name="connsiteX3" fmla="*/ 0 w 662101"/>
              <a:gd name="connsiteY3" fmla="*/ 397260 h 397260"/>
              <a:gd name="connsiteX4" fmla="*/ 0 w 662101"/>
              <a:gd name="connsiteY4" fmla="*/ 0 h 39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01" h="397260">
                <a:moveTo>
                  <a:pt x="0" y="0"/>
                </a:moveTo>
                <a:lnTo>
                  <a:pt x="662101" y="0"/>
                </a:lnTo>
                <a:lnTo>
                  <a:pt x="662101" y="397260"/>
                </a:lnTo>
                <a:lnTo>
                  <a:pt x="0" y="397260"/>
                </a:lnTo>
                <a:lnTo>
                  <a:pt x="0" y="0"/>
                </a:lnTo>
                <a:close/>
              </a:path>
            </a:pathLst>
          </a:custGeom>
          <a:solidFill>
            <a:srgbClr val="FFFFFF"/>
          </a:solidFill>
          <a:ln w="12700" cap="flat" cmpd="sng" algn="ctr">
            <a:noFill/>
            <a:prstDash val="solid"/>
            <a:miter lim="800000"/>
          </a:ln>
          <a:effectLst/>
        </p:spPr>
        <p:txBody>
          <a:bodyPr spcFirstLastPara="0" vert="horz" wrap="square" lIns="26670" tIns="26670" rIns="26670" bIns="2667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Capability Building</a:t>
            </a:r>
            <a:endParaRPr kumimoji="0" lang="en-GB" sz="9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endParaRPr>
          </a:p>
        </p:txBody>
      </p:sp>
      <p:sp>
        <p:nvSpPr>
          <p:cNvPr id="102" name="Freeform: Shape 101">
            <a:extLst>
              <a:ext uri="{FF2B5EF4-FFF2-40B4-BE49-F238E27FC236}">
                <a16:creationId xmlns:a16="http://schemas.microsoft.com/office/drawing/2014/main" id="{D866D18C-F015-6E22-E9A2-174542D73D0A}"/>
              </a:ext>
            </a:extLst>
          </p:cNvPr>
          <p:cNvSpPr/>
          <p:nvPr/>
        </p:nvSpPr>
        <p:spPr>
          <a:xfrm>
            <a:off x="3538053" y="2501202"/>
            <a:ext cx="780866" cy="323999"/>
          </a:xfrm>
          <a:custGeom>
            <a:avLst/>
            <a:gdLst>
              <a:gd name="connsiteX0" fmla="*/ 0 w 662101"/>
              <a:gd name="connsiteY0" fmla="*/ 0 h 397260"/>
              <a:gd name="connsiteX1" fmla="*/ 662101 w 662101"/>
              <a:gd name="connsiteY1" fmla="*/ 0 h 397260"/>
              <a:gd name="connsiteX2" fmla="*/ 662101 w 662101"/>
              <a:gd name="connsiteY2" fmla="*/ 397260 h 397260"/>
              <a:gd name="connsiteX3" fmla="*/ 0 w 662101"/>
              <a:gd name="connsiteY3" fmla="*/ 397260 h 397260"/>
              <a:gd name="connsiteX4" fmla="*/ 0 w 662101"/>
              <a:gd name="connsiteY4" fmla="*/ 0 h 39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01" h="397260">
                <a:moveTo>
                  <a:pt x="0" y="0"/>
                </a:moveTo>
                <a:lnTo>
                  <a:pt x="662101" y="0"/>
                </a:lnTo>
                <a:lnTo>
                  <a:pt x="662101" y="397260"/>
                </a:lnTo>
                <a:lnTo>
                  <a:pt x="0" y="397260"/>
                </a:lnTo>
                <a:lnTo>
                  <a:pt x="0" y="0"/>
                </a:lnTo>
                <a:close/>
              </a:path>
            </a:pathLst>
          </a:custGeom>
          <a:solidFill>
            <a:srgbClr val="FFFFFF"/>
          </a:solidFill>
          <a:ln w="12700" cap="flat" cmpd="sng" algn="ctr">
            <a:noFill/>
            <a:prstDash val="solid"/>
            <a:miter lim="800000"/>
          </a:ln>
          <a:effectLst/>
        </p:spPr>
        <p:txBody>
          <a:bodyPr spcFirstLastPara="0" vert="horz" wrap="square" lIns="26670" tIns="26670" rIns="26670" bIns="2667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Billing and Finance</a:t>
            </a:r>
            <a:endParaRPr kumimoji="0" lang="en-GB" sz="9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endParaRPr>
          </a:p>
        </p:txBody>
      </p:sp>
      <p:sp>
        <p:nvSpPr>
          <p:cNvPr id="103" name="Freeform: Shape 102">
            <a:extLst>
              <a:ext uri="{FF2B5EF4-FFF2-40B4-BE49-F238E27FC236}">
                <a16:creationId xmlns:a16="http://schemas.microsoft.com/office/drawing/2014/main" id="{65FCB72C-534C-6DFC-7C2E-EF33308FE105}"/>
              </a:ext>
            </a:extLst>
          </p:cNvPr>
          <p:cNvSpPr/>
          <p:nvPr/>
        </p:nvSpPr>
        <p:spPr>
          <a:xfrm>
            <a:off x="4539552" y="2501202"/>
            <a:ext cx="780866" cy="323999"/>
          </a:xfrm>
          <a:custGeom>
            <a:avLst/>
            <a:gdLst>
              <a:gd name="connsiteX0" fmla="*/ 0 w 662101"/>
              <a:gd name="connsiteY0" fmla="*/ 0 h 397260"/>
              <a:gd name="connsiteX1" fmla="*/ 662101 w 662101"/>
              <a:gd name="connsiteY1" fmla="*/ 0 h 397260"/>
              <a:gd name="connsiteX2" fmla="*/ 662101 w 662101"/>
              <a:gd name="connsiteY2" fmla="*/ 397260 h 397260"/>
              <a:gd name="connsiteX3" fmla="*/ 0 w 662101"/>
              <a:gd name="connsiteY3" fmla="*/ 397260 h 397260"/>
              <a:gd name="connsiteX4" fmla="*/ 0 w 662101"/>
              <a:gd name="connsiteY4" fmla="*/ 0 h 39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01" h="397260">
                <a:moveTo>
                  <a:pt x="0" y="0"/>
                </a:moveTo>
                <a:lnTo>
                  <a:pt x="662101" y="0"/>
                </a:lnTo>
                <a:lnTo>
                  <a:pt x="662101" y="397260"/>
                </a:lnTo>
                <a:lnTo>
                  <a:pt x="0" y="397260"/>
                </a:lnTo>
                <a:lnTo>
                  <a:pt x="0" y="0"/>
                </a:lnTo>
                <a:close/>
              </a:path>
            </a:pathLst>
          </a:custGeom>
          <a:solidFill>
            <a:srgbClr val="FFFFFF"/>
          </a:solidFill>
          <a:ln w="12700" cap="flat" cmpd="sng" algn="ctr">
            <a:noFill/>
            <a:prstDash val="solid"/>
            <a:miter lim="800000"/>
          </a:ln>
          <a:effectLst/>
        </p:spPr>
        <p:txBody>
          <a:bodyPr spcFirstLastPara="0" vert="horz" wrap="square" lIns="26670" tIns="26670" rIns="26670" bIns="2667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Compliance </a:t>
            </a:r>
            <a:b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b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and Audit</a:t>
            </a:r>
            <a:endParaRPr kumimoji="0" lang="en-GB" sz="9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endParaRPr>
          </a:p>
        </p:txBody>
      </p:sp>
      <p:sp>
        <p:nvSpPr>
          <p:cNvPr id="104" name="Freeform: Shape 103">
            <a:extLst>
              <a:ext uri="{FF2B5EF4-FFF2-40B4-BE49-F238E27FC236}">
                <a16:creationId xmlns:a16="http://schemas.microsoft.com/office/drawing/2014/main" id="{27377D43-45CA-638F-DE50-7D3640543853}"/>
              </a:ext>
            </a:extLst>
          </p:cNvPr>
          <p:cNvSpPr/>
          <p:nvPr/>
        </p:nvSpPr>
        <p:spPr>
          <a:xfrm>
            <a:off x="5541052" y="2501202"/>
            <a:ext cx="993829" cy="323999"/>
          </a:xfrm>
          <a:custGeom>
            <a:avLst/>
            <a:gdLst>
              <a:gd name="connsiteX0" fmla="*/ 0 w 662101"/>
              <a:gd name="connsiteY0" fmla="*/ 0 h 397260"/>
              <a:gd name="connsiteX1" fmla="*/ 662101 w 662101"/>
              <a:gd name="connsiteY1" fmla="*/ 0 h 397260"/>
              <a:gd name="connsiteX2" fmla="*/ 662101 w 662101"/>
              <a:gd name="connsiteY2" fmla="*/ 397260 h 397260"/>
              <a:gd name="connsiteX3" fmla="*/ 0 w 662101"/>
              <a:gd name="connsiteY3" fmla="*/ 397260 h 397260"/>
              <a:gd name="connsiteX4" fmla="*/ 0 w 662101"/>
              <a:gd name="connsiteY4" fmla="*/ 0 h 39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01" h="397260">
                <a:moveTo>
                  <a:pt x="0" y="0"/>
                </a:moveTo>
                <a:lnTo>
                  <a:pt x="662101" y="0"/>
                </a:lnTo>
                <a:lnTo>
                  <a:pt x="662101" y="397260"/>
                </a:lnTo>
                <a:lnTo>
                  <a:pt x="0" y="397260"/>
                </a:lnTo>
                <a:lnTo>
                  <a:pt x="0" y="0"/>
                </a:lnTo>
                <a:close/>
              </a:path>
            </a:pathLst>
          </a:custGeom>
          <a:solidFill>
            <a:srgbClr val="FFFFFF"/>
          </a:solidFill>
          <a:ln w="12700" cap="flat" cmpd="sng" algn="ctr">
            <a:noFill/>
            <a:prstDash val="solid"/>
            <a:miter lim="800000"/>
          </a:ln>
          <a:effectLst/>
        </p:spPr>
        <p:txBody>
          <a:bodyPr spcFirstLastPara="0" vert="horz" wrap="square" lIns="26670" tIns="26670" rIns="26670" bIns="2667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Business Value Tracking Reporting</a:t>
            </a:r>
            <a:endParaRPr kumimoji="0" lang="en-GB" sz="9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endParaRPr>
          </a:p>
        </p:txBody>
      </p:sp>
      <p:sp>
        <p:nvSpPr>
          <p:cNvPr id="105" name="Freeform: Shape 104">
            <a:extLst>
              <a:ext uri="{FF2B5EF4-FFF2-40B4-BE49-F238E27FC236}">
                <a16:creationId xmlns:a16="http://schemas.microsoft.com/office/drawing/2014/main" id="{8C9324B9-58DF-7EA2-44F1-62B316EA4910}"/>
              </a:ext>
            </a:extLst>
          </p:cNvPr>
          <p:cNvSpPr/>
          <p:nvPr/>
        </p:nvSpPr>
        <p:spPr>
          <a:xfrm>
            <a:off x="6755516" y="2501202"/>
            <a:ext cx="780866" cy="323999"/>
          </a:xfrm>
          <a:custGeom>
            <a:avLst/>
            <a:gdLst>
              <a:gd name="connsiteX0" fmla="*/ 0 w 662101"/>
              <a:gd name="connsiteY0" fmla="*/ 0 h 397260"/>
              <a:gd name="connsiteX1" fmla="*/ 662101 w 662101"/>
              <a:gd name="connsiteY1" fmla="*/ 0 h 397260"/>
              <a:gd name="connsiteX2" fmla="*/ 662101 w 662101"/>
              <a:gd name="connsiteY2" fmla="*/ 397260 h 397260"/>
              <a:gd name="connsiteX3" fmla="*/ 0 w 662101"/>
              <a:gd name="connsiteY3" fmla="*/ 397260 h 397260"/>
              <a:gd name="connsiteX4" fmla="*/ 0 w 662101"/>
              <a:gd name="connsiteY4" fmla="*/ 0 h 39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101" h="397260">
                <a:moveTo>
                  <a:pt x="0" y="0"/>
                </a:moveTo>
                <a:lnTo>
                  <a:pt x="662101" y="0"/>
                </a:lnTo>
                <a:lnTo>
                  <a:pt x="662101" y="397260"/>
                </a:lnTo>
                <a:lnTo>
                  <a:pt x="0" y="397260"/>
                </a:lnTo>
                <a:lnTo>
                  <a:pt x="0" y="0"/>
                </a:lnTo>
                <a:close/>
              </a:path>
            </a:pathLst>
          </a:custGeom>
          <a:solidFill>
            <a:srgbClr val="FFFFFF"/>
          </a:solidFill>
          <a:ln w="12700" cap="flat" cmpd="sng" algn="ctr">
            <a:noFill/>
            <a:prstDash val="solid"/>
            <a:miter lim="800000"/>
          </a:ln>
          <a:effectLst/>
        </p:spPr>
        <p:txBody>
          <a:bodyPr spcFirstLastPara="0" vert="horz" wrap="square" lIns="26670" tIns="26670" rIns="26670" bIns="2667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900" b="0" i="1" u="none" strike="noStrike" kern="0" cap="none" spc="0" normalizeH="0" baseline="0" noProof="0">
                <a:ln>
                  <a:noFill/>
                </a:ln>
                <a:solidFill>
                  <a:srgbClr val="000000"/>
                </a:solidFill>
                <a:effectLst/>
                <a:uLnTx/>
                <a:uFillTx/>
                <a:latin typeface="Frutiger LT Pro 45 Light" panose="020B0403030504020204" pitchFamily="34" charset="0"/>
                <a:ea typeface="+mn-ea"/>
                <a:cs typeface="Segoe UI Light" panose="020B0502040204020203" pitchFamily="34" charset="0"/>
              </a:rPr>
              <a:t>Risk Management</a:t>
            </a:r>
            <a:endParaRPr kumimoji="0" lang="en-GB" sz="9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endParaRPr>
          </a:p>
        </p:txBody>
      </p:sp>
      <p:sp>
        <p:nvSpPr>
          <p:cNvPr id="106" name="TextBox 105">
            <a:extLst>
              <a:ext uri="{FF2B5EF4-FFF2-40B4-BE49-F238E27FC236}">
                <a16:creationId xmlns:a16="http://schemas.microsoft.com/office/drawing/2014/main" id="{25C8393F-89E7-DE84-5589-BF3A25A7B93D}"/>
              </a:ext>
            </a:extLst>
          </p:cNvPr>
          <p:cNvSpPr txBox="1"/>
          <p:nvPr/>
        </p:nvSpPr>
        <p:spPr>
          <a:xfrm>
            <a:off x="7806818" y="5096411"/>
            <a:ext cx="958335" cy="539999"/>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Frameworks and Accelerators</a:t>
            </a:r>
          </a:p>
        </p:txBody>
      </p:sp>
      <p:sp>
        <p:nvSpPr>
          <p:cNvPr id="107" name="Rectangle 106">
            <a:extLst>
              <a:ext uri="{FF2B5EF4-FFF2-40B4-BE49-F238E27FC236}">
                <a16:creationId xmlns:a16="http://schemas.microsoft.com/office/drawing/2014/main" id="{21518824-1E5E-B41B-7496-FE00424D3F83}"/>
              </a:ext>
            </a:extLst>
          </p:cNvPr>
          <p:cNvSpPr/>
          <p:nvPr/>
        </p:nvSpPr>
        <p:spPr>
          <a:xfrm>
            <a:off x="2713723" y="5420410"/>
            <a:ext cx="1171298" cy="216000"/>
          </a:xfrm>
          <a:prstGeom prst="rect">
            <a:avLst/>
          </a:prstGeom>
          <a:solidFill>
            <a:srgbClr val="68686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Quality Engineering</a:t>
            </a:r>
          </a:p>
        </p:txBody>
      </p:sp>
      <p:sp>
        <p:nvSpPr>
          <p:cNvPr id="108" name="Rectangle 107">
            <a:extLst>
              <a:ext uri="{FF2B5EF4-FFF2-40B4-BE49-F238E27FC236}">
                <a16:creationId xmlns:a16="http://schemas.microsoft.com/office/drawing/2014/main" id="{269545F3-99A4-0D5E-2F2C-0D2E6B29D2E0}"/>
              </a:ext>
            </a:extLst>
          </p:cNvPr>
          <p:cNvSpPr/>
          <p:nvPr/>
        </p:nvSpPr>
        <p:spPr>
          <a:xfrm>
            <a:off x="3939127" y="5420410"/>
            <a:ext cx="1238827" cy="216000"/>
          </a:xfrm>
          <a:prstGeom prst="rect">
            <a:avLst/>
          </a:prstGeom>
          <a:solidFill>
            <a:srgbClr val="68686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Enterprise Integration</a:t>
            </a:r>
          </a:p>
        </p:txBody>
      </p:sp>
      <p:sp>
        <p:nvSpPr>
          <p:cNvPr id="109" name="Rectangle 108">
            <a:extLst>
              <a:ext uri="{FF2B5EF4-FFF2-40B4-BE49-F238E27FC236}">
                <a16:creationId xmlns:a16="http://schemas.microsoft.com/office/drawing/2014/main" id="{DC1CA029-B03E-288E-949F-7931798999DE}"/>
              </a:ext>
            </a:extLst>
          </p:cNvPr>
          <p:cNvSpPr/>
          <p:nvPr/>
        </p:nvSpPr>
        <p:spPr>
          <a:xfrm>
            <a:off x="6457464" y="5420410"/>
            <a:ext cx="1171298" cy="216000"/>
          </a:xfrm>
          <a:prstGeom prst="rect">
            <a:avLst/>
          </a:prstGeom>
          <a:solidFill>
            <a:srgbClr val="68686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Consulting</a:t>
            </a:r>
          </a:p>
        </p:txBody>
      </p:sp>
      <p:sp>
        <p:nvSpPr>
          <p:cNvPr id="110" name="Rectangle 109">
            <a:extLst>
              <a:ext uri="{FF2B5EF4-FFF2-40B4-BE49-F238E27FC236}">
                <a16:creationId xmlns:a16="http://schemas.microsoft.com/office/drawing/2014/main" id="{C9ACB8C5-A703-F2A3-099A-44F3A8536B5E}"/>
              </a:ext>
            </a:extLst>
          </p:cNvPr>
          <p:cNvSpPr/>
          <p:nvPr/>
        </p:nvSpPr>
        <p:spPr>
          <a:xfrm>
            <a:off x="341920" y="2157519"/>
            <a:ext cx="1029323" cy="3527993"/>
          </a:xfrm>
          <a:prstGeom prst="rect">
            <a:avLst/>
          </a:prstGeom>
          <a:noFill/>
          <a:ln w="3175" cap="flat" cmpd="sng" algn="ctr">
            <a:solidFill>
              <a:srgbClr val="595959"/>
            </a:solidFill>
            <a:prstDash val="solid"/>
            <a:miter lim="800000"/>
          </a:ln>
          <a:effectLst/>
        </p:spPr>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8558C"/>
                </a:solidFill>
                <a:effectLst/>
                <a:uLnTx/>
                <a:uFillTx/>
                <a:latin typeface="Frutiger LT Pro 45 Light" panose="020B0403030504020204" pitchFamily="34" charset="0"/>
                <a:ea typeface="+mn-ea"/>
                <a:cs typeface="Arial" pitchFamily="34" charset="0"/>
              </a:rPr>
              <a:t>LTIMindtree</a:t>
            </a:r>
          </a:p>
        </p:txBody>
      </p:sp>
      <p:sp>
        <p:nvSpPr>
          <p:cNvPr id="111" name="Rectangle 110">
            <a:extLst>
              <a:ext uri="{FF2B5EF4-FFF2-40B4-BE49-F238E27FC236}">
                <a16:creationId xmlns:a16="http://schemas.microsoft.com/office/drawing/2014/main" id="{2443D73F-841C-222B-9815-89E07E6EB12D}"/>
              </a:ext>
            </a:extLst>
          </p:cNvPr>
          <p:cNvSpPr/>
          <p:nvPr/>
        </p:nvSpPr>
        <p:spPr>
          <a:xfrm>
            <a:off x="1573407" y="3258285"/>
            <a:ext cx="5962974" cy="1476000"/>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Frutiger LT Pro 45 Light" panose="020B0403030504020204" pitchFamily="34" charset="0"/>
              <a:ea typeface="+mn-ea"/>
              <a:cs typeface="Arial" pitchFamily="34" charset="0"/>
            </a:endParaRPr>
          </a:p>
        </p:txBody>
      </p:sp>
      <p:sp>
        <p:nvSpPr>
          <p:cNvPr id="112" name="Rectangle 111">
            <a:extLst>
              <a:ext uri="{FF2B5EF4-FFF2-40B4-BE49-F238E27FC236}">
                <a16:creationId xmlns:a16="http://schemas.microsoft.com/office/drawing/2014/main" id="{254A1A68-3777-FC08-C85D-3959A5EAD906}"/>
              </a:ext>
            </a:extLst>
          </p:cNvPr>
          <p:cNvSpPr/>
          <p:nvPr/>
        </p:nvSpPr>
        <p:spPr>
          <a:xfrm>
            <a:off x="7735830" y="2152664"/>
            <a:ext cx="1100311" cy="3527993"/>
          </a:xfrm>
          <a:prstGeom prst="rect">
            <a:avLst/>
          </a:prstGeom>
          <a:noFill/>
          <a:ln w="3175" cap="flat" cmpd="sng" algn="ctr">
            <a:solidFill>
              <a:srgbClr val="595959"/>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Frutiger LT Pro 45 Light" panose="020B0403030504020204" pitchFamily="34" charset="0"/>
              <a:ea typeface="+mn-ea"/>
              <a:cs typeface="Arial" pitchFamily="34" charset="0"/>
            </a:endParaRPr>
          </a:p>
        </p:txBody>
      </p:sp>
      <p:sp>
        <p:nvSpPr>
          <p:cNvPr id="113" name="TextBox 112">
            <a:extLst>
              <a:ext uri="{FF2B5EF4-FFF2-40B4-BE49-F238E27FC236}">
                <a16:creationId xmlns:a16="http://schemas.microsoft.com/office/drawing/2014/main" id="{35E859A6-F1E5-E9CF-952A-1792B331B9C4}"/>
              </a:ext>
            </a:extLst>
          </p:cNvPr>
          <p:cNvSpPr txBox="1"/>
          <p:nvPr/>
        </p:nvSpPr>
        <p:spPr>
          <a:xfrm>
            <a:off x="5676792" y="3365254"/>
            <a:ext cx="1774695" cy="269970"/>
          </a:xfrm>
          <a:prstGeom prst="rect">
            <a:avLst/>
          </a:prstGeom>
          <a:solidFill>
            <a:srgbClr val="004C86"/>
          </a:solidFill>
          <a:effectLst/>
        </p:spPr>
        <p:txBody>
          <a:bodyPr wrap="square" lIns="0" r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Frutiger LT Pro 45 Light" panose="020B0403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Scope based model</a:t>
            </a:r>
          </a:p>
        </p:txBody>
      </p:sp>
      <p:sp>
        <p:nvSpPr>
          <p:cNvPr id="114" name="TextBox 113">
            <a:extLst>
              <a:ext uri="{FF2B5EF4-FFF2-40B4-BE49-F238E27FC236}">
                <a16:creationId xmlns:a16="http://schemas.microsoft.com/office/drawing/2014/main" id="{139F27D4-7CB6-BAC0-9D3A-7D79EB2CA462}"/>
              </a:ext>
            </a:extLst>
          </p:cNvPr>
          <p:cNvSpPr txBox="1"/>
          <p:nvPr/>
        </p:nvSpPr>
        <p:spPr>
          <a:xfrm>
            <a:off x="7806818" y="4492719"/>
            <a:ext cx="958335" cy="539999"/>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Quality Function</a:t>
            </a:r>
          </a:p>
        </p:txBody>
      </p:sp>
      <p:sp>
        <p:nvSpPr>
          <p:cNvPr id="115" name="TextBox 114">
            <a:extLst>
              <a:ext uri="{FF2B5EF4-FFF2-40B4-BE49-F238E27FC236}">
                <a16:creationId xmlns:a16="http://schemas.microsoft.com/office/drawing/2014/main" id="{E8AFA300-CBE9-2BF5-67B3-53C0880F2D8C}"/>
              </a:ext>
            </a:extLst>
          </p:cNvPr>
          <p:cNvSpPr txBox="1"/>
          <p:nvPr/>
        </p:nvSpPr>
        <p:spPr>
          <a:xfrm>
            <a:off x="7806818" y="3889027"/>
            <a:ext cx="958335" cy="539999"/>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1219170">
              <a:defRPr sz="1000" b="0">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Compliance </a:t>
            </a:r>
            <a:b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br>
            <a:r>
              <a:rPr kumimoji="0" lang="en-US" sz="9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and Audit</a:t>
            </a:r>
          </a:p>
        </p:txBody>
      </p:sp>
      <p:cxnSp>
        <p:nvCxnSpPr>
          <p:cNvPr id="116" name="Straight Connector 115">
            <a:extLst>
              <a:ext uri="{FF2B5EF4-FFF2-40B4-BE49-F238E27FC236}">
                <a16:creationId xmlns:a16="http://schemas.microsoft.com/office/drawing/2014/main" id="{7DB86E92-5566-0CCD-855F-66A4ED484100}"/>
              </a:ext>
            </a:extLst>
          </p:cNvPr>
          <p:cNvCxnSpPr>
            <a:cxnSpLocks/>
          </p:cNvCxnSpPr>
          <p:nvPr/>
        </p:nvCxnSpPr>
        <p:spPr>
          <a:xfrm>
            <a:off x="5564976" y="3406707"/>
            <a:ext cx="0" cy="899999"/>
          </a:xfrm>
          <a:prstGeom prst="line">
            <a:avLst/>
          </a:prstGeom>
          <a:noFill/>
          <a:ln w="6350" cap="flat" cmpd="sng" algn="ctr">
            <a:solidFill>
              <a:srgbClr val="FFFFFF">
                <a:lumMod val="65000"/>
              </a:srgbClr>
            </a:solidFill>
            <a:prstDash val="dash"/>
            <a:miter lim="800000"/>
          </a:ln>
          <a:effectLst/>
        </p:spPr>
      </p:cxnSp>
      <p:cxnSp>
        <p:nvCxnSpPr>
          <p:cNvPr id="117" name="Straight Connector 116">
            <a:extLst>
              <a:ext uri="{FF2B5EF4-FFF2-40B4-BE49-F238E27FC236}">
                <a16:creationId xmlns:a16="http://schemas.microsoft.com/office/drawing/2014/main" id="{25A53A30-9CB8-2225-9F3C-D3978BE03E7E}"/>
              </a:ext>
            </a:extLst>
          </p:cNvPr>
          <p:cNvCxnSpPr>
            <a:cxnSpLocks/>
          </p:cNvCxnSpPr>
          <p:nvPr/>
        </p:nvCxnSpPr>
        <p:spPr>
          <a:xfrm>
            <a:off x="3566650" y="3406707"/>
            <a:ext cx="0" cy="899999"/>
          </a:xfrm>
          <a:prstGeom prst="line">
            <a:avLst/>
          </a:prstGeom>
          <a:noFill/>
          <a:ln w="6350" cap="flat" cmpd="sng" algn="ctr">
            <a:solidFill>
              <a:srgbClr val="FFFFFF">
                <a:lumMod val="65000"/>
              </a:srgbClr>
            </a:solidFill>
            <a:prstDash val="dash"/>
            <a:miter lim="800000"/>
          </a:ln>
          <a:effectLst/>
        </p:spPr>
      </p:cxnSp>
      <p:sp>
        <p:nvSpPr>
          <p:cNvPr id="118" name="TextBox 117">
            <a:extLst>
              <a:ext uri="{FF2B5EF4-FFF2-40B4-BE49-F238E27FC236}">
                <a16:creationId xmlns:a16="http://schemas.microsoft.com/office/drawing/2014/main" id="{90EDAAC5-B009-300A-E115-8200F0883303}"/>
              </a:ext>
            </a:extLst>
          </p:cNvPr>
          <p:cNvSpPr txBox="1"/>
          <p:nvPr/>
        </p:nvSpPr>
        <p:spPr>
          <a:xfrm>
            <a:off x="3678465" y="3365254"/>
            <a:ext cx="1774695" cy="269970"/>
          </a:xfrm>
          <a:prstGeom prst="rect">
            <a:avLst/>
          </a:prstGeom>
          <a:solidFill>
            <a:srgbClr val="004C86"/>
          </a:solidFill>
          <a:effectLst/>
        </p:spPr>
        <p:txBody>
          <a:bodyPr wrap="square" lIns="0" r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Frutiger LT Pro 45 Light" panose="020B0403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POD based Model</a:t>
            </a:r>
          </a:p>
        </p:txBody>
      </p:sp>
      <p:sp>
        <p:nvSpPr>
          <p:cNvPr id="119" name="TextBox 118">
            <a:extLst>
              <a:ext uri="{FF2B5EF4-FFF2-40B4-BE49-F238E27FC236}">
                <a16:creationId xmlns:a16="http://schemas.microsoft.com/office/drawing/2014/main" id="{D14F705B-5B46-52DE-827E-4979E5BEEFAC}"/>
              </a:ext>
            </a:extLst>
          </p:cNvPr>
          <p:cNvSpPr txBox="1"/>
          <p:nvPr/>
        </p:nvSpPr>
        <p:spPr>
          <a:xfrm>
            <a:off x="1680140" y="3365254"/>
            <a:ext cx="1774695" cy="269970"/>
          </a:xfrm>
          <a:prstGeom prst="rect">
            <a:avLst/>
          </a:prstGeom>
          <a:solidFill>
            <a:srgbClr val="004C86"/>
          </a:solidFill>
          <a:effectLst/>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Resource based Model </a:t>
            </a:r>
          </a:p>
        </p:txBody>
      </p:sp>
      <p:cxnSp>
        <p:nvCxnSpPr>
          <p:cNvPr id="120" name="Straight Connector 119">
            <a:extLst>
              <a:ext uri="{FF2B5EF4-FFF2-40B4-BE49-F238E27FC236}">
                <a16:creationId xmlns:a16="http://schemas.microsoft.com/office/drawing/2014/main" id="{26DB56BF-C505-7994-DD6A-3F9A4CB93711}"/>
              </a:ext>
            </a:extLst>
          </p:cNvPr>
          <p:cNvCxnSpPr>
            <a:cxnSpLocks/>
          </p:cNvCxnSpPr>
          <p:nvPr/>
        </p:nvCxnSpPr>
        <p:spPr>
          <a:xfrm>
            <a:off x="9327465" y="991545"/>
            <a:ext cx="2378091" cy="0"/>
          </a:xfrm>
          <a:prstGeom prst="line">
            <a:avLst/>
          </a:prstGeom>
          <a:noFill/>
          <a:ln w="28575" cap="flat" cmpd="sng" algn="ctr">
            <a:solidFill>
              <a:srgbClr val="FFFFFF">
                <a:lumMod val="65000"/>
              </a:srgbClr>
            </a:solidFill>
            <a:prstDash val="sysDot"/>
            <a:miter lim="800000"/>
          </a:ln>
          <a:effectLst/>
        </p:spPr>
      </p:cxnSp>
      <p:cxnSp>
        <p:nvCxnSpPr>
          <p:cNvPr id="121" name="Straight Connector 120">
            <a:extLst>
              <a:ext uri="{FF2B5EF4-FFF2-40B4-BE49-F238E27FC236}">
                <a16:creationId xmlns:a16="http://schemas.microsoft.com/office/drawing/2014/main" id="{B906839B-2EE2-F3B6-E1CE-D90968CBF030}"/>
              </a:ext>
            </a:extLst>
          </p:cNvPr>
          <p:cNvCxnSpPr>
            <a:cxnSpLocks/>
          </p:cNvCxnSpPr>
          <p:nvPr/>
        </p:nvCxnSpPr>
        <p:spPr>
          <a:xfrm>
            <a:off x="9327465" y="1353051"/>
            <a:ext cx="2378091" cy="0"/>
          </a:xfrm>
          <a:prstGeom prst="line">
            <a:avLst/>
          </a:prstGeom>
          <a:noFill/>
          <a:ln w="28575" cap="flat" cmpd="sng" algn="ctr">
            <a:solidFill>
              <a:srgbClr val="FFFFFF">
                <a:lumMod val="65000"/>
              </a:srgbClr>
            </a:solidFill>
            <a:prstDash val="sysDot"/>
            <a:miter lim="800000"/>
          </a:ln>
          <a:effectLst/>
        </p:spPr>
      </p:cxnSp>
      <p:sp>
        <p:nvSpPr>
          <p:cNvPr id="122" name="TextBox 121">
            <a:extLst>
              <a:ext uri="{FF2B5EF4-FFF2-40B4-BE49-F238E27FC236}">
                <a16:creationId xmlns:a16="http://schemas.microsoft.com/office/drawing/2014/main" id="{864BA8CB-858E-3400-856E-6F1EC14BBB1C}"/>
              </a:ext>
            </a:extLst>
          </p:cNvPr>
          <p:cNvSpPr txBox="1"/>
          <p:nvPr/>
        </p:nvSpPr>
        <p:spPr>
          <a:xfrm>
            <a:off x="9312261" y="1062512"/>
            <a:ext cx="2549739" cy="290539"/>
          </a:xfrm>
          <a:prstGeom prst="rect">
            <a:avLst/>
          </a:prstGeom>
          <a:noFill/>
        </p:spPr>
        <p:txBody>
          <a:bodyPr wrap="square" lIns="0" r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Key Benefits for VF Services, LLC</a:t>
            </a:r>
          </a:p>
        </p:txBody>
      </p:sp>
      <p:sp>
        <p:nvSpPr>
          <p:cNvPr id="123" name="Isosceles Triangle 122">
            <a:extLst>
              <a:ext uri="{FF2B5EF4-FFF2-40B4-BE49-F238E27FC236}">
                <a16:creationId xmlns:a16="http://schemas.microsoft.com/office/drawing/2014/main" id="{CA8857F2-BC51-3B46-5412-3DE0129F4211}"/>
              </a:ext>
            </a:extLst>
          </p:cNvPr>
          <p:cNvSpPr/>
          <p:nvPr/>
        </p:nvSpPr>
        <p:spPr>
          <a:xfrm rot="5400000">
            <a:off x="7015678" y="3473484"/>
            <a:ext cx="4175992" cy="212963"/>
          </a:xfrm>
          <a:prstGeom prst="triangle">
            <a:avLst/>
          </a:prstGeom>
          <a:gradFill>
            <a:gsLst>
              <a:gs pos="13000">
                <a:srgbClr val="FFFFFF">
                  <a:lumMod val="75000"/>
                </a:srgbClr>
              </a:gs>
              <a:gs pos="100000">
                <a:srgbClr val="FFFFFF"/>
              </a:gs>
            </a:gsLst>
            <a:lin ang="5400000" scaled="1"/>
          </a:gradFill>
          <a:ln w="12700" cap="flat" cmpd="sng" algn="ctr">
            <a:noFill/>
            <a:prstDash val="solid"/>
            <a:miter lim="800000"/>
          </a:ln>
          <a:effectLst/>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686868">
                  <a:lumMod val="50000"/>
                </a:srgbClr>
              </a:solidFill>
              <a:effectLst/>
              <a:uLnTx/>
              <a:uFillTx/>
              <a:latin typeface="Frutiger LT Pro 45 Light" panose="020B0403030504020204" pitchFamily="34" charset="0"/>
              <a:ea typeface="+mn-ea"/>
              <a:cs typeface="+mn-cs"/>
            </a:endParaRPr>
          </a:p>
        </p:txBody>
      </p:sp>
      <p:cxnSp>
        <p:nvCxnSpPr>
          <p:cNvPr id="124" name="Straight Connector 123">
            <a:extLst>
              <a:ext uri="{FF2B5EF4-FFF2-40B4-BE49-F238E27FC236}">
                <a16:creationId xmlns:a16="http://schemas.microsoft.com/office/drawing/2014/main" id="{815CF830-CDE3-52C1-364F-325FFFD3447E}"/>
              </a:ext>
            </a:extLst>
          </p:cNvPr>
          <p:cNvCxnSpPr>
            <a:cxnSpLocks/>
          </p:cNvCxnSpPr>
          <p:nvPr/>
        </p:nvCxnSpPr>
        <p:spPr>
          <a:xfrm>
            <a:off x="336330" y="991545"/>
            <a:ext cx="8518534" cy="0"/>
          </a:xfrm>
          <a:prstGeom prst="line">
            <a:avLst/>
          </a:prstGeom>
          <a:noFill/>
          <a:ln w="28575" cap="flat" cmpd="sng" algn="ctr">
            <a:solidFill>
              <a:srgbClr val="FFFFFF">
                <a:lumMod val="65000"/>
              </a:srgbClr>
            </a:solidFill>
            <a:prstDash val="sysDot"/>
            <a:miter lim="800000"/>
          </a:ln>
          <a:effectLst/>
        </p:spPr>
      </p:cxnSp>
      <p:cxnSp>
        <p:nvCxnSpPr>
          <p:cNvPr id="125" name="Straight Connector 124">
            <a:extLst>
              <a:ext uri="{FF2B5EF4-FFF2-40B4-BE49-F238E27FC236}">
                <a16:creationId xmlns:a16="http://schemas.microsoft.com/office/drawing/2014/main" id="{E8188BCC-73AE-277A-77E5-3BA37A947480}"/>
              </a:ext>
            </a:extLst>
          </p:cNvPr>
          <p:cNvCxnSpPr>
            <a:cxnSpLocks/>
          </p:cNvCxnSpPr>
          <p:nvPr/>
        </p:nvCxnSpPr>
        <p:spPr>
          <a:xfrm>
            <a:off x="336330" y="1353051"/>
            <a:ext cx="8518534" cy="0"/>
          </a:xfrm>
          <a:prstGeom prst="line">
            <a:avLst/>
          </a:prstGeom>
          <a:noFill/>
          <a:ln w="28575" cap="flat" cmpd="sng" algn="ctr">
            <a:solidFill>
              <a:srgbClr val="FFFFFF">
                <a:lumMod val="65000"/>
              </a:srgbClr>
            </a:solidFill>
            <a:prstDash val="sysDot"/>
            <a:miter lim="800000"/>
          </a:ln>
          <a:effectLst/>
        </p:spPr>
      </p:cxnSp>
      <p:sp>
        <p:nvSpPr>
          <p:cNvPr id="126" name="TextBox 125">
            <a:extLst>
              <a:ext uri="{FF2B5EF4-FFF2-40B4-BE49-F238E27FC236}">
                <a16:creationId xmlns:a16="http://schemas.microsoft.com/office/drawing/2014/main" id="{85EE14E5-D658-9366-2B8B-626EED8C575C}"/>
              </a:ext>
            </a:extLst>
          </p:cNvPr>
          <p:cNvSpPr txBox="1"/>
          <p:nvPr/>
        </p:nvSpPr>
        <p:spPr>
          <a:xfrm>
            <a:off x="691622" y="1047481"/>
            <a:ext cx="8518534" cy="359999"/>
          </a:xfrm>
          <a:prstGeom prst="rect">
            <a:avLst/>
          </a:prstGeom>
          <a:noFill/>
        </p:spPr>
        <p:txBody>
          <a:bodyPr wrap="square" lIns="0" r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Future State Operating model for running projects in agile POD based models</a:t>
            </a:r>
          </a:p>
        </p:txBody>
      </p:sp>
      <p:grpSp>
        <p:nvGrpSpPr>
          <p:cNvPr id="284" name="Group 283">
            <a:extLst>
              <a:ext uri="{FF2B5EF4-FFF2-40B4-BE49-F238E27FC236}">
                <a16:creationId xmlns:a16="http://schemas.microsoft.com/office/drawing/2014/main" id="{CA0AD659-DE06-21EC-D74F-957E42E37037}"/>
              </a:ext>
            </a:extLst>
          </p:cNvPr>
          <p:cNvGrpSpPr/>
          <p:nvPr/>
        </p:nvGrpSpPr>
        <p:grpSpPr>
          <a:xfrm>
            <a:off x="4539553" y="5743536"/>
            <a:ext cx="4296590" cy="466098"/>
            <a:chOff x="5355755" y="5743536"/>
            <a:chExt cx="3480387" cy="287999"/>
          </a:xfrm>
        </p:grpSpPr>
        <p:sp>
          <p:nvSpPr>
            <p:cNvPr id="127" name="Rectangle 126">
              <a:extLst>
                <a:ext uri="{FF2B5EF4-FFF2-40B4-BE49-F238E27FC236}">
                  <a16:creationId xmlns:a16="http://schemas.microsoft.com/office/drawing/2014/main" id="{0E82D8CD-7B33-834A-6FA9-2A00CF5BDD96}"/>
                </a:ext>
              </a:extLst>
            </p:cNvPr>
            <p:cNvSpPr/>
            <p:nvPr/>
          </p:nvSpPr>
          <p:spPr>
            <a:xfrm>
              <a:off x="5355755" y="5743536"/>
              <a:ext cx="3480387" cy="287999"/>
            </a:xfrm>
            <a:prstGeom prst="rect">
              <a:avLst/>
            </a:prstGeom>
            <a:noFill/>
            <a:ln w="3175" cap="flat" cmpd="sng" algn="ctr">
              <a:solidFill>
                <a:srgbClr val="595959"/>
              </a:solidFill>
              <a:prstDash val="dash"/>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8558C"/>
                  </a:solidFill>
                  <a:effectLst/>
                  <a:uLnTx/>
                  <a:uFillTx/>
                  <a:latin typeface="Frutiger LT Pro 45 Light" panose="020B0403030504020204" pitchFamily="34" charset="0"/>
                  <a:ea typeface="+mn-ea"/>
                  <a:cs typeface="Arial" pitchFamily="34" charset="0"/>
                </a:rPr>
                <a:t>Legend</a:t>
              </a:r>
            </a:p>
          </p:txBody>
        </p:sp>
        <p:sp>
          <p:nvSpPr>
            <p:cNvPr id="128" name="Rectangle 127">
              <a:extLst>
                <a:ext uri="{FF2B5EF4-FFF2-40B4-BE49-F238E27FC236}">
                  <a16:creationId xmlns:a16="http://schemas.microsoft.com/office/drawing/2014/main" id="{80615BA7-960B-1C3B-E8DD-E396F26CDA1B}"/>
                </a:ext>
              </a:extLst>
            </p:cNvPr>
            <p:cNvSpPr/>
            <p:nvPr/>
          </p:nvSpPr>
          <p:spPr>
            <a:xfrm>
              <a:off x="5937202" y="5772288"/>
              <a:ext cx="745372" cy="216000"/>
            </a:xfrm>
            <a:prstGeom prst="rect">
              <a:avLst/>
            </a:prstGeom>
            <a:solidFill>
              <a:srgbClr val="00A1E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VF Services, LLC</a:t>
              </a:r>
            </a:p>
          </p:txBody>
        </p:sp>
        <p:sp>
          <p:nvSpPr>
            <p:cNvPr id="129" name="Rectangle 128">
              <a:extLst>
                <a:ext uri="{FF2B5EF4-FFF2-40B4-BE49-F238E27FC236}">
                  <a16:creationId xmlns:a16="http://schemas.microsoft.com/office/drawing/2014/main" id="{2E589A0C-0742-8E3B-CE20-02E6FD08C075}"/>
                </a:ext>
              </a:extLst>
            </p:cNvPr>
            <p:cNvSpPr/>
            <p:nvPr/>
          </p:nvSpPr>
          <p:spPr>
            <a:xfrm>
              <a:off x="6719871" y="5772288"/>
              <a:ext cx="745372" cy="216000"/>
            </a:xfrm>
            <a:prstGeom prst="rect">
              <a:avLst/>
            </a:prstGeom>
            <a:solidFill>
              <a:srgbClr val="004C8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LTIM</a:t>
              </a:r>
            </a:p>
          </p:txBody>
        </p:sp>
        <p:sp>
          <p:nvSpPr>
            <p:cNvPr id="130" name="Rectangle 129">
              <a:extLst>
                <a:ext uri="{FF2B5EF4-FFF2-40B4-BE49-F238E27FC236}">
                  <a16:creationId xmlns:a16="http://schemas.microsoft.com/office/drawing/2014/main" id="{E5E5C715-65AB-5755-BEA6-C1B11EEBEBC4}"/>
                </a:ext>
              </a:extLst>
            </p:cNvPr>
            <p:cNvSpPr/>
            <p:nvPr/>
          </p:nvSpPr>
          <p:spPr>
            <a:xfrm>
              <a:off x="7502539" y="5772288"/>
              <a:ext cx="1282549" cy="216000"/>
            </a:xfrm>
            <a:prstGeom prst="rect">
              <a:avLst/>
            </a:prstGeom>
            <a:solidFill>
              <a:srgbClr val="68686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LTIM Support functions</a:t>
              </a:r>
            </a:p>
          </p:txBody>
        </p:sp>
      </p:grpSp>
      <p:sp>
        <p:nvSpPr>
          <p:cNvPr id="132" name="object 11">
            <a:extLst>
              <a:ext uri="{FF2B5EF4-FFF2-40B4-BE49-F238E27FC236}">
                <a16:creationId xmlns:a16="http://schemas.microsoft.com/office/drawing/2014/main" id="{96BCD0D7-2B85-3CBB-E980-9781BCA032ED}"/>
              </a:ext>
            </a:extLst>
          </p:cNvPr>
          <p:cNvSpPr/>
          <p:nvPr/>
        </p:nvSpPr>
        <p:spPr>
          <a:xfrm>
            <a:off x="9321875" y="1491970"/>
            <a:ext cx="2540128" cy="755998"/>
          </a:xfrm>
          <a:custGeom>
            <a:avLst/>
            <a:gdLst/>
            <a:ahLst/>
            <a:cxnLst/>
            <a:rect l="l" t="t" r="r" b="b"/>
            <a:pathLst>
              <a:path w="10793095" h="421004">
                <a:moveTo>
                  <a:pt x="10792968" y="0"/>
                </a:moveTo>
                <a:lnTo>
                  <a:pt x="0" y="0"/>
                </a:lnTo>
                <a:lnTo>
                  <a:pt x="0" y="420624"/>
                </a:lnTo>
                <a:lnTo>
                  <a:pt x="10792968" y="420624"/>
                </a:lnTo>
                <a:lnTo>
                  <a:pt x="10792968" y="0"/>
                </a:lnTo>
                <a:close/>
              </a:path>
            </a:pathLst>
          </a:custGeom>
          <a:solidFill>
            <a:srgbClr val="D1EBFF"/>
          </a:solidFill>
        </p:spPr>
        <p:txBody>
          <a:bodyPr wrap="square" lIns="72000" tIns="36000" rIns="72000" bIns="36000" rtlCol="0" anchor="ct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04C86"/>
                </a:solidFill>
                <a:effectLst/>
                <a:uLnTx/>
                <a:uFillTx/>
                <a:latin typeface="Frutiger LT Pro 45 Light" panose="020B0403030504020204" pitchFamily="34" charset="0"/>
                <a:ea typeface="+mn-ea"/>
                <a:cs typeface="Calibri"/>
              </a:rPr>
              <a:t>Flexible &amp; Designed to Scale</a:t>
            </a:r>
          </a:p>
          <a:p>
            <a:pPr marL="0" marR="508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Fit to purpose team constructs across various models &amp; a </a:t>
            </a:r>
            <a:r>
              <a:rPr kumimoji="0" lang="en-US" sz="1200" b="1"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dedicated bench</a:t>
            </a:r>
          </a:p>
        </p:txBody>
      </p:sp>
      <p:sp>
        <p:nvSpPr>
          <p:cNvPr id="133" name="object 11">
            <a:extLst>
              <a:ext uri="{FF2B5EF4-FFF2-40B4-BE49-F238E27FC236}">
                <a16:creationId xmlns:a16="http://schemas.microsoft.com/office/drawing/2014/main" id="{334F2835-8824-C941-0F36-E1D44F4C3901}"/>
              </a:ext>
            </a:extLst>
          </p:cNvPr>
          <p:cNvSpPr/>
          <p:nvPr/>
        </p:nvSpPr>
        <p:spPr>
          <a:xfrm>
            <a:off x="9321875" y="2561159"/>
            <a:ext cx="2540128" cy="899999"/>
          </a:xfrm>
          <a:custGeom>
            <a:avLst/>
            <a:gdLst/>
            <a:ahLst/>
            <a:cxnLst/>
            <a:rect l="l" t="t" r="r" b="b"/>
            <a:pathLst>
              <a:path w="10793095" h="421004">
                <a:moveTo>
                  <a:pt x="10792968" y="0"/>
                </a:moveTo>
                <a:lnTo>
                  <a:pt x="0" y="0"/>
                </a:lnTo>
                <a:lnTo>
                  <a:pt x="0" y="420624"/>
                </a:lnTo>
                <a:lnTo>
                  <a:pt x="10792968" y="420624"/>
                </a:lnTo>
                <a:lnTo>
                  <a:pt x="10792968" y="0"/>
                </a:lnTo>
                <a:close/>
              </a:path>
            </a:pathLst>
          </a:custGeom>
          <a:solidFill>
            <a:srgbClr val="D1EBFF"/>
          </a:solidFill>
        </p:spPr>
        <p:txBody>
          <a:bodyPr wrap="square" lIns="72000" tIns="36000" rIns="72000" bIns="36000" rtlCol="0" anchor="ct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04C86"/>
                </a:solidFill>
                <a:effectLst/>
                <a:uLnTx/>
                <a:uFillTx/>
                <a:latin typeface="Frutiger LT Pro 45 Light" panose="020B0403030504020204" pitchFamily="34" charset="0"/>
                <a:ea typeface="+mn-ea"/>
                <a:cs typeface="Calibri"/>
              </a:rPr>
              <a:t>Proven Governance</a:t>
            </a:r>
          </a:p>
          <a:p>
            <a:pPr marL="0" marR="508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From operations to delivery excellence for </a:t>
            </a:r>
            <a:r>
              <a:rPr kumimoji="0" lang="en-US" sz="1200" b="1"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management at scale </a:t>
            </a:r>
            <a:r>
              <a:rPr kumimoji="0" lang="en-US" sz="1200" b="0"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across multiple disciplines</a:t>
            </a:r>
            <a:endParaRPr kumimoji="0" lang="en-US" sz="1200" b="0" i="0" u="none" strike="noStrike" kern="1200" cap="none" spc="-10" normalizeH="0" baseline="0" noProof="0">
              <a:ln>
                <a:noFill/>
              </a:ln>
              <a:solidFill>
                <a:srgbClr val="FF0000"/>
              </a:solidFill>
              <a:effectLst/>
              <a:uLnTx/>
              <a:uFillTx/>
              <a:latin typeface="Frutiger LT Pro 45 Light" panose="020B0403030504020204" pitchFamily="34" charset="0"/>
              <a:ea typeface="+mn-ea"/>
              <a:cs typeface="Calibri"/>
            </a:endParaRPr>
          </a:p>
        </p:txBody>
      </p:sp>
      <p:sp>
        <p:nvSpPr>
          <p:cNvPr id="134" name="object 11">
            <a:extLst>
              <a:ext uri="{FF2B5EF4-FFF2-40B4-BE49-F238E27FC236}">
                <a16:creationId xmlns:a16="http://schemas.microsoft.com/office/drawing/2014/main" id="{8D4ADE80-CF5A-525F-4A50-270B68DE32DD}"/>
              </a:ext>
            </a:extLst>
          </p:cNvPr>
          <p:cNvSpPr/>
          <p:nvPr/>
        </p:nvSpPr>
        <p:spPr>
          <a:xfrm>
            <a:off x="9312261" y="3774347"/>
            <a:ext cx="2540128" cy="899999"/>
          </a:xfrm>
          <a:custGeom>
            <a:avLst/>
            <a:gdLst/>
            <a:ahLst/>
            <a:cxnLst/>
            <a:rect l="l" t="t" r="r" b="b"/>
            <a:pathLst>
              <a:path w="10793095" h="421004">
                <a:moveTo>
                  <a:pt x="10792968" y="0"/>
                </a:moveTo>
                <a:lnTo>
                  <a:pt x="0" y="0"/>
                </a:lnTo>
                <a:lnTo>
                  <a:pt x="0" y="420624"/>
                </a:lnTo>
                <a:lnTo>
                  <a:pt x="10792968" y="420624"/>
                </a:lnTo>
                <a:lnTo>
                  <a:pt x="10792968" y="0"/>
                </a:lnTo>
                <a:close/>
              </a:path>
            </a:pathLst>
          </a:custGeom>
          <a:solidFill>
            <a:srgbClr val="D1EBFF"/>
          </a:solidFill>
        </p:spPr>
        <p:txBody>
          <a:bodyPr wrap="square" lIns="72000" tIns="36000" rIns="36000" bIns="36000" rtlCol="0" anchor="ct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04C86"/>
                </a:solidFill>
                <a:effectLst/>
                <a:uLnTx/>
                <a:uFillTx/>
                <a:latin typeface="Frutiger LT Pro 45 Light" panose="020B0403030504020204" pitchFamily="34" charset="0"/>
                <a:ea typeface="+mn-ea"/>
                <a:cs typeface="Calibri"/>
              </a:rPr>
              <a:t>Strong </a:t>
            </a:r>
            <a:r>
              <a:rPr kumimoji="0" lang="en-US" sz="1200" b="1" i="0" u="none" strike="noStrike" kern="1200" cap="none" spc="-10" normalizeH="0" baseline="0" noProof="0" err="1">
                <a:ln>
                  <a:noFill/>
                </a:ln>
                <a:solidFill>
                  <a:srgbClr val="004C86"/>
                </a:solidFill>
                <a:effectLst/>
                <a:uLnTx/>
                <a:uFillTx/>
                <a:latin typeface="Frutiger LT Pro 45 Light" panose="020B0403030504020204" pitchFamily="34" charset="0"/>
                <a:ea typeface="+mn-ea"/>
                <a:cs typeface="Calibri"/>
              </a:rPr>
              <a:t>CoE</a:t>
            </a:r>
            <a:r>
              <a:rPr kumimoji="0" lang="en-US" sz="1200" b="1" i="0" u="none" strike="noStrike" kern="1200" cap="none" spc="-10" normalizeH="0" baseline="0" noProof="0">
                <a:ln>
                  <a:noFill/>
                </a:ln>
                <a:solidFill>
                  <a:srgbClr val="004C86"/>
                </a:solidFill>
                <a:effectLst/>
                <a:uLnTx/>
                <a:uFillTx/>
                <a:latin typeface="Frutiger LT Pro 45 Light" panose="020B0403030504020204" pitchFamily="34" charset="0"/>
                <a:ea typeface="+mn-ea"/>
                <a:cs typeface="Calibri"/>
              </a:rPr>
              <a:t> leverage</a:t>
            </a:r>
          </a:p>
          <a:p>
            <a:pPr marL="0" marR="508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Industry </a:t>
            </a:r>
            <a:r>
              <a:rPr kumimoji="0" lang="en-US" sz="1200" b="1"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domain experts with strong experience in Digital &amp; Data capabilities</a:t>
            </a:r>
          </a:p>
        </p:txBody>
      </p:sp>
      <p:sp>
        <p:nvSpPr>
          <p:cNvPr id="135" name="object 11">
            <a:extLst>
              <a:ext uri="{FF2B5EF4-FFF2-40B4-BE49-F238E27FC236}">
                <a16:creationId xmlns:a16="http://schemas.microsoft.com/office/drawing/2014/main" id="{F4CDACC0-D3CD-1593-CC92-59DE2C78F51B}"/>
              </a:ext>
            </a:extLst>
          </p:cNvPr>
          <p:cNvSpPr/>
          <p:nvPr/>
        </p:nvSpPr>
        <p:spPr>
          <a:xfrm>
            <a:off x="9312261" y="4987537"/>
            <a:ext cx="2540128" cy="899999"/>
          </a:xfrm>
          <a:custGeom>
            <a:avLst/>
            <a:gdLst/>
            <a:ahLst/>
            <a:cxnLst/>
            <a:rect l="l" t="t" r="r" b="b"/>
            <a:pathLst>
              <a:path w="10793095" h="421004">
                <a:moveTo>
                  <a:pt x="10792968" y="0"/>
                </a:moveTo>
                <a:lnTo>
                  <a:pt x="0" y="0"/>
                </a:lnTo>
                <a:lnTo>
                  <a:pt x="0" y="420624"/>
                </a:lnTo>
                <a:lnTo>
                  <a:pt x="10792968" y="420624"/>
                </a:lnTo>
                <a:lnTo>
                  <a:pt x="10792968" y="0"/>
                </a:lnTo>
                <a:close/>
              </a:path>
            </a:pathLst>
          </a:custGeom>
          <a:solidFill>
            <a:srgbClr val="D1EBFF"/>
          </a:solidFill>
        </p:spPr>
        <p:txBody>
          <a:bodyPr wrap="square" lIns="72000" tIns="36000" rIns="72000" bIns="36000" rtlCol="0" anchor="ct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04C86"/>
                </a:solidFill>
                <a:effectLst/>
                <a:uLnTx/>
                <a:uFillTx/>
                <a:latin typeface="Frutiger LT Pro 45 Light" panose="020B0403030504020204" pitchFamily="34" charset="0"/>
                <a:ea typeface="+mn-ea"/>
                <a:cs typeface="Calibri"/>
              </a:rPr>
              <a:t>Dedicated Talent Engine</a:t>
            </a:r>
          </a:p>
          <a:p>
            <a:pPr marL="0" marR="508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To ensure the </a:t>
            </a:r>
            <a:r>
              <a:rPr kumimoji="0" lang="en-US" sz="1200" b="1" i="0" u="none" strike="noStrike" kern="1200" cap="none" spc="-10" normalizeH="0" baseline="0" noProof="0">
                <a:ln>
                  <a:noFill/>
                </a:ln>
                <a:solidFill>
                  <a:srgbClr val="000000"/>
                </a:solidFill>
                <a:effectLst/>
                <a:uLnTx/>
                <a:uFillTx/>
                <a:latin typeface="Frutiger LT Pro 45 Light" panose="020B0403030504020204" pitchFamily="34" charset="0"/>
                <a:ea typeface="+mn-ea"/>
                <a:cs typeface="Calibri"/>
              </a:rPr>
              <a:t>right skills at the right time</a:t>
            </a:r>
          </a:p>
        </p:txBody>
      </p:sp>
      <p:sp>
        <p:nvSpPr>
          <p:cNvPr id="136" name="TextBox 135">
            <a:extLst>
              <a:ext uri="{FF2B5EF4-FFF2-40B4-BE49-F238E27FC236}">
                <a16:creationId xmlns:a16="http://schemas.microsoft.com/office/drawing/2014/main" id="{B70E2411-3989-0D96-F32E-28964434269C}"/>
              </a:ext>
            </a:extLst>
          </p:cNvPr>
          <p:cNvSpPr txBox="1"/>
          <p:nvPr/>
        </p:nvSpPr>
        <p:spPr>
          <a:xfrm>
            <a:off x="1680139" y="4422135"/>
            <a:ext cx="5760000" cy="246220"/>
          </a:xfrm>
          <a:prstGeom prst="rect">
            <a:avLst/>
          </a:prstGeom>
          <a:solidFill>
            <a:srgbClr val="004C86"/>
          </a:solidFill>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Frutiger LT Pro 45 Light" panose="020B0403030504020204" pitchFamily="34" charset="0"/>
                <a:ea typeface="+mn-ea"/>
                <a:cs typeface="+mn-cs"/>
              </a:rPr>
              <a:t>Flex team (10% Bench)</a:t>
            </a:r>
          </a:p>
        </p:txBody>
      </p:sp>
      <p:sp>
        <p:nvSpPr>
          <p:cNvPr id="137" name="Rectangle 136">
            <a:extLst>
              <a:ext uri="{FF2B5EF4-FFF2-40B4-BE49-F238E27FC236}">
                <a16:creationId xmlns:a16="http://schemas.microsoft.com/office/drawing/2014/main" id="{7275B0AD-6D7F-E211-D8E9-5ED0B2C913A9}"/>
              </a:ext>
            </a:extLst>
          </p:cNvPr>
          <p:cNvSpPr/>
          <p:nvPr/>
        </p:nvSpPr>
        <p:spPr>
          <a:xfrm>
            <a:off x="5232060" y="5420410"/>
            <a:ext cx="1171298" cy="216000"/>
          </a:xfrm>
          <a:prstGeom prst="rect">
            <a:avLst/>
          </a:prstGeom>
          <a:solidFill>
            <a:srgbClr val="68686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Arial" pitchFamily="34" charset="0"/>
              </a:rPr>
              <a:t>BI/ Analytics</a:t>
            </a:r>
          </a:p>
        </p:txBody>
      </p:sp>
      <p:sp>
        <p:nvSpPr>
          <p:cNvPr id="138" name="TextBox 137">
            <a:extLst>
              <a:ext uri="{FF2B5EF4-FFF2-40B4-BE49-F238E27FC236}">
                <a16:creationId xmlns:a16="http://schemas.microsoft.com/office/drawing/2014/main" id="{A51974F2-B933-6D6C-DDA1-5CAC435D18CE}"/>
              </a:ext>
            </a:extLst>
          </p:cNvPr>
          <p:cNvSpPr txBox="1"/>
          <p:nvPr/>
        </p:nvSpPr>
        <p:spPr>
          <a:xfrm>
            <a:off x="5676792" y="3725253"/>
            <a:ext cx="1774695" cy="611999"/>
          </a:xfrm>
          <a:prstGeom prst="rect">
            <a:avLst/>
          </a:prstGeom>
          <a:solidFill>
            <a:srgbClr val="004C86">
              <a:lumMod val="20000"/>
              <a:lumOff val="80000"/>
            </a:srgbClr>
          </a:solidFill>
          <a:effectLst/>
        </p:spPr>
        <p:txBody>
          <a:bodyPr wrap="square" lIns="0" r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schemeClr val="tx2"/>
                </a:solidFill>
                <a:effectLst/>
                <a:uLnTx/>
                <a:uFillTx/>
                <a:latin typeface="Frutiger LT Pro 45 Light" panose="020B0403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LTIM full PODs</a:t>
            </a:r>
          </a:p>
        </p:txBody>
      </p:sp>
      <p:sp>
        <p:nvSpPr>
          <p:cNvPr id="139" name="TextBox 138">
            <a:extLst>
              <a:ext uri="{FF2B5EF4-FFF2-40B4-BE49-F238E27FC236}">
                <a16:creationId xmlns:a16="http://schemas.microsoft.com/office/drawing/2014/main" id="{5179B1AA-2168-DA3F-F132-9B65880BD5F0}"/>
              </a:ext>
            </a:extLst>
          </p:cNvPr>
          <p:cNvSpPr txBox="1"/>
          <p:nvPr/>
        </p:nvSpPr>
        <p:spPr>
          <a:xfrm>
            <a:off x="3678465" y="3725252"/>
            <a:ext cx="1774695" cy="611999"/>
          </a:xfrm>
          <a:prstGeom prst="rect">
            <a:avLst/>
          </a:prstGeom>
          <a:solidFill>
            <a:srgbClr val="004C86">
              <a:lumMod val="20000"/>
              <a:lumOff val="80000"/>
            </a:srgbClr>
          </a:solidFill>
          <a:effectLst/>
        </p:spPr>
        <p:txBody>
          <a:bodyPr wrap="square" lIns="0" r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Frutiger LT Pro 45 Light" panose="020B0403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Roles from VF Services, LLC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LTIM Technical PODs</a:t>
            </a:r>
          </a:p>
        </p:txBody>
      </p:sp>
      <p:sp>
        <p:nvSpPr>
          <p:cNvPr id="140" name="TextBox 139">
            <a:extLst>
              <a:ext uri="{FF2B5EF4-FFF2-40B4-BE49-F238E27FC236}">
                <a16:creationId xmlns:a16="http://schemas.microsoft.com/office/drawing/2014/main" id="{0521FCAC-8BCC-DA54-C595-CEE16FEC7D92}"/>
              </a:ext>
            </a:extLst>
          </p:cNvPr>
          <p:cNvSpPr txBox="1"/>
          <p:nvPr/>
        </p:nvSpPr>
        <p:spPr>
          <a:xfrm>
            <a:off x="1680138" y="3725252"/>
            <a:ext cx="1774695" cy="611999"/>
          </a:xfrm>
          <a:prstGeom prst="rect">
            <a:avLst/>
          </a:prstGeom>
          <a:solidFill>
            <a:srgbClr val="004C86">
              <a:lumMod val="20000"/>
              <a:lumOff val="80000"/>
            </a:srgbClr>
          </a:solidFill>
          <a:effectLst/>
        </p:spPr>
        <p:txBody>
          <a:bodyPr wrap="square" lIns="0" r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Frutiger LT Pro 45 Light" panose="020B0403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Roles from VF Services LLC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000000"/>
                </a:solidFill>
                <a:effectLst/>
                <a:uLnTx/>
                <a:uFillTx/>
                <a:latin typeface="Frutiger LT Pro 45 Light" panose="020B0403030504020204" pitchFamily="34" charset="0"/>
                <a:ea typeface="+mn-ea"/>
                <a:cs typeface="+mn-cs"/>
              </a:rPr>
              <a:t>Role from LTIM</a:t>
            </a:r>
          </a:p>
        </p:txBody>
      </p:sp>
      <p:sp>
        <p:nvSpPr>
          <p:cNvPr id="141" name="TextBox 140">
            <a:extLst>
              <a:ext uri="{FF2B5EF4-FFF2-40B4-BE49-F238E27FC236}">
                <a16:creationId xmlns:a16="http://schemas.microsoft.com/office/drawing/2014/main" id="{D0EA847E-761D-D61D-BBB5-328878D7FB79}"/>
              </a:ext>
            </a:extLst>
          </p:cNvPr>
          <p:cNvSpPr txBox="1"/>
          <p:nvPr/>
        </p:nvSpPr>
        <p:spPr>
          <a:xfrm>
            <a:off x="412908" y="2450277"/>
            <a:ext cx="887347" cy="720000"/>
          </a:xfrm>
          <a:prstGeom prst="rect">
            <a:avLst/>
          </a:prstGeom>
          <a:solidFill>
            <a:srgbClr val="004C86"/>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algn="ctr" defTabSz="1219170">
              <a:defRPr sz="1100" b="1">
                <a:solidFill>
                  <a:prstClr val="white"/>
                </a:solidFill>
                <a:latin typeface="Aria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Frutiger LT Pro 45 Light" panose="020B0403030504020204" pitchFamily="34" charset="0"/>
                <a:ea typeface="+mn-ea"/>
                <a:cs typeface="Segoe UI Light" panose="020B0502040204020203" pitchFamily="34" charset="0"/>
              </a:rPr>
              <a:t>Integrated Talent Management</a:t>
            </a:r>
          </a:p>
        </p:txBody>
      </p:sp>
      <p:sp>
        <p:nvSpPr>
          <p:cNvPr id="2" name="Title 1">
            <a:extLst>
              <a:ext uri="{FF2B5EF4-FFF2-40B4-BE49-F238E27FC236}">
                <a16:creationId xmlns:a16="http://schemas.microsoft.com/office/drawing/2014/main" id="{93D7C953-3394-517A-8033-1A91DA2E2C7A}"/>
              </a:ext>
            </a:extLst>
          </p:cNvPr>
          <p:cNvSpPr>
            <a:spLocks noGrp="1"/>
          </p:cNvSpPr>
          <p:nvPr>
            <p:ph type="title"/>
          </p:nvPr>
        </p:nvSpPr>
        <p:spPr/>
        <p:txBody>
          <a:bodyPr/>
          <a:lstStyle/>
          <a:p>
            <a:r>
              <a:rPr lang="en-IN" dirty="0"/>
              <a:t>Operating Model for Digital and Data</a:t>
            </a:r>
          </a:p>
        </p:txBody>
      </p:sp>
    </p:spTree>
    <p:extLst>
      <p:ext uri="{BB962C8B-B14F-4D97-AF65-F5344CB8AC3E}">
        <p14:creationId xmlns:p14="http://schemas.microsoft.com/office/powerpoint/2010/main" val="2753321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29F4EAFA-E0F5-90F1-D248-D7AE3ABD59B8}"/>
              </a:ext>
            </a:extLst>
          </p:cNvPr>
          <p:cNvSpPr>
            <a:spLocks noGrp="1"/>
          </p:cNvSpPr>
          <p:nvPr>
            <p:ph type="title"/>
          </p:nvPr>
        </p:nvSpPr>
        <p:spPr/>
        <p:txBody>
          <a:bodyPr/>
          <a:lstStyle/>
          <a:p>
            <a:r>
              <a:rPr lang="en-GB" dirty="0"/>
              <a:t>Building a culture of lifelong learning</a:t>
            </a:r>
            <a:endParaRPr lang="en-IN" dirty="0"/>
          </a:p>
        </p:txBody>
      </p:sp>
      <p:grpSp>
        <p:nvGrpSpPr>
          <p:cNvPr id="3" name="Group 2">
            <a:extLst>
              <a:ext uri="{FF2B5EF4-FFF2-40B4-BE49-F238E27FC236}">
                <a16:creationId xmlns:a16="http://schemas.microsoft.com/office/drawing/2014/main" id="{E35133E0-E7D0-608F-8201-206D477109DA}"/>
              </a:ext>
            </a:extLst>
          </p:cNvPr>
          <p:cNvGrpSpPr/>
          <p:nvPr/>
        </p:nvGrpSpPr>
        <p:grpSpPr>
          <a:xfrm>
            <a:off x="462274" y="824982"/>
            <a:ext cx="11348720" cy="5408374"/>
            <a:chOff x="357390" y="768849"/>
            <a:chExt cx="11245330" cy="5320302"/>
          </a:xfrm>
        </p:grpSpPr>
        <p:sp>
          <p:nvSpPr>
            <p:cNvPr id="4" name="Rectangle 3">
              <a:extLst>
                <a:ext uri="{FF2B5EF4-FFF2-40B4-BE49-F238E27FC236}">
                  <a16:creationId xmlns:a16="http://schemas.microsoft.com/office/drawing/2014/main" id="{FB235677-B610-0336-4F39-43B85FF5E93F}"/>
                </a:ext>
              </a:extLst>
            </p:cNvPr>
            <p:cNvSpPr/>
            <p:nvPr/>
          </p:nvSpPr>
          <p:spPr>
            <a:xfrm>
              <a:off x="4216416" y="3817302"/>
              <a:ext cx="2408400" cy="1015955"/>
            </a:xfrm>
            <a:prstGeom prst="rect">
              <a:avLst/>
            </a:prstGeom>
            <a:solidFill>
              <a:schemeClr val="bg2"/>
            </a:solidFill>
            <a:ln w="12700" cap="flat" cmpd="sng" algn="ctr">
              <a:noFill/>
              <a:prstDash val="solid"/>
              <a:miter lim="800000"/>
            </a:ln>
            <a:effectLst/>
          </p:spPr>
          <p:txBody>
            <a:bodyPr lIns="36000" tIns="36000" rIns="36000" bIns="36000" rtlCol="0" anchor="t"/>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SAP learning Hub access to all LTIMindtree SAP associates for SAP </a:t>
              </a: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certifications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Microsoft content network</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Compliance partner trainings</a:t>
              </a:r>
            </a:p>
          </p:txBody>
        </p:sp>
        <p:sp>
          <p:nvSpPr>
            <p:cNvPr id="5" name="Rectangle 4">
              <a:extLst>
                <a:ext uri="{FF2B5EF4-FFF2-40B4-BE49-F238E27FC236}">
                  <a16:creationId xmlns:a16="http://schemas.microsoft.com/office/drawing/2014/main" id="{87EAB659-567B-322C-E3D1-47970AF0497C}"/>
                </a:ext>
              </a:extLst>
            </p:cNvPr>
            <p:cNvSpPr/>
            <p:nvPr/>
          </p:nvSpPr>
          <p:spPr>
            <a:xfrm>
              <a:off x="6706261" y="3817302"/>
              <a:ext cx="2408400" cy="1015955"/>
            </a:xfrm>
            <a:prstGeom prst="rect">
              <a:avLst/>
            </a:prstGeom>
            <a:solidFill>
              <a:schemeClr val="bg2"/>
            </a:solidFill>
            <a:ln w="12700" cap="flat" cmpd="sng" algn="ctr">
              <a:noFill/>
              <a:prstDash val="solid"/>
              <a:miter lim="800000"/>
            </a:ln>
            <a:effectLst/>
          </p:spPr>
          <p:txBody>
            <a:bodyPr lIns="36000" tIns="36000" rIns="36000" bIns="36000" rtlCol="0" anchor="t"/>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Prototypes, proof of concept, accelerators </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Business process procedures and quick reference guides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Upgrading Skills in the CoE center with Job training  with Case studies </a:t>
              </a:r>
            </a:p>
          </p:txBody>
        </p:sp>
        <p:sp>
          <p:nvSpPr>
            <p:cNvPr id="6" name="Rectangle 5">
              <a:extLst>
                <a:ext uri="{FF2B5EF4-FFF2-40B4-BE49-F238E27FC236}">
                  <a16:creationId xmlns:a16="http://schemas.microsoft.com/office/drawing/2014/main" id="{395808C5-F974-3204-AE95-F19E26995F7F}"/>
                </a:ext>
              </a:extLst>
            </p:cNvPr>
            <p:cNvSpPr/>
            <p:nvPr/>
          </p:nvSpPr>
          <p:spPr>
            <a:xfrm>
              <a:off x="9196106" y="3817302"/>
              <a:ext cx="2406613" cy="1015955"/>
            </a:xfrm>
            <a:prstGeom prst="rect">
              <a:avLst/>
            </a:prstGeom>
            <a:solidFill>
              <a:schemeClr val="bg2"/>
            </a:solidFill>
            <a:ln w="12700" cap="flat" cmpd="sng" algn="ctr">
              <a:noFill/>
              <a:prstDash val="solid"/>
              <a:miter lim="800000"/>
            </a:ln>
            <a:effectLst/>
          </p:spPr>
          <p:txBody>
            <a:bodyPr lIns="36000" tIns="36000" rIns="36000" bIns="36000" rtlCol="0" anchor="t"/>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Induction , onboarding, VF Services, LLC specific mandatory trainings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Continuous knowledge management</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Technology roadmap for next one year </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Compliance and process audits</a:t>
              </a:r>
            </a:p>
          </p:txBody>
        </p:sp>
        <p:sp>
          <p:nvSpPr>
            <p:cNvPr id="7" name="Rectangle 6">
              <a:extLst>
                <a:ext uri="{FF2B5EF4-FFF2-40B4-BE49-F238E27FC236}">
                  <a16:creationId xmlns:a16="http://schemas.microsoft.com/office/drawing/2014/main" id="{1FB9E6B1-5C4F-A69F-95D1-A97560A5412F}"/>
                </a:ext>
              </a:extLst>
            </p:cNvPr>
            <p:cNvSpPr/>
            <p:nvPr/>
          </p:nvSpPr>
          <p:spPr>
            <a:xfrm>
              <a:off x="4216416" y="768849"/>
              <a:ext cx="7386303" cy="2442311"/>
            </a:xfrm>
            <a:prstGeom prst="rect">
              <a:avLst/>
            </a:prstGeom>
            <a:solidFill>
              <a:schemeClr val="bg1"/>
            </a:solidFill>
            <a:ln w="3175" cap="flat" cmpd="sng" algn="ctr">
              <a:noFill/>
              <a:prstDash val="solid"/>
              <a:round/>
              <a:headEnd type="none" w="med" len="med"/>
              <a:tailEnd type="none" w="med" len="med"/>
            </a:ln>
            <a:effectLst>
              <a:outerShdw blurRad="520700" dist="250190" dir="8460000" algn="ctr">
                <a:srgbClr val="000000">
                  <a:alpha val="14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8" name="Rounded Rectangle 23">
              <a:extLst>
                <a:ext uri="{FF2B5EF4-FFF2-40B4-BE49-F238E27FC236}">
                  <a16:creationId xmlns:a16="http://schemas.microsoft.com/office/drawing/2014/main" id="{8D639B7A-D04F-41F2-EA26-0701A08E662C}"/>
                </a:ext>
              </a:extLst>
            </p:cNvPr>
            <p:cNvSpPr/>
            <p:nvPr/>
          </p:nvSpPr>
          <p:spPr>
            <a:xfrm>
              <a:off x="6102209" y="768849"/>
              <a:ext cx="3614718" cy="559678"/>
            </a:xfrm>
            <a:prstGeom prst="rect">
              <a:avLst/>
            </a:prstGeom>
            <a:solidFill>
              <a:srgbClr val="0068D0"/>
            </a:solidFill>
            <a:ln w="12700" cap="flat" cmpd="sng" algn="ctr">
              <a:noFill/>
              <a:prstDash val="solid"/>
              <a:miter lim="800000"/>
            </a:ln>
            <a:effectLst/>
          </p:spPr>
          <p:txBody>
            <a:bodyPr lIns="68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‘IT</a:t>
              </a:r>
              <a:r>
                <a:rPr kumimoji="0" lang="el-GR" sz="1600" b="1"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π</a:t>
              </a:r>
              <a:r>
                <a:rPr kumimoji="0" lang="en-IN" sz="1600" b="1"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E’ Model for Learning</a:t>
              </a:r>
              <a:endParaRPr kumimoji="0" lang="en-US" sz="1600" b="1"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9" name="Arrow: Right 62">
              <a:extLst>
                <a:ext uri="{FF2B5EF4-FFF2-40B4-BE49-F238E27FC236}">
                  <a16:creationId xmlns:a16="http://schemas.microsoft.com/office/drawing/2014/main" id="{4F056905-590B-4545-93B5-A5FF15E2D9B2}"/>
                </a:ext>
              </a:extLst>
            </p:cNvPr>
            <p:cNvSpPr/>
            <p:nvPr/>
          </p:nvSpPr>
          <p:spPr>
            <a:xfrm>
              <a:off x="7148338" y="2110347"/>
              <a:ext cx="357223" cy="287551"/>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0" name="Arrow: Right 63">
              <a:extLst>
                <a:ext uri="{FF2B5EF4-FFF2-40B4-BE49-F238E27FC236}">
                  <a16:creationId xmlns:a16="http://schemas.microsoft.com/office/drawing/2014/main" id="{D0DA7D89-6D05-6723-5114-D3E97A2C10F9}"/>
                </a:ext>
              </a:extLst>
            </p:cNvPr>
            <p:cNvSpPr/>
            <p:nvPr/>
          </p:nvSpPr>
          <p:spPr>
            <a:xfrm>
              <a:off x="9348716" y="2108491"/>
              <a:ext cx="357223" cy="287551"/>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1" name="Arrow: Right 62">
              <a:extLst>
                <a:ext uri="{FF2B5EF4-FFF2-40B4-BE49-F238E27FC236}">
                  <a16:creationId xmlns:a16="http://schemas.microsoft.com/office/drawing/2014/main" id="{791BA237-6045-5055-1164-AE5C33F6B3C8}"/>
                </a:ext>
              </a:extLst>
            </p:cNvPr>
            <p:cNvSpPr/>
            <p:nvPr/>
          </p:nvSpPr>
          <p:spPr>
            <a:xfrm>
              <a:off x="5340592" y="2110347"/>
              <a:ext cx="357223" cy="287551"/>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FD2273D-0E82-2F3D-D5D7-3DA3CD9DA9C7}"/>
                </a:ext>
              </a:extLst>
            </p:cNvPr>
            <p:cNvSpPr txBox="1"/>
            <p:nvPr/>
          </p:nvSpPr>
          <p:spPr>
            <a:xfrm>
              <a:off x="4216416" y="1360059"/>
              <a:ext cx="7386303" cy="302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Individualized Learning paths to ensure multi-skilling with depth and breadth</a:t>
              </a:r>
            </a:p>
          </p:txBody>
        </p:sp>
        <p:grpSp>
          <p:nvGrpSpPr>
            <p:cNvPr id="13" name="Group 12">
              <a:extLst>
                <a:ext uri="{FF2B5EF4-FFF2-40B4-BE49-F238E27FC236}">
                  <a16:creationId xmlns:a16="http://schemas.microsoft.com/office/drawing/2014/main" id="{4591342E-147C-FCE4-190D-5D75BF10279D}"/>
                </a:ext>
              </a:extLst>
            </p:cNvPr>
            <p:cNvGrpSpPr/>
            <p:nvPr/>
          </p:nvGrpSpPr>
          <p:grpSpPr>
            <a:xfrm>
              <a:off x="4753310" y="1712967"/>
              <a:ext cx="283293" cy="874259"/>
              <a:chOff x="3811652" y="2066521"/>
              <a:chExt cx="283293" cy="955989"/>
            </a:xfrm>
            <a:solidFill>
              <a:schemeClr val="accent1"/>
            </a:solidFill>
          </p:grpSpPr>
          <p:sp>
            <p:nvSpPr>
              <p:cNvPr id="74" name="TextBox 73">
                <a:extLst>
                  <a:ext uri="{FF2B5EF4-FFF2-40B4-BE49-F238E27FC236}">
                    <a16:creationId xmlns:a16="http://schemas.microsoft.com/office/drawing/2014/main" id="{FC254D8E-9B43-BFDF-4116-965421B1CD15}"/>
                  </a:ext>
                </a:extLst>
              </p:cNvPr>
              <p:cNvSpPr txBox="1"/>
              <p:nvPr/>
            </p:nvSpPr>
            <p:spPr>
              <a:xfrm rot="16200000">
                <a:off x="3475304" y="2402869"/>
                <a:ext cx="955989" cy="283293"/>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656085DE-02CE-DB05-CC94-AEB5B4924FE3}"/>
                  </a:ext>
                </a:extLst>
              </p:cNvPr>
              <p:cNvPicPr>
                <a:picLocks noChangeAspect="1"/>
              </p:cNvPicPr>
              <p:nvPr/>
            </p:nvPicPr>
            <p:blipFill>
              <a:blip r:embed="rId2">
                <a:grayscl/>
              </a:blip>
              <a:stretch>
                <a:fillRect/>
              </a:stretch>
            </p:blipFill>
            <p:spPr>
              <a:xfrm>
                <a:off x="3896148" y="2128184"/>
                <a:ext cx="114300" cy="114300"/>
              </a:xfrm>
              <a:prstGeom prst="rect">
                <a:avLst/>
              </a:prstGeom>
              <a:grpFill/>
            </p:spPr>
          </p:pic>
          <p:pic>
            <p:nvPicPr>
              <p:cNvPr id="76" name="Picture 75">
                <a:extLst>
                  <a:ext uri="{FF2B5EF4-FFF2-40B4-BE49-F238E27FC236}">
                    <a16:creationId xmlns:a16="http://schemas.microsoft.com/office/drawing/2014/main" id="{4F0AC831-A5DB-A666-60B7-E36966B27D70}"/>
                  </a:ext>
                </a:extLst>
              </p:cNvPr>
              <p:cNvPicPr>
                <a:picLocks noChangeAspect="1"/>
              </p:cNvPicPr>
              <p:nvPr/>
            </p:nvPicPr>
            <p:blipFill>
              <a:blip r:embed="rId2">
                <a:grayscl/>
              </a:blip>
              <a:stretch>
                <a:fillRect/>
              </a:stretch>
            </p:blipFill>
            <p:spPr>
              <a:xfrm>
                <a:off x="3896148" y="2794396"/>
                <a:ext cx="114300" cy="114300"/>
              </a:xfrm>
              <a:prstGeom prst="rect">
                <a:avLst/>
              </a:prstGeom>
              <a:grpFill/>
            </p:spPr>
          </p:pic>
        </p:grpSp>
        <p:grpSp>
          <p:nvGrpSpPr>
            <p:cNvPr id="14" name="Group 13">
              <a:extLst>
                <a:ext uri="{FF2B5EF4-FFF2-40B4-BE49-F238E27FC236}">
                  <a16:creationId xmlns:a16="http://schemas.microsoft.com/office/drawing/2014/main" id="{A9B56D68-CC63-833A-284F-B52EF4B3FD2B}"/>
                </a:ext>
              </a:extLst>
            </p:cNvPr>
            <p:cNvGrpSpPr/>
            <p:nvPr/>
          </p:nvGrpSpPr>
          <p:grpSpPr>
            <a:xfrm>
              <a:off x="5850998" y="1705385"/>
              <a:ext cx="1080450" cy="937971"/>
              <a:chOff x="5259389" y="2058223"/>
              <a:chExt cx="1080450" cy="1025654"/>
            </a:xfrm>
            <a:solidFill>
              <a:schemeClr val="accent1"/>
            </a:solidFill>
          </p:grpSpPr>
          <p:sp>
            <p:nvSpPr>
              <p:cNvPr id="69" name="TextBox 68">
                <a:extLst>
                  <a:ext uri="{FF2B5EF4-FFF2-40B4-BE49-F238E27FC236}">
                    <a16:creationId xmlns:a16="http://schemas.microsoft.com/office/drawing/2014/main" id="{576DDCE5-9724-E065-EAB5-0E8E745C0AAE}"/>
                  </a:ext>
                </a:extLst>
              </p:cNvPr>
              <p:cNvSpPr txBox="1"/>
              <p:nvPr/>
            </p:nvSpPr>
            <p:spPr>
              <a:xfrm>
                <a:off x="5259389" y="2058223"/>
                <a:ext cx="1080450" cy="27313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F997A720-465F-5BE3-9550-120BC65051F4}"/>
                  </a:ext>
                </a:extLst>
              </p:cNvPr>
              <p:cNvSpPr txBox="1"/>
              <p:nvPr/>
            </p:nvSpPr>
            <p:spPr>
              <a:xfrm rot="16200000">
                <a:off x="5368678" y="2533414"/>
                <a:ext cx="825599" cy="275327"/>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71" name="Picture 70">
                <a:extLst>
                  <a:ext uri="{FF2B5EF4-FFF2-40B4-BE49-F238E27FC236}">
                    <a16:creationId xmlns:a16="http://schemas.microsoft.com/office/drawing/2014/main" id="{7BE5B7FE-76BB-392C-8E1A-19D6A04E195D}"/>
                  </a:ext>
                </a:extLst>
              </p:cNvPr>
              <p:cNvPicPr>
                <a:picLocks noChangeAspect="1"/>
              </p:cNvPicPr>
              <p:nvPr/>
            </p:nvPicPr>
            <p:blipFill>
              <a:blip r:embed="rId2">
                <a:grayscl/>
              </a:blip>
              <a:stretch>
                <a:fillRect/>
              </a:stretch>
            </p:blipFill>
            <p:spPr>
              <a:xfrm>
                <a:off x="5346510" y="2128184"/>
                <a:ext cx="114300" cy="114300"/>
              </a:xfrm>
              <a:prstGeom prst="rect">
                <a:avLst/>
              </a:prstGeom>
              <a:grpFill/>
            </p:spPr>
          </p:pic>
          <p:pic>
            <p:nvPicPr>
              <p:cNvPr id="72" name="Picture 71">
                <a:extLst>
                  <a:ext uri="{FF2B5EF4-FFF2-40B4-BE49-F238E27FC236}">
                    <a16:creationId xmlns:a16="http://schemas.microsoft.com/office/drawing/2014/main" id="{F27DF97C-4E54-6B97-574E-94D726637389}"/>
                  </a:ext>
                </a:extLst>
              </p:cNvPr>
              <p:cNvPicPr>
                <a:picLocks noChangeAspect="1"/>
              </p:cNvPicPr>
              <p:nvPr/>
            </p:nvPicPr>
            <p:blipFill>
              <a:blip r:embed="rId2">
                <a:grayscl/>
              </a:blip>
              <a:stretch>
                <a:fillRect/>
              </a:stretch>
            </p:blipFill>
            <p:spPr>
              <a:xfrm>
                <a:off x="6138997" y="2128184"/>
                <a:ext cx="114300" cy="114300"/>
              </a:xfrm>
              <a:prstGeom prst="rect">
                <a:avLst/>
              </a:prstGeom>
              <a:grpFill/>
            </p:spPr>
          </p:pic>
          <p:pic>
            <p:nvPicPr>
              <p:cNvPr id="73" name="Picture 72">
                <a:extLst>
                  <a:ext uri="{FF2B5EF4-FFF2-40B4-BE49-F238E27FC236}">
                    <a16:creationId xmlns:a16="http://schemas.microsoft.com/office/drawing/2014/main" id="{398ABBA6-8B94-E798-5E25-59DCF4BD32BE}"/>
                  </a:ext>
                </a:extLst>
              </p:cNvPr>
              <p:cNvPicPr>
                <a:picLocks noChangeAspect="1"/>
              </p:cNvPicPr>
              <p:nvPr/>
            </p:nvPicPr>
            <p:blipFill>
              <a:blip r:embed="rId2">
                <a:grayscl/>
              </a:blip>
              <a:stretch>
                <a:fillRect/>
              </a:stretch>
            </p:blipFill>
            <p:spPr>
              <a:xfrm>
                <a:off x="5720981" y="2794396"/>
                <a:ext cx="114300" cy="114300"/>
              </a:xfrm>
              <a:prstGeom prst="rect">
                <a:avLst/>
              </a:prstGeom>
              <a:grpFill/>
            </p:spPr>
          </p:pic>
        </p:grpSp>
        <p:grpSp>
          <p:nvGrpSpPr>
            <p:cNvPr id="15" name="Group 14">
              <a:extLst>
                <a:ext uri="{FF2B5EF4-FFF2-40B4-BE49-F238E27FC236}">
                  <a16:creationId xmlns:a16="http://schemas.microsoft.com/office/drawing/2014/main" id="{1373C701-F3BA-4DEB-2A0C-4A56EC24A71C}"/>
                </a:ext>
              </a:extLst>
            </p:cNvPr>
            <p:cNvGrpSpPr/>
            <p:nvPr/>
          </p:nvGrpSpPr>
          <p:grpSpPr>
            <a:xfrm>
              <a:off x="7647158" y="1705379"/>
              <a:ext cx="1484668" cy="895874"/>
              <a:chOff x="7419169" y="2058223"/>
              <a:chExt cx="1484668" cy="979625"/>
            </a:xfrm>
            <a:solidFill>
              <a:schemeClr val="accent1"/>
            </a:solidFill>
          </p:grpSpPr>
          <p:sp>
            <p:nvSpPr>
              <p:cNvPr id="61" name="TextBox 60">
                <a:extLst>
                  <a:ext uri="{FF2B5EF4-FFF2-40B4-BE49-F238E27FC236}">
                    <a16:creationId xmlns:a16="http://schemas.microsoft.com/office/drawing/2014/main" id="{153A726C-C23D-3EC3-4236-F3D3B4511CD1}"/>
                  </a:ext>
                </a:extLst>
              </p:cNvPr>
              <p:cNvSpPr txBox="1"/>
              <p:nvPr/>
            </p:nvSpPr>
            <p:spPr>
              <a:xfrm rot="16200000">
                <a:off x="7393111" y="2487384"/>
                <a:ext cx="825599" cy="275327"/>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6BAB85E0-59C1-489C-EF2D-3937A49FC7C3}"/>
                  </a:ext>
                </a:extLst>
              </p:cNvPr>
              <p:cNvSpPr txBox="1"/>
              <p:nvPr/>
            </p:nvSpPr>
            <p:spPr>
              <a:xfrm rot="16200000">
                <a:off x="8143513" y="2487385"/>
                <a:ext cx="825599" cy="275327"/>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B69EE882-20A1-8A0B-1138-0DD87F8DE52E}"/>
                  </a:ext>
                </a:extLst>
              </p:cNvPr>
              <p:cNvSpPr txBox="1"/>
              <p:nvPr/>
            </p:nvSpPr>
            <p:spPr>
              <a:xfrm>
                <a:off x="7419169" y="2058223"/>
                <a:ext cx="1484668" cy="2731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64" name="Picture 63">
                <a:extLst>
                  <a:ext uri="{FF2B5EF4-FFF2-40B4-BE49-F238E27FC236}">
                    <a16:creationId xmlns:a16="http://schemas.microsoft.com/office/drawing/2014/main" id="{0FD35DCC-05E2-F1B9-64B0-5DFF42013C34}"/>
                  </a:ext>
                </a:extLst>
              </p:cNvPr>
              <p:cNvPicPr>
                <a:picLocks noChangeAspect="1"/>
              </p:cNvPicPr>
              <p:nvPr/>
            </p:nvPicPr>
            <p:blipFill>
              <a:blip r:embed="rId2">
                <a:grayscl/>
              </a:blip>
              <a:stretch>
                <a:fillRect/>
              </a:stretch>
            </p:blipFill>
            <p:spPr>
              <a:xfrm>
                <a:off x="7549782" y="2128184"/>
                <a:ext cx="114300" cy="114300"/>
              </a:xfrm>
              <a:prstGeom prst="rect">
                <a:avLst/>
              </a:prstGeom>
              <a:grpFill/>
            </p:spPr>
          </p:pic>
          <p:pic>
            <p:nvPicPr>
              <p:cNvPr id="65" name="Picture 64">
                <a:extLst>
                  <a:ext uri="{FF2B5EF4-FFF2-40B4-BE49-F238E27FC236}">
                    <a16:creationId xmlns:a16="http://schemas.microsoft.com/office/drawing/2014/main" id="{8DC8B014-D87E-92EF-3309-E75507CB01D5}"/>
                  </a:ext>
                </a:extLst>
              </p:cNvPr>
              <p:cNvPicPr>
                <a:picLocks noChangeAspect="1"/>
              </p:cNvPicPr>
              <p:nvPr/>
            </p:nvPicPr>
            <p:blipFill>
              <a:blip r:embed="rId2">
                <a:grayscl/>
              </a:blip>
              <a:stretch>
                <a:fillRect/>
              </a:stretch>
            </p:blipFill>
            <p:spPr>
              <a:xfrm>
                <a:off x="8094072" y="2128184"/>
                <a:ext cx="114300" cy="114300"/>
              </a:xfrm>
              <a:prstGeom prst="rect">
                <a:avLst/>
              </a:prstGeom>
              <a:grpFill/>
            </p:spPr>
          </p:pic>
          <p:pic>
            <p:nvPicPr>
              <p:cNvPr id="66" name="Picture 65">
                <a:extLst>
                  <a:ext uri="{FF2B5EF4-FFF2-40B4-BE49-F238E27FC236}">
                    <a16:creationId xmlns:a16="http://schemas.microsoft.com/office/drawing/2014/main" id="{AEA67CEA-77F2-F92D-C349-AB13E3637C9B}"/>
                  </a:ext>
                </a:extLst>
              </p:cNvPr>
              <p:cNvPicPr>
                <a:picLocks noChangeAspect="1"/>
              </p:cNvPicPr>
              <p:nvPr/>
            </p:nvPicPr>
            <p:blipFill>
              <a:blip r:embed="rId2">
                <a:grayscl/>
              </a:blip>
              <a:stretch>
                <a:fillRect/>
              </a:stretch>
            </p:blipFill>
            <p:spPr>
              <a:xfrm>
                <a:off x="7754434" y="2794396"/>
                <a:ext cx="114300" cy="114300"/>
              </a:xfrm>
              <a:prstGeom prst="rect">
                <a:avLst/>
              </a:prstGeom>
              <a:grpFill/>
            </p:spPr>
          </p:pic>
          <p:pic>
            <p:nvPicPr>
              <p:cNvPr id="67" name="Picture 66">
                <a:extLst>
                  <a:ext uri="{FF2B5EF4-FFF2-40B4-BE49-F238E27FC236}">
                    <a16:creationId xmlns:a16="http://schemas.microsoft.com/office/drawing/2014/main" id="{D5AAD9C0-42F8-3AB1-E8C0-4A37A9C1803B}"/>
                  </a:ext>
                </a:extLst>
              </p:cNvPr>
              <p:cNvPicPr>
                <a:picLocks noChangeAspect="1"/>
              </p:cNvPicPr>
              <p:nvPr/>
            </p:nvPicPr>
            <p:blipFill>
              <a:blip r:embed="rId2">
                <a:grayscl/>
              </a:blip>
              <a:stretch>
                <a:fillRect/>
              </a:stretch>
            </p:blipFill>
            <p:spPr>
              <a:xfrm>
                <a:off x="8677551" y="2128184"/>
                <a:ext cx="114300" cy="114300"/>
              </a:xfrm>
              <a:prstGeom prst="rect">
                <a:avLst/>
              </a:prstGeom>
              <a:grpFill/>
            </p:spPr>
          </p:pic>
          <p:pic>
            <p:nvPicPr>
              <p:cNvPr id="68" name="Picture 67">
                <a:extLst>
                  <a:ext uri="{FF2B5EF4-FFF2-40B4-BE49-F238E27FC236}">
                    <a16:creationId xmlns:a16="http://schemas.microsoft.com/office/drawing/2014/main" id="{1085F37E-30BE-C50E-6E6B-363CE61D315D}"/>
                  </a:ext>
                </a:extLst>
              </p:cNvPr>
              <p:cNvPicPr>
                <a:picLocks noChangeAspect="1"/>
              </p:cNvPicPr>
              <p:nvPr/>
            </p:nvPicPr>
            <p:blipFill>
              <a:blip r:embed="rId2">
                <a:grayscl/>
              </a:blip>
              <a:stretch>
                <a:fillRect/>
              </a:stretch>
            </p:blipFill>
            <p:spPr>
              <a:xfrm>
                <a:off x="8507729" y="2794396"/>
                <a:ext cx="114300" cy="114300"/>
              </a:xfrm>
              <a:prstGeom prst="rect">
                <a:avLst/>
              </a:prstGeom>
              <a:grpFill/>
            </p:spPr>
          </p:pic>
        </p:grpSp>
        <p:grpSp>
          <p:nvGrpSpPr>
            <p:cNvPr id="16" name="Group 15">
              <a:extLst>
                <a:ext uri="{FF2B5EF4-FFF2-40B4-BE49-F238E27FC236}">
                  <a16:creationId xmlns:a16="http://schemas.microsoft.com/office/drawing/2014/main" id="{01B0AA75-8DDA-AFE9-62DB-C882A166716A}"/>
                </a:ext>
              </a:extLst>
            </p:cNvPr>
            <p:cNvGrpSpPr/>
            <p:nvPr/>
          </p:nvGrpSpPr>
          <p:grpSpPr>
            <a:xfrm>
              <a:off x="9858420" y="1727550"/>
              <a:ext cx="1488008" cy="895873"/>
              <a:chOff x="9858420" y="2082467"/>
              <a:chExt cx="1488008" cy="979624"/>
            </a:xfrm>
            <a:solidFill>
              <a:schemeClr val="accent1"/>
            </a:solidFill>
          </p:grpSpPr>
          <p:sp>
            <p:nvSpPr>
              <p:cNvPr id="51" name="TextBox 50">
                <a:extLst>
                  <a:ext uri="{FF2B5EF4-FFF2-40B4-BE49-F238E27FC236}">
                    <a16:creationId xmlns:a16="http://schemas.microsoft.com/office/drawing/2014/main" id="{5264DC22-15EB-4377-9305-D1A54BC150E3}"/>
                  </a:ext>
                </a:extLst>
              </p:cNvPr>
              <p:cNvSpPr txBox="1"/>
              <p:nvPr/>
            </p:nvSpPr>
            <p:spPr>
              <a:xfrm rot="16200000">
                <a:off x="9583284" y="2511628"/>
                <a:ext cx="825599" cy="275327"/>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2D4CD1A8-2FCC-3652-CAA1-FBFF496F8052}"/>
                  </a:ext>
                </a:extLst>
              </p:cNvPr>
              <p:cNvSpPr txBox="1"/>
              <p:nvPr/>
            </p:nvSpPr>
            <p:spPr>
              <a:xfrm rot="16200000">
                <a:off x="10795965" y="2511627"/>
                <a:ext cx="825599" cy="275327"/>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CCA0FE7D-E1A6-26AC-4EDC-DDCE6B0E3C11}"/>
                  </a:ext>
                </a:extLst>
              </p:cNvPr>
              <p:cNvSpPr txBox="1"/>
              <p:nvPr/>
            </p:nvSpPr>
            <p:spPr>
              <a:xfrm>
                <a:off x="9858707" y="2082467"/>
                <a:ext cx="1484668" cy="2731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75E96A63-9525-3D18-C0F9-5C7153E82A3A}"/>
                  </a:ext>
                </a:extLst>
              </p:cNvPr>
              <p:cNvSpPr txBox="1"/>
              <p:nvPr/>
            </p:nvSpPr>
            <p:spPr>
              <a:xfrm rot="16200000">
                <a:off x="10177771" y="2511628"/>
                <a:ext cx="825599" cy="275327"/>
              </a:xfrm>
              <a:prstGeom prst="rect">
                <a:avLst/>
              </a:prstGeom>
              <a:grp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30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5" name="Picture 54">
                <a:extLst>
                  <a:ext uri="{FF2B5EF4-FFF2-40B4-BE49-F238E27FC236}">
                    <a16:creationId xmlns:a16="http://schemas.microsoft.com/office/drawing/2014/main" id="{2DAA25CB-6A20-565D-B454-A33B30D5BBC9}"/>
                  </a:ext>
                </a:extLst>
              </p:cNvPr>
              <p:cNvPicPr>
                <a:picLocks noChangeAspect="1"/>
              </p:cNvPicPr>
              <p:nvPr/>
            </p:nvPicPr>
            <p:blipFill>
              <a:blip r:embed="rId2">
                <a:grayscl/>
              </a:blip>
              <a:stretch>
                <a:fillRect/>
              </a:stretch>
            </p:blipFill>
            <p:spPr>
              <a:xfrm>
                <a:off x="9975123" y="2141247"/>
                <a:ext cx="114300" cy="114300"/>
              </a:xfrm>
              <a:prstGeom prst="rect">
                <a:avLst/>
              </a:prstGeom>
              <a:grpFill/>
            </p:spPr>
          </p:pic>
          <p:pic>
            <p:nvPicPr>
              <p:cNvPr id="56" name="Picture 55">
                <a:extLst>
                  <a:ext uri="{FF2B5EF4-FFF2-40B4-BE49-F238E27FC236}">
                    <a16:creationId xmlns:a16="http://schemas.microsoft.com/office/drawing/2014/main" id="{2233AAAD-6457-0006-6197-D546B9CA4C62}"/>
                  </a:ext>
                </a:extLst>
              </p:cNvPr>
              <p:cNvPicPr>
                <a:picLocks noChangeAspect="1"/>
              </p:cNvPicPr>
              <p:nvPr/>
            </p:nvPicPr>
            <p:blipFill>
              <a:blip r:embed="rId2">
                <a:grayscl/>
              </a:blip>
              <a:stretch>
                <a:fillRect/>
              </a:stretch>
            </p:blipFill>
            <p:spPr>
              <a:xfrm>
                <a:off x="10545539" y="2141247"/>
                <a:ext cx="114300" cy="114300"/>
              </a:xfrm>
              <a:prstGeom prst="rect">
                <a:avLst/>
              </a:prstGeom>
              <a:grpFill/>
            </p:spPr>
          </p:pic>
          <p:pic>
            <p:nvPicPr>
              <p:cNvPr id="57" name="Picture 56">
                <a:extLst>
                  <a:ext uri="{FF2B5EF4-FFF2-40B4-BE49-F238E27FC236}">
                    <a16:creationId xmlns:a16="http://schemas.microsoft.com/office/drawing/2014/main" id="{263CA0DF-A257-B543-A7C1-D46DB49EA1DE}"/>
                  </a:ext>
                </a:extLst>
              </p:cNvPr>
              <p:cNvPicPr>
                <a:picLocks noChangeAspect="1"/>
              </p:cNvPicPr>
              <p:nvPr/>
            </p:nvPicPr>
            <p:blipFill>
              <a:blip r:embed="rId2">
                <a:grayscl/>
              </a:blip>
              <a:stretch>
                <a:fillRect/>
              </a:stretch>
            </p:blipFill>
            <p:spPr>
              <a:xfrm>
                <a:off x="11148560" y="2141247"/>
                <a:ext cx="114300" cy="114300"/>
              </a:xfrm>
              <a:prstGeom prst="rect">
                <a:avLst/>
              </a:prstGeom>
              <a:grpFill/>
            </p:spPr>
          </p:pic>
          <p:pic>
            <p:nvPicPr>
              <p:cNvPr id="58" name="Picture 57">
                <a:extLst>
                  <a:ext uri="{FF2B5EF4-FFF2-40B4-BE49-F238E27FC236}">
                    <a16:creationId xmlns:a16="http://schemas.microsoft.com/office/drawing/2014/main" id="{40A5DF62-2896-C305-9F6A-11B9EB9BE333}"/>
                  </a:ext>
                </a:extLst>
              </p:cNvPr>
              <p:cNvPicPr>
                <a:picLocks noChangeAspect="1"/>
              </p:cNvPicPr>
              <p:nvPr/>
            </p:nvPicPr>
            <p:blipFill>
              <a:blip r:embed="rId2">
                <a:grayscl/>
              </a:blip>
              <a:stretch>
                <a:fillRect/>
              </a:stretch>
            </p:blipFill>
            <p:spPr>
              <a:xfrm>
                <a:off x="9944642" y="2794396"/>
                <a:ext cx="114300" cy="114300"/>
              </a:xfrm>
              <a:prstGeom prst="rect">
                <a:avLst/>
              </a:prstGeom>
              <a:grpFill/>
            </p:spPr>
          </p:pic>
          <p:pic>
            <p:nvPicPr>
              <p:cNvPr id="59" name="Picture 58">
                <a:extLst>
                  <a:ext uri="{FF2B5EF4-FFF2-40B4-BE49-F238E27FC236}">
                    <a16:creationId xmlns:a16="http://schemas.microsoft.com/office/drawing/2014/main" id="{A4E666D4-B987-57DF-2260-A5E2C95678B0}"/>
                  </a:ext>
                </a:extLst>
              </p:cNvPr>
              <p:cNvPicPr>
                <a:picLocks noChangeAspect="1"/>
              </p:cNvPicPr>
              <p:nvPr/>
            </p:nvPicPr>
            <p:blipFill>
              <a:blip r:embed="rId2">
                <a:grayscl/>
              </a:blip>
              <a:stretch>
                <a:fillRect/>
              </a:stretch>
            </p:blipFill>
            <p:spPr>
              <a:xfrm>
                <a:off x="10541181" y="2794396"/>
                <a:ext cx="114300" cy="114300"/>
              </a:xfrm>
              <a:prstGeom prst="rect">
                <a:avLst/>
              </a:prstGeom>
              <a:grpFill/>
            </p:spPr>
          </p:pic>
          <p:pic>
            <p:nvPicPr>
              <p:cNvPr id="60" name="Picture 59">
                <a:extLst>
                  <a:ext uri="{FF2B5EF4-FFF2-40B4-BE49-F238E27FC236}">
                    <a16:creationId xmlns:a16="http://schemas.microsoft.com/office/drawing/2014/main" id="{864714C9-8A6D-C0C8-9328-6406C1F742C9}"/>
                  </a:ext>
                </a:extLst>
              </p:cNvPr>
              <p:cNvPicPr>
                <a:picLocks noChangeAspect="1"/>
              </p:cNvPicPr>
              <p:nvPr/>
            </p:nvPicPr>
            <p:blipFill>
              <a:blip r:embed="rId2">
                <a:grayscl/>
              </a:blip>
              <a:stretch>
                <a:fillRect/>
              </a:stretch>
            </p:blipFill>
            <p:spPr>
              <a:xfrm>
                <a:off x="11148560" y="2794396"/>
                <a:ext cx="114300" cy="114300"/>
              </a:xfrm>
              <a:prstGeom prst="rect">
                <a:avLst/>
              </a:prstGeom>
              <a:grpFill/>
            </p:spPr>
          </p:pic>
        </p:grpSp>
        <p:sp>
          <p:nvSpPr>
            <p:cNvPr id="17" name="TextBox 16">
              <a:extLst>
                <a:ext uri="{FF2B5EF4-FFF2-40B4-BE49-F238E27FC236}">
                  <a16:creationId xmlns:a16="http://schemas.microsoft.com/office/drawing/2014/main" id="{7ACAF365-54C1-9A3F-AC8F-B57695633791}"/>
                </a:ext>
              </a:extLst>
            </p:cNvPr>
            <p:cNvSpPr txBox="1"/>
            <p:nvPr/>
          </p:nvSpPr>
          <p:spPr>
            <a:xfrm>
              <a:off x="4354106" y="2736451"/>
              <a:ext cx="1081493" cy="39506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Depth in 1 area</a:t>
              </a:r>
            </a:p>
          </p:txBody>
        </p:sp>
        <p:sp>
          <p:nvSpPr>
            <p:cNvPr id="18" name="TextBox 17">
              <a:extLst>
                <a:ext uri="{FF2B5EF4-FFF2-40B4-BE49-F238E27FC236}">
                  <a16:creationId xmlns:a16="http://schemas.microsoft.com/office/drawing/2014/main" id="{E1061ED2-756B-2ED4-A536-5454931699E2}"/>
                </a:ext>
              </a:extLst>
            </p:cNvPr>
            <p:cNvSpPr txBox="1"/>
            <p:nvPr/>
          </p:nvSpPr>
          <p:spPr>
            <a:xfrm>
              <a:off x="5575300" y="2736451"/>
              <a:ext cx="1620665" cy="39506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Depth in 1 area,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 breadth in 2 or more</a:t>
              </a:r>
            </a:p>
          </p:txBody>
        </p:sp>
        <p:sp>
          <p:nvSpPr>
            <p:cNvPr id="19" name="TextBox 18">
              <a:extLst>
                <a:ext uri="{FF2B5EF4-FFF2-40B4-BE49-F238E27FC236}">
                  <a16:creationId xmlns:a16="http://schemas.microsoft.com/office/drawing/2014/main" id="{46172889-51A8-9116-1CF5-0C9EE3815EC9}"/>
                </a:ext>
              </a:extLst>
            </p:cNvPr>
            <p:cNvSpPr txBox="1"/>
            <p:nvPr/>
          </p:nvSpPr>
          <p:spPr>
            <a:xfrm>
              <a:off x="7647156" y="2736451"/>
              <a:ext cx="1484669" cy="39506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Depth in 2 areas, breadth in many</a:t>
              </a:r>
            </a:p>
          </p:txBody>
        </p:sp>
        <p:sp>
          <p:nvSpPr>
            <p:cNvPr id="20" name="TextBox 19">
              <a:extLst>
                <a:ext uri="{FF2B5EF4-FFF2-40B4-BE49-F238E27FC236}">
                  <a16:creationId xmlns:a16="http://schemas.microsoft.com/office/drawing/2014/main" id="{845A9C34-2B29-65B6-6DA4-EDEBD567E3ED}"/>
                </a:ext>
              </a:extLst>
            </p:cNvPr>
            <p:cNvSpPr txBox="1"/>
            <p:nvPr/>
          </p:nvSpPr>
          <p:spPr>
            <a:xfrm>
              <a:off x="9870680" y="2736451"/>
              <a:ext cx="1455301" cy="39506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Depth &amp; breadth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in many areas</a:t>
              </a:r>
            </a:p>
          </p:txBody>
        </p:sp>
        <p:sp>
          <p:nvSpPr>
            <p:cNvPr id="21" name="Rounded Rectangle 87">
              <a:extLst>
                <a:ext uri="{FF2B5EF4-FFF2-40B4-BE49-F238E27FC236}">
                  <a16:creationId xmlns:a16="http://schemas.microsoft.com/office/drawing/2014/main" id="{506B4E37-99CD-C93F-C7D8-8B00032F82DB}"/>
                </a:ext>
              </a:extLst>
            </p:cNvPr>
            <p:cNvSpPr/>
            <p:nvPr/>
          </p:nvSpPr>
          <p:spPr>
            <a:xfrm>
              <a:off x="4216416" y="3269873"/>
              <a:ext cx="2406614" cy="559678"/>
            </a:xfrm>
            <a:prstGeom prst="rect">
              <a:avLst/>
            </a:prstGeom>
            <a:solidFill>
              <a:srgbClr val="8BC5FF"/>
            </a:solidFill>
            <a:ln w="12700" cap="flat" cmpd="sng" algn="ctr">
              <a:noFill/>
              <a:prstDash val="solid"/>
              <a:miter lim="800000"/>
            </a:ln>
            <a:effectLst/>
          </p:spPr>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Partner learning Ecosystem</a:t>
              </a:r>
            </a:p>
          </p:txBody>
        </p:sp>
        <p:sp>
          <p:nvSpPr>
            <p:cNvPr id="22" name="Rounded Rectangle 87">
              <a:extLst>
                <a:ext uri="{FF2B5EF4-FFF2-40B4-BE49-F238E27FC236}">
                  <a16:creationId xmlns:a16="http://schemas.microsoft.com/office/drawing/2014/main" id="{007B86D3-C24B-10F3-83F9-9972512135DC}"/>
                </a:ext>
              </a:extLst>
            </p:cNvPr>
            <p:cNvSpPr/>
            <p:nvPr/>
          </p:nvSpPr>
          <p:spPr>
            <a:xfrm>
              <a:off x="6706261" y="3269873"/>
              <a:ext cx="2406614" cy="559678"/>
            </a:xfrm>
            <a:prstGeom prst="rect">
              <a:avLst/>
            </a:prstGeom>
            <a:solidFill>
              <a:srgbClr val="8BC5FF"/>
            </a:solidFill>
            <a:ln w="12700" cap="flat" cmpd="sng" algn="ctr">
              <a:noFill/>
              <a:prstDash val="solid"/>
              <a:miter lim="800000"/>
            </a:ln>
            <a:effectLst/>
          </p:spPr>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LTIMindtree CoE</a:t>
              </a:r>
            </a:p>
          </p:txBody>
        </p:sp>
        <p:sp>
          <p:nvSpPr>
            <p:cNvPr id="23" name="Rounded Rectangle 87">
              <a:extLst>
                <a:ext uri="{FF2B5EF4-FFF2-40B4-BE49-F238E27FC236}">
                  <a16:creationId xmlns:a16="http://schemas.microsoft.com/office/drawing/2014/main" id="{B8116D48-1238-282B-09E9-AB0BC60F8CB6}"/>
                </a:ext>
              </a:extLst>
            </p:cNvPr>
            <p:cNvSpPr/>
            <p:nvPr/>
          </p:nvSpPr>
          <p:spPr>
            <a:xfrm>
              <a:off x="9196106" y="3269873"/>
              <a:ext cx="2406614" cy="559678"/>
            </a:xfrm>
            <a:prstGeom prst="rect">
              <a:avLst/>
            </a:prstGeom>
            <a:solidFill>
              <a:srgbClr val="8BC5FF"/>
            </a:solidFill>
            <a:ln w="12700" cap="flat" cmpd="sng" algn="ctr">
              <a:noFill/>
              <a:prstDash val="solid"/>
              <a:miter lim="800000"/>
            </a:ln>
            <a:effectLst/>
          </p:spPr>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VF Services, LLC knowledge</a:t>
              </a:r>
            </a:p>
          </p:txBody>
        </p:sp>
        <p:pic>
          <p:nvPicPr>
            <p:cNvPr id="24" name="Picture 2" descr="Bank - Free architecture and city icons">
              <a:extLst>
                <a:ext uri="{FF2B5EF4-FFF2-40B4-BE49-F238E27FC236}">
                  <a16:creationId xmlns:a16="http://schemas.microsoft.com/office/drawing/2014/main" id="{8EA86A3D-3A6A-8A30-E3AF-EB44EB3FD6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372110" y="3356801"/>
              <a:ext cx="409190" cy="374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Machine learning - Free computer icons">
              <a:extLst>
                <a:ext uri="{FF2B5EF4-FFF2-40B4-BE49-F238E27FC236}">
                  <a16:creationId xmlns:a16="http://schemas.microsoft.com/office/drawing/2014/main" id="{9DD9956E-6A1A-CDEF-F1EC-22A899A072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30839" y="3356801"/>
              <a:ext cx="409190" cy="3742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rocess - Free business and finance icons">
              <a:extLst>
                <a:ext uri="{FF2B5EF4-FFF2-40B4-BE49-F238E27FC236}">
                  <a16:creationId xmlns:a16="http://schemas.microsoft.com/office/drawing/2014/main" id="{4B17F485-A8DB-E2C9-7B02-E6A09A13CC7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847895" y="3356801"/>
              <a:ext cx="409190" cy="3742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Learning Icons - 47,715 free icons">
              <a:extLst>
                <a:ext uri="{FF2B5EF4-FFF2-40B4-BE49-F238E27FC236}">
                  <a16:creationId xmlns:a16="http://schemas.microsoft.com/office/drawing/2014/main" id="{065BC62A-8382-FC22-E0A2-26DDFE682A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74351" y="855769"/>
              <a:ext cx="427323" cy="39079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87">
              <a:extLst>
                <a:ext uri="{FF2B5EF4-FFF2-40B4-BE49-F238E27FC236}">
                  <a16:creationId xmlns:a16="http://schemas.microsoft.com/office/drawing/2014/main" id="{943566EA-C4F2-3EEE-06AE-BA07EDEFA9C1}"/>
                </a:ext>
              </a:extLst>
            </p:cNvPr>
            <p:cNvSpPr/>
            <p:nvPr/>
          </p:nvSpPr>
          <p:spPr>
            <a:xfrm>
              <a:off x="632838" y="1401957"/>
              <a:ext cx="3087082" cy="612000"/>
            </a:xfrm>
            <a:prstGeom prst="rect">
              <a:avLst/>
            </a:prstGeom>
            <a:solidFill>
              <a:srgbClr val="004B97"/>
            </a:solidFill>
            <a:ln w="12700" cap="flat" cmpd="sng" algn="ctr">
              <a:noFill/>
              <a:prstDash val="solid"/>
              <a:miter lim="800000"/>
            </a:ln>
            <a:effectLst/>
          </p:spPr>
          <p:txBody>
            <a:bodyPr lIns="68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Learning triggers</a:t>
              </a:r>
            </a:p>
          </p:txBody>
        </p:sp>
        <p:sp>
          <p:nvSpPr>
            <p:cNvPr id="29" name="Rectangle 28">
              <a:extLst>
                <a:ext uri="{FF2B5EF4-FFF2-40B4-BE49-F238E27FC236}">
                  <a16:creationId xmlns:a16="http://schemas.microsoft.com/office/drawing/2014/main" id="{669C5FD0-0C41-195A-67A1-E5E93049E7E2}"/>
                </a:ext>
              </a:extLst>
            </p:cNvPr>
            <p:cNvSpPr/>
            <p:nvPr/>
          </p:nvSpPr>
          <p:spPr>
            <a:xfrm>
              <a:off x="657318" y="2285872"/>
              <a:ext cx="3083951" cy="459737"/>
            </a:xfrm>
            <a:prstGeom prst="rect">
              <a:avLst/>
            </a:prstGeom>
            <a:solidFill>
              <a:srgbClr val="0068D0"/>
            </a:solid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Consultant career growth path</a:t>
              </a:r>
            </a:p>
          </p:txBody>
        </p:sp>
        <p:sp>
          <p:nvSpPr>
            <p:cNvPr id="30" name="Rectangle 29">
              <a:extLst>
                <a:ext uri="{FF2B5EF4-FFF2-40B4-BE49-F238E27FC236}">
                  <a16:creationId xmlns:a16="http://schemas.microsoft.com/office/drawing/2014/main" id="{DF80078C-36A2-542E-ED15-6EA5BB567F2A}"/>
                </a:ext>
              </a:extLst>
            </p:cNvPr>
            <p:cNvSpPr/>
            <p:nvPr/>
          </p:nvSpPr>
          <p:spPr>
            <a:xfrm>
              <a:off x="657318" y="2843326"/>
              <a:ext cx="3083951" cy="459737"/>
            </a:xfrm>
            <a:prstGeom prst="rect">
              <a:avLst/>
            </a:prstGeom>
            <a:solidFill>
              <a:srgbClr val="0068D0"/>
            </a:solid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Cross skilling opportunities</a:t>
              </a:r>
            </a:p>
          </p:txBody>
        </p:sp>
        <p:sp>
          <p:nvSpPr>
            <p:cNvPr id="31" name="Rectangle 30">
              <a:extLst>
                <a:ext uri="{FF2B5EF4-FFF2-40B4-BE49-F238E27FC236}">
                  <a16:creationId xmlns:a16="http://schemas.microsoft.com/office/drawing/2014/main" id="{9769BD32-C0FE-466E-0313-B7D44C160C13}"/>
                </a:ext>
              </a:extLst>
            </p:cNvPr>
            <p:cNvSpPr/>
            <p:nvPr/>
          </p:nvSpPr>
          <p:spPr>
            <a:xfrm>
              <a:off x="657320" y="3413068"/>
              <a:ext cx="3083951" cy="459737"/>
            </a:xfrm>
            <a:prstGeom prst="rect">
              <a:avLst/>
            </a:prstGeom>
            <a:solidFill>
              <a:srgbClr val="0068D0"/>
            </a:solid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VF Services, LLC Technology and transformation roadmap</a:t>
              </a:r>
            </a:p>
          </p:txBody>
        </p:sp>
        <p:sp>
          <p:nvSpPr>
            <p:cNvPr id="32" name="Rectangle 31">
              <a:extLst>
                <a:ext uri="{FF2B5EF4-FFF2-40B4-BE49-F238E27FC236}">
                  <a16:creationId xmlns:a16="http://schemas.microsoft.com/office/drawing/2014/main" id="{84CE78A6-5773-6F29-EBB5-DA78746612BD}"/>
                </a:ext>
              </a:extLst>
            </p:cNvPr>
            <p:cNvSpPr/>
            <p:nvPr/>
          </p:nvSpPr>
          <p:spPr>
            <a:xfrm>
              <a:off x="657320" y="3996403"/>
              <a:ext cx="3083951" cy="459737"/>
            </a:xfrm>
            <a:prstGeom prst="rect">
              <a:avLst/>
            </a:prstGeom>
            <a:solidFill>
              <a:srgbClr val="0068D0"/>
            </a:solid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SAP and other partner product roadmap</a:t>
              </a:r>
            </a:p>
          </p:txBody>
        </p:sp>
        <p:grpSp>
          <p:nvGrpSpPr>
            <p:cNvPr id="33" name="Group 32">
              <a:extLst>
                <a:ext uri="{FF2B5EF4-FFF2-40B4-BE49-F238E27FC236}">
                  <a16:creationId xmlns:a16="http://schemas.microsoft.com/office/drawing/2014/main" id="{8525C0D2-B5B6-A1E8-49F7-A71B5E15CE70}"/>
                </a:ext>
              </a:extLst>
            </p:cNvPr>
            <p:cNvGrpSpPr/>
            <p:nvPr/>
          </p:nvGrpSpPr>
          <p:grpSpPr>
            <a:xfrm>
              <a:off x="3739879" y="1061478"/>
              <a:ext cx="366265" cy="3849936"/>
              <a:chOff x="2872085" y="590378"/>
              <a:chExt cx="309988" cy="3962743"/>
            </a:xfrm>
          </p:grpSpPr>
          <p:sp>
            <p:nvSpPr>
              <p:cNvPr id="49" name="Right Arrow 253">
                <a:extLst>
                  <a:ext uri="{FF2B5EF4-FFF2-40B4-BE49-F238E27FC236}">
                    <a16:creationId xmlns:a16="http://schemas.microsoft.com/office/drawing/2014/main" id="{DDF8D0A0-5E0D-4D71-7999-F536A46E213F}"/>
                  </a:ext>
                </a:extLst>
              </p:cNvPr>
              <p:cNvSpPr/>
              <p:nvPr/>
            </p:nvSpPr>
            <p:spPr bwMode="auto">
              <a:xfrm>
                <a:off x="2872085" y="1595034"/>
                <a:ext cx="309988" cy="1953432"/>
              </a:xfrm>
              <a:prstGeom prst="rightArrow">
                <a:avLst>
                  <a:gd name="adj1" fmla="val 100000"/>
                  <a:gd name="adj2" fmla="val 100000"/>
                </a:avLst>
              </a:prstGeom>
              <a:solidFill>
                <a:srgbClr val="F0C93A"/>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B8DCCDA9-34AF-3CCC-BD6E-A89CBEBA5908}"/>
                  </a:ext>
                </a:extLst>
              </p:cNvPr>
              <p:cNvPicPr>
                <a:picLocks noChangeAspect="1"/>
              </p:cNvPicPr>
              <p:nvPr/>
            </p:nvPicPr>
            <p:blipFill rotWithShape="1">
              <a:blip r:embed="rId11"/>
              <a:srcRect l="94917"/>
              <a:stretch/>
            </p:blipFill>
            <p:spPr>
              <a:xfrm>
                <a:off x="2872088" y="590378"/>
                <a:ext cx="207298" cy="3962743"/>
              </a:xfrm>
              <a:prstGeom prst="rect">
                <a:avLst/>
              </a:prstGeom>
            </p:spPr>
          </p:pic>
        </p:grpSp>
        <p:pic>
          <p:nvPicPr>
            <p:cNvPr id="34" name="Picture 2" descr="Learning - Free user icons">
              <a:extLst>
                <a:ext uri="{FF2B5EF4-FFF2-40B4-BE49-F238E27FC236}">
                  <a16:creationId xmlns:a16="http://schemas.microsoft.com/office/drawing/2014/main" id="{56F05293-64BC-903F-D96C-D91E019E521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12006" y="1469427"/>
              <a:ext cx="450109" cy="45010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902E42EA-9D48-63A0-7AD9-A07BBE38A2BA}"/>
                </a:ext>
              </a:extLst>
            </p:cNvPr>
            <p:cNvGrpSpPr/>
            <p:nvPr/>
          </p:nvGrpSpPr>
          <p:grpSpPr>
            <a:xfrm>
              <a:off x="10469005" y="5059752"/>
              <a:ext cx="1133715" cy="1019860"/>
              <a:chOff x="10655481" y="5125068"/>
              <a:chExt cx="1133715" cy="1019860"/>
            </a:xfrm>
          </p:grpSpPr>
          <p:sp>
            <p:nvSpPr>
              <p:cNvPr id="46" name="Oval 45">
                <a:extLst>
                  <a:ext uri="{FF2B5EF4-FFF2-40B4-BE49-F238E27FC236}">
                    <a16:creationId xmlns:a16="http://schemas.microsoft.com/office/drawing/2014/main" id="{2F8058BE-BDDF-F7C2-2ED5-00D7B60A4507}"/>
                  </a:ext>
                </a:extLst>
              </p:cNvPr>
              <p:cNvSpPr/>
              <p:nvPr/>
            </p:nvSpPr>
            <p:spPr>
              <a:xfrm>
                <a:off x="10937724" y="5125068"/>
                <a:ext cx="569229" cy="569229"/>
              </a:xfrm>
              <a:prstGeom prst="ellipse">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D06698ED-64A1-9970-AA8F-A4F167FC34CB}"/>
                  </a:ext>
                </a:extLst>
              </p:cNvPr>
              <p:cNvSpPr>
                <a:spLocks noChangeArrowheads="1"/>
              </p:cNvSpPr>
              <p:nvPr/>
            </p:nvSpPr>
            <p:spPr bwMode="auto">
              <a:xfrm>
                <a:off x="10655481" y="5789820"/>
                <a:ext cx="1133715" cy="355108"/>
              </a:xfrm>
              <a:prstGeom prst="rect">
                <a:avLst/>
              </a:prstGeom>
              <a:noFill/>
              <a:ln w="9525">
                <a:noFill/>
                <a:round/>
                <a:headEnd/>
                <a:tailEnd/>
              </a:ln>
              <a:effectLst>
                <a:outerShdw blurRad="279400" sx="102000" sy="102000" algn="ctr" rotWithShape="0">
                  <a:srgbClr val="1E4191">
                    <a:alpha val="33000"/>
                  </a:srgbClr>
                </a:outerShdw>
              </a:effectLst>
            </p:spPr>
            <p:txBody>
              <a:bodyPr lIns="0" tIns="45719" rIns="0" bIns="45719" anchor="ctr"/>
              <a:lstStyle/>
              <a:p>
                <a:pPr marL="0" marR="0" lvl="0" indent="0" algn="ctr" defTabSz="910320" rtl="0" eaLnBrk="1" fontAlgn="auto" latinLnBrk="0" hangingPunct="1">
                  <a:lnSpc>
                    <a:spcPts val="1300"/>
                  </a:lnSpc>
                  <a:spcBef>
                    <a:spcPts val="75"/>
                  </a:spcBef>
                  <a:spcAft>
                    <a:spcPts val="0"/>
                  </a:spcAft>
                  <a:buClr>
                    <a:srgbClr val="000000"/>
                  </a:buClr>
                  <a:buSzTx/>
                  <a:buFontTx/>
                  <a:buNone/>
                  <a:tabLst/>
                  <a:defRPr/>
                </a:pPr>
                <a:r>
                  <a:rPr kumimoji="0" 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rPr>
                  <a:t>Existing Pool </a:t>
                </a:r>
                <a:br>
                  <a:rPr kumimoji="0" 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rPr>
                  <a:t>&amp; New Recruits</a:t>
                </a:r>
              </a:p>
            </p:txBody>
          </p:sp>
          <p:pic>
            <p:nvPicPr>
              <p:cNvPr id="48" name="Graphic 47" descr="Male profile with solid fill">
                <a:extLst>
                  <a:ext uri="{FF2B5EF4-FFF2-40B4-BE49-F238E27FC236}">
                    <a16:creationId xmlns:a16="http://schemas.microsoft.com/office/drawing/2014/main" id="{87A9033F-87CF-2ED3-1016-7F048D47FF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68063" y="5302737"/>
                <a:ext cx="308551" cy="290559"/>
              </a:xfrm>
              <a:prstGeom prst="rect">
                <a:avLst/>
              </a:prstGeom>
            </p:spPr>
          </p:pic>
        </p:grpSp>
        <p:sp>
          <p:nvSpPr>
            <p:cNvPr id="36" name="TextBox 12">
              <a:extLst>
                <a:ext uri="{FF2B5EF4-FFF2-40B4-BE49-F238E27FC236}">
                  <a16:creationId xmlns:a16="http://schemas.microsoft.com/office/drawing/2014/main" id="{2C5116BB-D0D2-1D85-CFBE-79506949523E}"/>
                </a:ext>
              </a:extLst>
            </p:cNvPr>
            <p:cNvSpPr txBox="1"/>
            <p:nvPr/>
          </p:nvSpPr>
          <p:spPr>
            <a:xfrm>
              <a:off x="357390" y="5249229"/>
              <a:ext cx="1745280" cy="839922"/>
            </a:xfrm>
            <a:prstGeom prst="rect">
              <a:avLst/>
            </a:prstGeom>
            <a:solidFill>
              <a:schemeClr val="bg2"/>
            </a:solidFill>
            <a:ln w="12700" cap="flat" cmpd="sng" algn="ctr">
              <a:noFill/>
              <a:prstDash val="solid"/>
              <a:miter lim="800000"/>
            </a:ln>
            <a:effectLst/>
          </p:spPr>
          <p:txBody>
            <a:bodyPr lIns="36000" tIns="36000" rIns="36000" bIns="36000" rtlCol="0" anchor="t"/>
            <a:lstStyle>
              <a:defPPr>
                <a:defRPr lang="en-US"/>
              </a:defPPr>
              <a:lvl1pPr marL="180000" marR="0" lvl="0" indent="-180000" fontAlgn="auto">
                <a:spcBef>
                  <a:spcPts val="0"/>
                </a:spcBef>
                <a:spcAft>
                  <a:spcPts val="0"/>
                </a:spcAft>
                <a:buClrTx/>
                <a:buSzTx/>
                <a:buFont typeface="Arial" panose="020B0604020202020204" pitchFamily="34" charset="0"/>
                <a:buChar char="•"/>
                <a:tabLst/>
                <a:defRPr kumimoji="0" sz="1100" b="0" i="0" u="none" strike="noStrike" cap="none" spc="0" normalizeH="0" baseline="0">
                  <a:ln>
                    <a:noFill/>
                  </a:ln>
                  <a:solidFill>
                    <a:srgbClr val="262626"/>
                  </a:solidFill>
                  <a:effectLst/>
                  <a:uLnTx/>
                  <a:uFillTx/>
                  <a:ea typeface="STKaiti"/>
                  <a:cs typeface="Calibri Light" panose="020F03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Application Understanding</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Various Domain understanding</a:t>
              </a:r>
            </a:p>
          </p:txBody>
        </p:sp>
        <p:sp>
          <p:nvSpPr>
            <p:cNvPr id="37" name="TextBox 12">
              <a:extLst>
                <a:ext uri="{FF2B5EF4-FFF2-40B4-BE49-F238E27FC236}">
                  <a16:creationId xmlns:a16="http://schemas.microsoft.com/office/drawing/2014/main" id="{85AA72FA-2EC1-3C92-E344-3FB2B5A9AA3D}"/>
                </a:ext>
              </a:extLst>
            </p:cNvPr>
            <p:cNvSpPr txBox="1"/>
            <p:nvPr/>
          </p:nvSpPr>
          <p:spPr>
            <a:xfrm>
              <a:off x="2267242" y="5249229"/>
              <a:ext cx="1745280" cy="839922"/>
            </a:xfrm>
            <a:prstGeom prst="rect">
              <a:avLst/>
            </a:prstGeom>
            <a:solidFill>
              <a:schemeClr val="bg2"/>
            </a:solidFill>
            <a:ln w="12700" cap="flat" cmpd="sng" algn="ctr">
              <a:noFill/>
              <a:prstDash val="solid"/>
              <a:miter lim="800000"/>
            </a:ln>
            <a:effectLst/>
          </p:spPr>
          <p:txBody>
            <a:bodyPr lIns="36000" tIns="36000" rIns="36000" bIns="36000" rtlCol="0" anchor="t"/>
            <a:lstStyle>
              <a:defPPr>
                <a:defRPr lang="en-US"/>
              </a:defPPr>
              <a:lvl1pPr marL="180000" marR="0" lvl="0" indent="-180000" fontAlgn="auto">
                <a:spcBef>
                  <a:spcPts val="0"/>
                </a:spcBef>
                <a:spcAft>
                  <a:spcPts val="0"/>
                </a:spcAft>
                <a:buClrTx/>
                <a:buSzTx/>
                <a:buFont typeface="Arial" panose="020B0604020202020204" pitchFamily="34" charset="0"/>
                <a:buChar char="•"/>
                <a:tabLst/>
                <a:defRPr kumimoji="0" sz="1100" b="0" i="0" u="none" strike="noStrike" cap="none" spc="0" normalizeH="0" baseline="0">
                  <a:ln>
                    <a:noFill/>
                  </a:ln>
                  <a:solidFill>
                    <a:srgbClr val="262626"/>
                  </a:solidFill>
                  <a:effectLst/>
                  <a:uLnTx/>
                  <a:uFillTx/>
                  <a:ea typeface="STKaiti"/>
                  <a:cs typeface="Calibri Light" panose="020F03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ptos" panose="020B0004020202020204" pitchFamily="34" charset="0"/>
                  <a:ea typeface="Calibri" panose="020F0502020204030204" pitchFamily="34" charset="0"/>
                  <a:cs typeface="Calibri" panose="020F0502020204030204" pitchFamily="34" charset="0"/>
                </a:rPr>
                <a:t>Client resource onboarding formalities and processes in Client environment</a:t>
              </a:r>
            </a:p>
          </p:txBody>
        </p:sp>
        <p:sp>
          <p:nvSpPr>
            <p:cNvPr id="38" name="TextBox 12">
              <a:extLst>
                <a:ext uri="{FF2B5EF4-FFF2-40B4-BE49-F238E27FC236}">
                  <a16:creationId xmlns:a16="http://schemas.microsoft.com/office/drawing/2014/main" id="{6F7E7CF4-F942-7D89-8FF5-6DDD532D48D6}"/>
                </a:ext>
              </a:extLst>
            </p:cNvPr>
            <p:cNvSpPr txBox="1"/>
            <p:nvPr/>
          </p:nvSpPr>
          <p:spPr>
            <a:xfrm>
              <a:off x="8413894" y="5249228"/>
              <a:ext cx="1745280" cy="797035"/>
            </a:xfrm>
            <a:prstGeom prst="rect">
              <a:avLst/>
            </a:prstGeom>
            <a:solidFill>
              <a:schemeClr val="bg2"/>
            </a:solidFill>
            <a:ln w="12700" cap="flat" cmpd="sng" algn="ctr">
              <a:noFill/>
              <a:prstDash val="solid"/>
              <a:miter lim="800000"/>
            </a:ln>
            <a:effectLst/>
          </p:spPr>
          <p:txBody>
            <a:bodyPr lIns="36000" tIns="36000" rIns="36000" bIns="36000" rtlCol="0" anchor="t"/>
            <a:lstStyle>
              <a:defPPr>
                <a:defRPr lang="en-US"/>
              </a:defPPr>
              <a:lvl1pPr marL="180000" marR="0" lvl="0" indent="-180000" fontAlgn="auto">
                <a:spcBef>
                  <a:spcPts val="0"/>
                </a:spcBef>
                <a:spcAft>
                  <a:spcPts val="0"/>
                </a:spcAft>
                <a:buClrTx/>
                <a:buSzTx/>
                <a:buFont typeface="Arial" panose="020B0604020202020204" pitchFamily="34" charset="0"/>
                <a:buChar char="•"/>
                <a:tabLst/>
                <a:defRPr kumimoji="0" sz="1100" b="0" i="0" u="none" strike="noStrike" cap="none" spc="0" normalizeH="0" baseline="0">
                  <a:ln>
                    <a:noFill/>
                  </a:ln>
                  <a:solidFill>
                    <a:srgbClr val="262626"/>
                  </a:solidFill>
                  <a:effectLst/>
                  <a:uLnTx/>
                  <a:uFillTx/>
                  <a:ea typeface="STKaiti"/>
                  <a:cs typeface="Calibri Light" panose="020F03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System Architecture</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Global Support</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Communication Plan</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SLAs, KPIs</a:t>
              </a:r>
            </a:p>
          </p:txBody>
        </p:sp>
        <p:sp>
          <p:nvSpPr>
            <p:cNvPr id="39" name="TextBox 12">
              <a:extLst>
                <a:ext uri="{FF2B5EF4-FFF2-40B4-BE49-F238E27FC236}">
                  <a16:creationId xmlns:a16="http://schemas.microsoft.com/office/drawing/2014/main" id="{C6E09D25-7651-D52D-BD9C-99DB59296B87}"/>
                </a:ext>
              </a:extLst>
            </p:cNvPr>
            <p:cNvSpPr txBox="1"/>
            <p:nvPr/>
          </p:nvSpPr>
          <p:spPr>
            <a:xfrm>
              <a:off x="4171833" y="5249229"/>
              <a:ext cx="2014875" cy="839922"/>
            </a:xfrm>
            <a:prstGeom prst="rect">
              <a:avLst/>
            </a:prstGeom>
            <a:solidFill>
              <a:schemeClr val="bg2"/>
            </a:solidFill>
            <a:ln w="12700" cap="flat" cmpd="sng" algn="ctr">
              <a:noFill/>
              <a:prstDash val="solid"/>
              <a:miter lim="800000"/>
            </a:ln>
            <a:effectLst/>
          </p:spPr>
          <p:txBody>
            <a:bodyPr lIns="36000" tIns="36000" rIns="36000" bIns="36000" rtlCol="0" anchor="t"/>
            <a:lstStyle>
              <a:defPPr>
                <a:defRPr lang="en-US"/>
              </a:defPPr>
              <a:lvl1pPr marL="180000" marR="0" lvl="0" indent="-180000" fontAlgn="auto">
                <a:spcBef>
                  <a:spcPts val="0"/>
                </a:spcBef>
                <a:spcAft>
                  <a:spcPts val="0"/>
                </a:spcAft>
                <a:buClrTx/>
                <a:buSzTx/>
                <a:buFont typeface="Arial" panose="020B0604020202020204" pitchFamily="34" charset="0"/>
                <a:buChar char="•"/>
                <a:tabLst/>
                <a:defRPr kumimoji="0" sz="1100" b="0" i="0" u="none" strike="noStrike" cap="none" spc="0" normalizeH="0" baseline="0">
                  <a:ln>
                    <a:noFill/>
                  </a:ln>
                  <a:solidFill>
                    <a:srgbClr val="262626"/>
                  </a:solidFill>
                  <a:effectLst/>
                  <a:uLnTx/>
                  <a:uFillTx/>
                  <a:ea typeface="STKaiti"/>
                  <a:cs typeface="Calibri Light" panose="020F03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Communication</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Project Management </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Presentation, Interpersonal skills</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Consulting, Thought Leadership</a:t>
              </a:r>
            </a:p>
          </p:txBody>
        </p:sp>
        <p:sp>
          <p:nvSpPr>
            <p:cNvPr id="40" name="TextBox 12">
              <a:extLst>
                <a:ext uri="{FF2B5EF4-FFF2-40B4-BE49-F238E27FC236}">
                  <a16:creationId xmlns:a16="http://schemas.microsoft.com/office/drawing/2014/main" id="{7A5DD007-64B4-7E30-C1E1-C72E99DC7586}"/>
                </a:ext>
              </a:extLst>
            </p:cNvPr>
            <p:cNvSpPr txBox="1"/>
            <p:nvPr/>
          </p:nvSpPr>
          <p:spPr>
            <a:xfrm>
              <a:off x="6342812" y="5249229"/>
              <a:ext cx="1909720" cy="839922"/>
            </a:xfrm>
            <a:prstGeom prst="rect">
              <a:avLst/>
            </a:prstGeom>
            <a:solidFill>
              <a:schemeClr val="bg2"/>
            </a:solidFill>
            <a:ln w="12700" cap="flat" cmpd="sng" algn="ctr">
              <a:noFill/>
              <a:prstDash val="solid"/>
              <a:miter lim="800000"/>
            </a:ln>
            <a:effectLst/>
          </p:spPr>
          <p:txBody>
            <a:bodyPr lIns="36000" tIns="36000" rIns="36000" bIns="36000" rtlCol="0" anchor="t"/>
            <a:lstStyle>
              <a:defPPr>
                <a:defRPr lang="en-US"/>
              </a:defPPr>
              <a:lvl1pPr marL="180000" marR="0" lvl="0" indent="-180000" fontAlgn="auto">
                <a:spcBef>
                  <a:spcPts val="0"/>
                </a:spcBef>
                <a:spcAft>
                  <a:spcPts val="0"/>
                </a:spcAft>
                <a:buClrTx/>
                <a:buSzTx/>
                <a:buFont typeface="Arial" panose="020B0604020202020204" pitchFamily="34" charset="0"/>
                <a:buChar char="•"/>
                <a:tabLst/>
                <a:defRPr kumimoji="0" sz="1100" b="0" i="0" u="none" strike="noStrike" cap="none" spc="0" normalizeH="0" baseline="0">
                  <a:ln>
                    <a:noFill/>
                  </a:ln>
                  <a:solidFill>
                    <a:srgbClr val="262626"/>
                  </a:solidFill>
                  <a:effectLst/>
                  <a:uLnTx/>
                  <a:uFillTx/>
                  <a:ea typeface="STKaiti"/>
                  <a:cs typeface="Calibri Light" panose="020F03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ITIL </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Industrialized Approach</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Agile Methodology</a:t>
              </a:r>
            </a:p>
            <a:p>
              <a:pPr marL="171450" marR="0" lvl="1" indent="-171450" algn="l" defTabSz="1218420" rtl="0" eaLnBrk="0" fontAlgn="auto" latinLnBrk="0" hangingPunct="0">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Template based Communication/Interaction</a:t>
              </a:r>
            </a:p>
          </p:txBody>
        </p:sp>
        <p:sp>
          <p:nvSpPr>
            <p:cNvPr id="41" name="TextBox 12">
              <a:extLst>
                <a:ext uri="{FF2B5EF4-FFF2-40B4-BE49-F238E27FC236}">
                  <a16:creationId xmlns:a16="http://schemas.microsoft.com/office/drawing/2014/main" id="{C224FCBD-DD23-1667-700D-2628949F7655}"/>
                </a:ext>
              </a:extLst>
            </p:cNvPr>
            <p:cNvSpPr txBox="1"/>
            <p:nvPr/>
          </p:nvSpPr>
          <p:spPr>
            <a:xfrm>
              <a:off x="357390" y="4909157"/>
              <a:ext cx="1745280" cy="333075"/>
            </a:xfrm>
            <a:prstGeom prst="round2Same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oAutofit/>
            </a:bodyPr>
            <a:lstStyle>
              <a:defPPr>
                <a:defRPr lang="en-US"/>
              </a:defPPr>
              <a:lvl1pPr marL="9525" defTabSz="685800" fontAlgn="auto">
                <a:spcBef>
                  <a:spcPts val="0"/>
                </a:spcBef>
                <a:spcAft>
                  <a:spcPts val="0"/>
                </a:spcAft>
                <a:defRPr b="1">
                  <a:solidFill>
                    <a:prstClr val="white"/>
                  </a:solidFill>
                  <a:latin typeface="Calibri Light" panose="020F0302020204030204" pitchFamily="34" charset="0"/>
                  <a:ea typeface="+mn-ea"/>
                  <a:cs typeface="Calibri Light" panose="020F030202020403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270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Client Induction</a:t>
              </a:r>
            </a:p>
          </p:txBody>
        </p:sp>
        <p:sp>
          <p:nvSpPr>
            <p:cNvPr id="42" name="TextBox 12">
              <a:extLst>
                <a:ext uri="{FF2B5EF4-FFF2-40B4-BE49-F238E27FC236}">
                  <a16:creationId xmlns:a16="http://schemas.microsoft.com/office/drawing/2014/main" id="{AD889FA8-84CD-4CB1-4BA1-2BC504C87B02}"/>
                </a:ext>
              </a:extLst>
            </p:cNvPr>
            <p:cNvSpPr txBox="1"/>
            <p:nvPr/>
          </p:nvSpPr>
          <p:spPr>
            <a:xfrm>
              <a:off x="2267242" y="4909157"/>
              <a:ext cx="1745280" cy="333075"/>
            </a:xfrm>
            <a:prstGeom prst="round2Same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oAutofit/>
            </a:bodyPr>
            <a:lstStyle>
              <a:defPPr>
                <a:defRPr lang="en-US"/>
              </a:defPPr>
              <a:lvl1pPr marL="9525" defTabSz="685800" fontAlgn="auto">
                <a:spcBef>
                  <a:spcPts val="0"/>
                </a:spcBef>
                <a:spcAft>
                  <a:spcPts val="0"/>
                </a:spcAft>
                <a:defRPr b="1">
                  <a:solidFill>
                    <a:prstClr val="white"/>
                  </a:solidFill>
                  <a:latin typeface="Calibri Light" panose="020F0302020204030204" pitchFamily="34" charset="0"/>
                  <a:ea typeface="+mn-ea"/>
                  <a:cs typeface="Calibri Light" panose="020F030202020403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270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Client Onboarding</a:t>
              </a:r>
            </a:p>
          </p:txBody>
        </p:sp>
        <p:sp>
          <p:nvSpPr>
            <p:cNvPr id="43" name="TextBox 12">
              <a:extLst>
                <a:ext uri="{FF2B5EF4-FFF2-40B4-BE49-F238E27FC236}">
                  <a16:creationId xmlns:a16="http://schemas.microsoft.com/office/drawing/2014/main" id="{3D544572-885E-EE78-C348-357593BA738B}"/>
                </a:ext>
              </a:extLst>
            </p:cNvPr>
            <p:cNvSpPr txBox="1"/>
            <p:nvPr/>
          </p:nvSpPr>
          <p:spPr>
            <a:xfrm>
              <a:off x="8413894" y="4926164"/>
              <a:ext cx="1920240" cy="316068"/>
            </a:xfrm>
            <a:prstGeom prst="round2SameRect">
              <a:avLst/>
            </a:prstGeom>
            <a:solidFill>
              <a:srgbClr val="F0C93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oAutofit/>
            </a:bodyPr>
            <a:lstStyle>
              <a:defPPr>
                <a:defRPr lang="en-US"/>
              </a:defPPr>
              <a:lvl1pPr marL="9525" defTabSz="685800" fontAlgn="auto">
                <a:spcBef>
                  <a:spcPts val="0"/>
                </a:spcBef>
                <a:spcAft>
                  <a:spcPts val="0"/>
                </a:spcAft>
                <a:defRPr b="1">
                  <a:solidFill>
                    <a:prstClr val="white"/>
                  </a:solidFill>
                  <a:latin typeface="Calibri Light" panose="020F0302020204030204" pitchFamily="34" charset="0"/>
                  <a:ea typeface="+mn-ea"/>
                  <a:cs typeface="Calibri Light" panose="020F030202020403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270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Mandatory Trainings</a:t>
              </a:r>
            </a:p>
          </p:txBody>
        </p:sp>
        <p:sp>
          <p:nvSpPr>
            <p:cNvPr id="44" name="TextBox 12">
              <a:extLst>
                <a:ext uri="{FF2B5EF4-FFF2-40B4-BE49-F238E27FC236}">
                  <a16:creationId xmlns:a16="http://schemas.microsoft.com/office/drawing/2014/main" id="{B9C7C281-AA98-4650-6384-7A3C10DB9E89}"/>
                </a:ext>
              </a:extLst>
            </p:cNvPr>
            <p:cNvSpPr txBox="1"/>
            <p:nvPr/>
          </p:nvSpPr>
          <p:spPr>
            <a:xfrm>
              <a:off x="4171833" y="4909157"/>
              <a:ext cx="2014875" cy="333075"/>
            </a:xfrm>
            <a:prstGeom prst="round2Same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oAutofit/>
            </a:bodyPr>
            <a:lstStyle>
              <a:defPPr>
                <a:defRPr lang="en-US"/>
              </a:defPPr>
              <a:lvl1pPr marL="9525" defTabSz="685800" fontAlgn="auto">
                <a:spcBef>
                  <a:spcPts val="0"/>
                </a:spcBef>
                <a:spcAft>
                  <a:spcPts val="0"/>
                </a:spcAft>
                <a:defRPr b="1">
                  <a:solidFill>
                    <a:prstClr val="white"/>
                  </a:solidFill>
                  <a:latin typeface="Calibri Light" panose="020F0302020204030204" pitchFamily="34" charset="0"/>
                  <a:ea typeface="+mn-ea"/>
                  <a:cs typeface="Calibri Light" panose="020F030202020403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270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Soft Skill</a:t>
              </a:r>
            </a:p>
          </p:txBody>
        </p:sp>
        <p:sp>
          <p:nvSpPr>
            <p:cNvPr id="45" name="TextBox 12">
              <a:extLst>
                <a:ext uri="{FF2B5EF4-FFF2-40B4-BE49-F238E27FC236}">
                  <a16:creationId xmlns:a16="http://schemas.microsoft.com/office/drawing/2014/main" id="{B5ED784F-4E5C-E9AA-8B85-3523BDD3394D}"/>
                </a:ext>
              </a:extLst>
            </p:cNvPr>
            <p:cNvSpPr txBox="1"/>
            <p:nvPr/>
          </p:nvSpPr>
          <p:spPr>
            <a:xfrm>
              <a:off x="6342812" y="4909157"/>
              <a:ext cx="1909720" cy="333075"/>
            </a:xfrm>
            <a:prstGeom prst="round2Same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oAutofit/>
            </a:bodyPr>
            <a:lstStyle>
              <a:defPPr>
                <a:defRPr lang="en-US"/>
              </a:defPPr>
              <a:lvl1pPr marL="9525" defTabSz="685800" fontAlgn="auto">
                <a:spcBef>
                  <a:spcPts val="0"/>
                </a:spcBef>
                <a:spcAft>
                  <a:spcPts val="0"/>
                </a:spcAft>
                <a:defRPr b="1">
                  <a:solidFill>
                    <a:prstClr val="white"/>
                  </a:solidFill>
                  <a:latin typeface="Calibri Light" panose="020F0302020204030204" pitchFamily="34" charset="0"/>
                  <a:ea typeface="+mn-ea"/>
                  <a:cs typeface="Calibri Light" panose="020F030202020403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270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Process</a:t>
              </a:r>
            </a:p>
          </p:txBody>
        </p:sp>
      </p:grpSp>
    </p:spTree>
    <p:extLst>
      <p:ext uri="{BB962C8B-B14F-4D97-AF65-F5344CB8AC3E}">
        <p14:creationId xmlns:p14="http://schemas.microsoft.com/office/powerpoint/2010/main" val="994244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77228830-AF82-3043-2A9F-EA6BB1213FA3}"/>
              </a:ext>
            </a:extLst>
          </p:cNvPr>
          <p:cNvSpPr>
            <a:spLocks noGrp="1"/>
          </p:cNvSpPr>
          <p:nvPr>
            <p:ph type="title"/>
          </p:nvPr>
        </p:nvSpPr>
        <p:spPr/>
        <p:txBody>
          <a:bodyPr/>
          <a:lstStyle/>
          <a:p>
            <a:r>
              <a:rPr lang="en-GB" dirty="0"/>
              <a:t>Knowledge management for quick on-boarding of team members</a:t>
            </a:r>
            <a:endParaRPr lang="en-IN" dirty="0"/>
          </a:p>
        </p:txBody>
      </p:sp>
      <p:grpSp>
        <p:nvGrpSpPr>
          <p:cNvPr id="3" name="Group 2">
            <a:extLst>
              <a:ext uri="{FF2B5EF4-FFF2-40B4-BE49-F238E27FC236}">
                <a16:creationId xmlns:a16="http://schemas.microsoft.com/office/drawing/2014/main" id="{5BA8AC4C-0630-262C-64AF-5F69EE55CD9C}"/>
              </a:ext>
            </a:extLst>
          </p:cNvPr>
          <p:cNvGrpSpPr/>
          <p:nvPr/>
        </p:nvGrpSpPr>
        <p:grpSpPr>
          <a:xfrm>
            <a:off x="182880" y="1097279"/>
            <a:ext cx="11887200" cy="5120639"/>
            <a:chOff x="148371" y="979507"/>
            <a:chExt cx="12043629" cy="5084783"/>
          </a:xfrm>
        </p:grpSpPr>
        <p:sp>
          <p:nvSpPr>
            <p:cNvPr id="4" name="Rectangle 3">
              <a:extLst>
                <a:ext uri="{FF2B5EF4-FFF2-40B4-BE49-F238E27FC236}">
                  <a16:creationId xmlns:a16="http://schemas.microsoft.com/office/drawing/2014/main" id="{96491C8A-9A7C-75E5-007F-DEC05B00221E}"/>
                </a:ext>
              </a:extLst>
            </p:cNvPr>
            <p:cNvSpPr/>
            <p:nvPr/>
          </p:nvSpPr>
          <p:spPr>
            <a:xfrm>
              <a:off x="148371" y="1704208"/>
              <a:ext cx="12043629" cy="3821757"/>
            </a:xfrm>
            <a:prstGeom prst="rect">
              <a:avLst/>
            </a:prstGeom>
            <a:solidFill>
              <a:schemeClr val="bg1"/>
            </a:solidFill>
            <a:ln w="3175" cap="flat" cmpd="sng" algn="ctr">
              <a:noFill/>
              <a:prstDash val="solid"/>
              <a:round/>
              <a:headEnd type="none" w="med" len="med"/>
              <a:tailEnd type="none" w="med" len="med"/>
            </a:ln>
            <a:effectLst>
              <a:outerShdw blurRad="520700" dist="250190" dir="8460000" algn="ctr">
                <a:srgbClr val="000000">
                  <a:alpha val="14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7FCCE0F-2A8A-8545-0013-7DE86EA17F77}"/>
                </a:ext>
              </a:extLst>
            </p:cNvPr>
            <p:cNvGrpSpPr/>
            <p:nvPr/>
          </p:nvGrpSpPr>
          <p:grpSpPr>
            <a:xfrm>
              <a:off x="257158" y="979507"/>
              <a:ext cx="2228259" cy="644351"/>
              <a:chOff x="92574" y="824003"/>
              <a:chExt cx="2228259" cy="644351"/>
            </a:xfrm>
          </p:grpSpPr>
          <p:pic>
            <p:nvPicPr>
              <p:cNvPr id="55" name="Picture 54" descr="Image result for knowledge repository icon">
                <a:extLst>
                  <a:ext uri="{FF2B5EF4-FFF2-40B4-BE49-F238E27FC236}">
                    <a16:creationId xmlns:a16="http://schemas.microsoft.com/office/drawing/2014/main" id="{B294ACD0-A954-7CA7-E475-10D2667E2192}"/>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1972"/>
              <a:stretch/>
            </p:blipFill>
            <p:spPr bwMode="auto">
              <a:xfrm>
                <a:off x="92574" y="824003"/>
                <a:ext cx="654024" cy="64435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D006008-E76A-FE77-3741-8FA0C4823554}"/>
                  </a:ext>
                </a:extLst>
              </p:cNvPr>
              <p:cNvSpPr/>
              <p:nvPr/>
            </p:nvSpPr>
            <p:spPr>
              <a:xfrm>
                <a:off x="817374" y="824003"/>
                <a:ext cx="1503459" cy="631472"/>
              </a:xfrm>
              <a:prstGeom prst="rect">
                <a:avLst/>
              </a:prstGeom>
              <a:noFill/>
              <a:ln w="12700" cap="flat" cmpd="sng" algn="ctr">
                <a:solidFill>
                  <a:srgbClr val="002060"/>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Knowledge Repository</a:t>
                </a:r>
              </a:p>
            </p:txBody>
          </p:sp>
        </p:grpSp>
        <p:grpSp>
          <p:nvGrpSpPr>
            <p:cNvPr id="6" name="Group 5">
              <a:extLst>
                <a:ext uri="{FF2B5EF4-FFF2-40B4-BE49-F238E27FC236}">
                  <a16:creationId xmlns:a16="http://schemas.microsoft.com/office/drawing/2014/main" id="{26AC4D54-22B3-06F3-332E-D24ED2F8D41D}"/>
                </a:ext>
              </a:extLst>
            </p:cNvPr>
            <p:cNvGrpSpPr/>
            <p:nvPr/>
          </p:nvGrpSpPr>
          <p:grpSpPr>
            <a:xfrm>
              <a:off x="2619514" y="979507"/>
              <a:ext cx="2228259" cy="644351"/>
              <a:chOff x="2417902" y="823880"/>
              <a:chExt cx="2228259" cy="644351"/>
            </a:xfrm>
          </p:grpSpPr>
          <p:pic>
            <p:nvPicPr>
              <p:cNvPr id="53" name="Picture 52" descr="Image result for knowledge repository icon">
                <a:extLst>
                  <a:ext uri="{FF2B5EF4-FFF2-40B4-BE49-F238E27FC236}">
                    <a16:creationId xmlns:a16="http://schemas.microsoft.com/office/drawing/2014/main" id="{ECF15A2C-3263-99EC-47E7-8CB9DBA3601A}"/>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1972"/>
              <a:stretch/>
            </p:blipFill>
            <p:spPr bwMode="auto">
              <a:xfrm>
                <a:off x="2417902" y="823880"/>
                <a:ext cx="654024" cy="644351"/>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EF2F51EF-DF0D-900A-FA4B-CFE6269DDBC0}"/>
                  </a:ext>
                </a:extLst>
              </p:cNvPr>
              <p:cNvSpPr/>
              <p:nvPr/>
            </p:nvSpPr>
            <p:spPr>
              <a:xfrm>
                <a:off x="3142702" y="823880"/>
                <a:ext cx="1503459" cy="631472"/>
              </a:xfrm>
              <a:prstGeom prst="rect">
                <a:avLst/>
              </a:prstGeom>
              <a:noFill/>
              <a:ln w="12700" cap="flat" cmpd="sng" algn="ctr">
                <a:solidFill>
                  <a:srgbClr val="002060"/>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KCD Templates</a:t>
                </a:r>
              </a:p>
            </p:txBody>
          </p:sp>
        </p:grpSp>
        <p:grpSp>
          <p:nvGrpSpPr>
            <p:cNvPr id="7" name="Group 6">
              <a:extLst>
                <a:ext uri="{FF2B5EF4-FFF2-40B4-BE49-F238E27FC236}">
                  <a16:creationId xmlns:a16="http://schemas.microsoft.com/office/drawing/2014/main" id="{B982A0F4-6CDD-9D9B-8023-06E8D502976E}"/>
                </a:ext>
              </a:extLst>
            </p:cNvPr>
            <p:cNvGrpSpPr/>
            <p:nvPr/>
          </p:nvGrpSpPr>
          <p:grpSpPr>
            <a:xfrm>
              <a:off x="4981870" y="979507"/>
              <a:ext cx="2228259" cy="644351"/>
              <a:chOff x="4751060" y="823880"/>
              <a:chExt cx="2228259" cy="644351"/>
            </a:xfrm>
          </p:grpSpPr>
          <p:pic>
            <p:nvPicPr>
              <p:cNvPr id="51" name="Picture 50" descr="Image result for knowledge repository icon">
                <a:extLst>
                  <a:ext uri="{FF2B5EF4-FFF2-40B4-BE49-F238E27FC236}">
                    <a16:creationId xmlns:a16="http://schemas.microsoft.com/office/drawing/2014/main" id="{0B1C3B05-2F96-525D-D235-A434E05C177D}"/>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1972"/>
              <a:stretch/>
            </p:blipFill>
            <p:spPr bwMode="auto">
              <a:xfrm>
                <a:off x="4751060" y="823880"/>
                <a:ext cx="654024" cy="64435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D067BDD1-F1AE-CCB0-E0A8-0B598C3AF5B6}"/>
                  </a:ext>
                </a:extLst>
              </p:cNvPr>
              <p:cNvSpPr/>
              <p:nvPr/>
            </p:nvSpPr>
            <p:spPr>
              <a:xfrm>
                <a:off x="5475860" y="823880"/>
                <a:ext cx="1503459" cy="631472"/>
              </a:xfrm>
              <a:prstGeom prst="rect">
                <a:avLst/>
              </a:prstGeom>
              <a:noFill/>
              <a:ln w="12700" cap="flat" cmpd="sng" algn="ctr">
                <a:solidFill>
                  <a:srgbClr val="002060"/>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Business Process Documents</a:t>
                </a:r>
              </a:p>
            </p:txBody>
          </p:sp>
        </p:grpSp>
        <p:grpSp>
          <p:nvGrpSpPr>
            <p:cNvPr id="8" name="Group 7">
              <a:extLst>
                <a:ext uri="{FF2B5EF4-FFF2-40B4-BE49-F238E27FC236}">
                  <a16:creationId xmlns:a16="http://schemas.microsoft.com/office/drawing/2014/main" id="{4467F48B-31E4-D71E-7497-CC2606A0ED65}"/>
                </a:ext>
              </a:extLst>
            </p:cNvPr>
            <p:cNvGrpSpPr/>
            <p:nvPr/>
          </p:nvGrpSpPr>
          <p:grpSpPr>
            <a:xfrm>
              <a:off x="7344226" y="979507"/>
              <a:ext cx="2228259" cy="644351"/>
              <a:chOff x="7062974" y="823880"/>
              <a:chExt cx="2228259" cy="644351"/>
            </a:xfrm>
          </p:grpSpPr>
          <p:pic>
            <p:nvPicPr>
              <p:cNvPr id="49" name="Picture 48" descr="Image result for knowledge repository icon">
                <a:extLst>
                  <a:ext uri="{FF2B5EF4-FFF2-40B4-BE49-F238E27FC236}">
                    <a16:creationId xmlns:a16="http://schemas.microsoft.com/office/drawing/2014/main" id="{AE3DF237-4B8F-5878-BD75-A52F3A53EA9C}"/>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1972"/>
              <a:stretch/>
            </p:blipFill>
            <p:spPr bwMode="auto">
              <a:xfrm>
                <a:off x="7062974" y="823880"/>
                <a:ext cx="654024" cy="64435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0A4CB52F-84A4-B017-681D-B89859A04E25}"/>
                  </a:ext>
                </a:extLst>
              </p:cNvPr>
              <p:cNvSpPr/>
              <p:nvPr/>
            </p:nvSpPr>
            <p:spPr>
              <a:xfrm>
                <a:off x="7787774" y="823880"/>
                <a:ext cx="1503459" cy="631472"/>
              </a:xfrm>
              <a:prstGeom prst="rect">
                <a:avLst/>
              </a:prstGeom>
              <a:noFill/>
              <a:ln w="12700" cap="flat" cmpd="sng" algn="ctr">
                <a:solidFill>
                  <a:srgbClr val="002060"/>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Client’s Induction Material</a:t>
                </a:r>
              </a:p>
            </p:txBody>
          </p:sp>
        </p:grpSp>
        <p:grpSp>
          <p:nvGrpSpPr>
            <p:cNvPr id="9" name="Group 8">
              <a:extLst>
                <a:ext uri="{FF2B5EF4-FFF2-40B4-BE49-F238E27FC236}">
                  <a16:creationId xmlns:a16="http://schemas.microsoft.com/office/drawing/2014/main" id="{867AC2BA-BB06-F523-1BB9-88830BE6E1A2}"/>
                </a:ext>
              </a:extLst>
            </p:cNvPr>
            <p:cNvGrpSpPr/>
            <p:nvPr/>
          </p:nvGrpSpPr>
          <p:grpSpPr>
            <a:xfrm>
              <a:off x="9706584" y="979507"/>
              <a:ext cx="2228259" cy="644351"/>
              <a:chOff x="9586846" y="802952"/>
              <a:chExt cx="2228259" cy="644351"/>
            </a:xfrm>
          </p:grpSpPr>
          <p:pic>
            <p:nvPicPr>
              <p:cNvPr id="47" name="Picture 46" descr="Image result for knowledge repository icon">
                <a:extLst>
                  <a:ext uri="{FF2B5EF4-FFF2-40B4-BE49-F238E27FC236}">
                    <a16:creationId xmlns:a16="http://schemas.microsoft.com/office/drawing/2014/main" id="{E30C90EA-4837-D3C5-0470-0A81994323C4}"/>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1972"/>
              <a:stretch/>
            </p:blipFill>
            <p:spPr bwMode="auto">
              <a:xfrm>
                <a:off x="9586846" y="802952"/>
                <a:ext cx="654024" cy="644351"/>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FCB5157-D434-491E-5809-DE1D4C6350C9}"/>
                  </a:ext>
                </a:extLst>
              </p:cNvPr>
              <p:cNvSpPr/>
              <p:nvPr/>
            </p:nvSpPr>
            <p:spPr>
              <a:xfrm>
                <a:off x="10311646" y="802952"/>
                <a:ext cx="1503459" cy="631472"/>
              </a:xfrm>
              <a:prstGeom prst="rect">
                <a:avLst/>
              </a:prstGeom>
              <a:noFill/>
              <a:ln w="12700" cap="flat" cmpd="sng" algn="ctr">
                <a:solidFill>
                  <a:srgbClr val="002060"/>
                </a:solidFill>
                <a:prstDash val="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Certification Process</a:t>
                </a:r>
              </a:p>
            </p:txBody>
          </p:sp>
        </p:grpSp>
        <p:sp>
          <p:nvSpPr>
            <p:cNvPr id="10" name="Rectangle 9">
              <a:extLst>
                <a:ext uri="{FF2B5EF4-FFF2-40B4-BE49-F238E27FC236}">
                  <a16:creationId xmlns:a16="http://schemas.microsoft.com/office/drawing/2014/main" id="{F144B873-B5D7-B6C4-2574-CBDC4171C4C7}"/>
                </a:ext>
              </a:extLst>
            </p:cNvPr>
            <p:cNvSpPr/>
            <p:nvPr/>
          </p:nvSpPr>
          <p:spPr>
            <a:xfrm>
              <a:off x="345583" y="5639558"/>
              <a:ext cx="11500834" cy="4247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rtl="0" eaLnBrk="1" fontAlgn="auto" latinLnBrk="0" hangingPunct="1">
                <a:lnSpc>
                  <a:spcPct val="90000"/>
                </a:lnSpc>
                <a:spcBef>
                  <a:spcPts val="0"/>
                </a:spcBef>
                <a:spcAft>
                  <a:spcPct val="350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a:t>
              </a: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dentification      |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a:t>
              </a: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ompetency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a:t>
              </a: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apping         |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E</a:t>
              </a: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valuation         |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a:t>
              </a: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ontinuous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a:t>
              </a: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mprovement</a:t>
              </a:r>
            </a:p>
          </p:txBody>
        </p:sp>
        <p:sp>
          <p:nvSpPr>
            <p:cNvPr id="11" name="Block Arc 10">
              <a:extLst>
                <a:ext uri="{FF2B5EF4-FFF2-40B4-BE49-F238E27FC236}">
                  <a16:creationId xmlns:a16="http://schemas.microsoft.com/office/drawing/2014/main" id="{B4D27E23-FB3A-1C71-BBF5-4EEC7E0478C1}"/>
                </a:ext>
              </a:extLst>
            </p:cNvPr>
            <p:cNvSpPr/>
            <p:nvPr/>
          </p:nvSpPr>
          <p:spPr>
            <a:xfrm>
              <a:off x="623914" y="2680724"/>
              <a:ext cx="2077892" cy="1816153"/>
            </a:xfrm>
            <a:prstGeom prst="blockArc">
              <a:avLst>
                <a:gd name="adj1" fmla="val 10800000"/>
                <a:gd name="adj2" fmla="val 113133"/>
                <a:gd name="adj3" fmla="val 20738"/>
              </a:avLst>
            </a:prstGeom>
            <a:solidFill>
              <a:srgbClr val="004B9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2" name="Block Arc 11">
              <a:extLst>
                <a:ext uri="{FF2B5EF4-FFF2-40B4-BE49-F238E27FC236}">
                  <a16:creationId xmlns:a16="http://schemas.microsoft.com/office/drawing/2014/main" id="{2F344A99-9747-DCB8-5048-37B6349B162F}"/>
                </a:ext>
              </a:extLst>
            </p:cNvPr>
            <p:cNvSpPr/>
            <p:nvPr/>
          </p:nvSpPr>
          <p:spPr>
            <a:xfrm flipV="1">
              <a:off x="2342486" y="2707009"/>
              <a:ext cx="2077892" cy="1816153"/>
            </a:xfrm>
            <a:prstGeom prst="blockArc">
              <a:avLst>
                <a:gd name="adj1" fmla="val 10833086"/>
                <a:gd name="adj2" fmla="val 113133"/>
                <a:gd name="adj3" fmla="val 20738"/>
              </a:avLst>
            </a:prstGeom>
            <a:solidFill>
              <a:srgbClr val="F0C93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3" name="Block Arc 12">
              <a:extLst>
                <a:ext uri="{FF2B5EF4-FFF2-40B4-BE49-F238E27FC236}">
                  <a16:creationId xmlns:a16="http://schemas.microsoft.com/office/drawing/2014/main" id="{3513F320-A363-3816-55F8-7824CF49A6E8}"/>
                </a:ext>
              </a:extLst>
            </p:cNvPr>
            <p:cNvSpPr/>
            <p:nvPr/>
          </p:nvSpPr>
          <p:spPr>
            <a:xfrm flipV="1">
              <a:off x="5756328" y="2672594"/>
              <a:ext cx="2077892" cy="1816153"/>
            </a:xfrm>
            <a:prstGeom prst="blockArc">
              <a:avLst>
                <a:gd name="adj1" fmla="val 10800000"/>
                <a:gd name="adj2" fmla="val 113133"/>
                <a:gd name="adj3" fmla="val 20738"/>
              </a:avLst>
            </a:prstGeom>
            <a:solidFill>
              <a:srgbClr val="F0C93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4" name="Block Arc 13">
              <a:extLst>
                <a:ext uri="{FF2B5EF4-FFF2-40B4-BE49-F238E27FC236}">
                  <a16:creationId xmlns:a16="http://schemas.microsoft.com/office/drawing/2014/main" id="{80850568-FA71-207B-D015-8B2E2C7CA46D}"/>
                </a:ext>
              </a:extLst>
            </p:cNvPr>
            <p:cNvSpPr/>
            <p:nvPr/>
          </p:nvSpPr>
          <p:spPr>
            <a:xfrm>
              <a:off x="4057072" y="2680724"/>
              <a:ext cx="2077892" cy="1816153"/>
            </a:xfrm>
            <a:prstGeom prst="blockArc">
              <a:avLst>
                <a:gd name="adj1" fmla="val 10800000"/>
                <a:gd name="adj2" fmla="val 113133"/>
                <a:gd name="adj3" fmla="val 20738"/>
              </a:avLst>
            </a:prstGeom>
            <a:solidFill>
              <a:srgbClr val="004B9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5" name="Block Arc 14">
              <a:extLst>
                <a:ext uri="{FF2B5EF4-FFF2-40B4-BE49-F238E27FC236}">
                  <a16:creationId xmlns:a16="http://schemas.microsoft.com/office/drawing/2014/main" id="{33F398F0-C309-E6B9-39A4-4706329D5A28}"/>
                </a:ext>
              </a:extLst>
            </p:cNvPr>
            <p:cNvSpPr/>
            <p:nvPr/>
          </p:nvSpPr>
          <p:spPr>
            <a:xfrm>
              <a:off x="7487415" y="2680724"/>
              <a:ext cx="2077892" cy="1816153"/>
            </a:xfrm>
            <a:prstGeom prst="blockArc">
              <a:avLst>
                <a:gd name="adj1" fmla="val 10800000"/>
                <a:gd name="adj2" fmla="val 113133"/>
                <a:gd name="adj3" fmla="val 20738"/>
              </a:avLst>
            </a:prstGeom>
            <a:solidFill>
              <a:srgbClr val="004B9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6" name="Block Arc 15">
              <a:extLst>
                <a:ext uri="{FF2B5EF4-FFF2-40B4-BE49-F238E27FC236}">
                  <a16:creationId xmlns:a16="http://schemas.microsoft.com/office/drawing/2014/main" id="{BB68099E-538F-AC95-5562-DD09FBE2054C}"/>
                </a:ext>
              </a:extLst>
            </p:cNvPr>
            <p:cNvSpPr/>
            <p:nvPr/>
          </p:nvSpPr>
          <p:spPr>
            <a:xfrm flipV="1">
              <a:off x="9202587" y="2682374"/>
              <a:ext cx="2077892" cy="1816153"/>
            </a:xfrm>
            <a:prstGeom prst="blockArc">
              <a:avLst>
                <a:gd name="adj1" fmla="val 10800000"/>
                <a:gd name="adj2" fmla="val 113133"/>
                <a:gd name="adj3" fmla="val 20738"/>
              </a:avLst>
            </a:prstGeom>
            <a:solidFill>
              <a:srgbClr val="F0C93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7" name="Freeform 56">
              <a:extLst>
                <a:ext uri="{FF2B5EF4-FFF2-40B4-BE49-F238E27FC236}">
                  <a16:creationId xmlns:a16="http://schemas.microsoft.com/office/drawing/2014/main" id="{710F256A-51E7-937F-9281-A5B38DBC00EA}"/>
                </a:ext>
              </a:extLst>
            </p:cNvPr>
            <p:cNvSpPr/>
            <p:nvPr/>
          </p:nvSpPr>
          <p:spPr>
            <a:xfrm>
              <a:off x="1884346" y="1905061"/>
              <a:ext cx="1406043" cy="509952"/>
            </a:xfrm>
            <a:custGeom>
              <a:avLst/>
              <a:gdLst>
                <a:gd name="connsiteX0" fmla="*/ 0 w 1060647"/>
                <a:gd name="connsiteY0" fmla="*/ 0 h 929719"/>
                <a:gd name="connsiteX1" fmla="*/ 1060647 w 1060647"/>
                <a:gd name="connsiteY1" fmla="*/ 0 h 929719"/>
                <a:gd name="connsiteX2" fmla="*/ 1060647 w 1060647"/>
                <a:gd name="connsiteY2" fmla="*/ 929719 h 929719"/>
                <a:gd name="connsiteX3" fmla="*/ 0 w 1060647"/>
                <a:gd name="connsiteY3" fmla="*/ 929719 h 929719"/>
                <a:gd name="connsiteX4" fmla="*/ 0 w 1060647"/>
                <a:gd name="connsiteY4" fmla="*/ 0 h 9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47" h="929719">
                  <a:moveTo>
                    <a:pt x="0" y="0"/>
                  </a:moveTo>
                  <a:lnTo>
                    <a:pt x="1060647" y="0"/>
                  </a:lnTo>
                  <a:lnTo>
                    <a:pt x="1060647" y="929719"/>
                  </a:lnTo>
                  <a:lnTo>
                    <a:pt x="0" y="929719"/>
                  </a:lnTo>
                  <a:lnTo>
                    <a:pt x="0" y="0"/>
                  </a:lnTo>
                  <a:close/>
                </a:path>
              </a:pathLst>
            </a:custGeom>
            <a:noFill/>
            <a:ln>
              <a:noFill/>
            </a:ln>
            <a:effectLst/>
          </p:spPr>
          <p:txBody>
            <a:bodyPr spcFirstLastPara="0" vert="horz" wrap="square" lIns="34290" tIns="34290" rIns="34290" bIns="34290" numCol="1" spcCol="127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000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Skills Assessment based on Client’s requirements</a:t>
              </a:r>
            </a:p>
          </p:txBody>
        </p:sp>
        <p:sp>
          <p:nvSpPr>
            <p:cNvPr id="18" name="Freeform 57">
              <a:extLst>
                <a:ext uri="{FF2B5EF4-FFF2-40B4-BE49-F238E27FC236}">
                  <a16:creationId xmlns:a16="http://schemas.microsoft.com/office/drawing/2014/main" id="{BB3F9F8B-0504-8281-009B-4600CCB867D7}"/>
                </a:ext>
              </a:extLst>
            </p:cNvPr>
            <p:cNvSpPr/>
            <p:nvPr/>
          </p:nvSpPr>
          <p:spPr>
            <a:xfrm>
              <a:off x="3643418" y="4730262"/>
              <a:ext cx="2001416" cy="656742"/>
            </a:xfrm>
            <a:custGeom>
              <a:avLst/>
              <a:gdLst>
                <a:gd name="connsiteX0" fmla="*/ 0 w 1060647"/>
                <a:gd name="connsiteY0" fmla="*/ 0 h 929719"/>
                <a:gd name="connsiteX1" fmla="*/ 1060647 w 1060647"/>
                <a:gd name="connsiteY1" fmla="*/ 0 h 929719"/>
                <a:gd name="connsiteX2" fmla="*/ 1060647 w 1060647"/>
                <a:gd name="connsiteY2" fmla="*/ 929719 h 929719"/>
                <a:gd name="connsiteX3" fmla="*/ 0 w 1060647"/>
                <a:gd name="connsiteY3" fmla="*/ 929719 h 929719"/>
                <a:gd name="connsiteX4" fmla="*/ 0 w 1060647"/>
                <a:gd name="connsiteY4" fmla="*/ 0 h 9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47" h="929719">
                  <a:moveTo>
                    <a:pt x="0" y="0"/>
                  </a:moveTo>
                  <a:lnTo>
                    <a:pt x="1060647" y="0"/>
                  </a:lnTo>
                  <a:lnTo>
                    <a:pt x="1060647" y="929719"/>
                  </a:lnTo>
                  <a:lnTo>
                    <a:pt x="0" y="929719"/>
                  </a:lnTo>
                  <a:lnTo>
                    <a:pt x="0" y="0"/>
                  </a:lnTo>
                  <a:close/>
                </a:path>
              </a:pathLst>
            </a:custGeom>
            <a:noFill/>
            <a:ln>
              <a:noFill/>
            </a:ln>
            <a:effectLst/>
          </p:spPr>
          <p:txBody>
            <a:bodyPr spcFirstLastPara="0" vert="horz" wrap="square" lIns="34290" tIns="34290" rIns="34290" bIns="34290" numCol="1" spcCol="127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000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hueOff val="0"/>
                      <a:satOff val="0"/>
                      <a:lumOff val="0"/>
                      <a:alphaOff val="0"/>
                    </a:srgbClr>
                  </a:solidFill>
                  <a:effectLst/>
                  <a:uLnTx/>
                  <a:uFillTx/>
                  <a:latin typeface="Aptos" panose="020B0004020202020204" pitchFamily="34" charset="0"/>
                  <a:ea typeface="Calibri" panose="020F0502020204030204" pitchFamily="34" charset="0"/>
                  <a:cs typeface="Calibri" panose="020F0502020204030204" pitchFamily="34" charset="0"/>
                </a:rPr>
                <a:t>Resource Onboarding plan approved by Resource Manager</a:t>
              </a:r>
            </a:p>
          </p:txBody>
        </p:sp>
        <p:sp>
          <p:nvSpPr>
            <p:cNvPr id="19" name="Freeform 58">
              <a:extLst>
                <a:ext uri="{FF2B5EF4-FFF2-40B4-BE49-F238E27FC236}">
                  <a16:creationId xmlns:a16="http://schemas.microsoft.com/office/drawing/2014/main" id="{85ADA76F-8BCF-1DBA-A71F-8C6FF352DF10}"/>
                </a:ext>
              </a:extLst>
            </p:cNvPr>
            <p:cNvSpPr/>
            <p:nvPr/>
          </p:nvSpPr>
          <p:spPr>
            <a:xfrm>
              <a:off x="5309238" y="1955686"/>
              <a:ext cx="2938509" cy="689353"/>
            </a:xfrm>
            <a:custGeom>
              <a:avLst/>
              <a:gdLst>
                <a:gd name="connsiteX0" fmla="*/ 0 w 1060647"/>
                <a:gd name="connsiteY0" fmla="*/ 0 h 929719"/>
                <a:gd name="connsiteX1" fmla="*/ 1060647 w 1060647"/>
                <a:gd name="connsiteY1" fmla="*/ 0 h 929719"/>
                <a:gd name="connsiteX2" fmla="*/ 1060647 w 1060647"/>
                <a:gd name="connsiteY2" fmla="*/ 929719 h 929719"/>
                <a:gd name="connsiteX3" fmla="*/ 0 w 1060647"/>
                <a:gd name="connsiteY3" fmla="*/ 929719 h 929719"/>
                <a:gd name="connsiteX4" fmla="*/ 0 w 1060647"/>
                <a:gd name="connsiteY4" fmla="*/ 0 h 9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47" h="929719">
                  <a:moveTo>
                    <a:pt x="0" y="0"/>
                  </a:moveTo>
                  <a:lnTo>
                    <a:pt x="1060647" y="0"/>
                  </a:lnTo>
                  <a:lnTo>
                    <a:pt x="1060647" y="929719"/>
                  </a:lnTo>
                  <a:lnTo>
                    <a:pt x="0" y="929719"/>
                  </a:lnTo>
                  <a:lnTo>
                    <a:pt x="0" y="0"/>
                  </a:lnTo>
                  <a:close/>
                </a:path>
              </a:pathLst>
            </a:custGeom>
            <a:noFill/>
            <a:ln>
              <a:noFill/>
            </a:ln>
            <a:effectLst/>
          </p:spPr>
          <p:txBody>
            <a:bodyPr spcFirstLastPara="0" vert="horz" wrap="square" lIns="34290" tIns="34290" rIns="34290" bIns="34290" numCol="1" spcCol="127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000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VF Services, LLC</a:t>
              </a:r>
              <a:r>
                <a:rPr kumimoji="0" lang="en-US" sz="1200" b="0" i="0" u="none" strike="noStrike" kern="0" cap="none" spc="0" normalizeH="0" baseline="0" noProof="0">
                  <a:ln>
                    <a:noFill/>
                  </a:ln>
                  <a:solidFill>
                    <a:srgbClr val="000000">
                      <a:hueOff val="0"/>
                      <a:satOff val="0"/>
                      <a:lumOff val="0"/>
                      <a:alphaOff val="0"/>
                    </a:srgbClr>
                  </a:solidFill>
                  <a:effectLst/>
                  <a:uLnTx/>
                  <a:uFillTx/>
                  <a:latin typeface="Aptos" panose="020B0004020202020204" pitchFamily="34" charset="0"/>
                  <a:ea typeface="Calibri" panose="020F0502020204030204" pitchFamily="34" charset="0"/>
                  <a:cs typeface="Calibri" panose="020F0502020204030204" pitchFamily="34" charset="0"/>
                </a:rPr>
                <a:t> Induction Manual Study for end-to-end overview of </a:t>
              </a:r>
              <a:r>
                <a:rPr kumimoji="0" lang="en-US" sz="1200" b="0" i="0" u="none" strike="noStrike" kern="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Application Support (Technology, Tools, Processes)</a:t>
              </a:r>
            </a:p>
          </p:txBody>
        </p:sp>
        <p:sp>
          <p:nvSpPr>
            <p:cNvPr id="20" name="Freeform 59">
              <a:extLst>
                <a:ext uri="{FF2B5EF4-FFF2-40B4-BE49-F238E27FC236}">
                  <a16:creationId xmlns:a16="http://schemas.microsoft.com/office/drawing/2014/main" id="{C0DAFD99-4BEE-EFFF-2A6C-07F04D8F6FDA}"/>
                </a:ext>
              </a:extLst>
            </p:cNvPr>
            <p:cNvSpPr/>
            <p:nvPr/>
          </p:nvSpPr>
          <p:spPr>
            <a:xfrm>
              <a:off x="7039898" y="4736267"/>
              <a:ext cx="2077891" cy="644732"/>
            </a:xfrm>
            <a:custGeom>
              <a:avLst/>
              <a:gdLst>
                <a:gd name="connsiteX0" fmla="*/ 0 w 1060647"/>
                <a:gd name="connsiteY0" fmla="*/ 0 h 929719"/>
                <a:gd name="connsiteX1" fmla="*/ 1060647 w 1060647"/>
                <a:gd name="connsiteY1" fmla="*/ 0 h 929719"/>
                <a:gd name="connsiteX2" fmla="*/ 1060647 w 1060647"/>
                <a:gd name="connsiteY2" fmla="*/ 929719 h 929719"/>
                <a:gd name="connsiteX3" fmla="*/ 0 w 1060647"/>
                <a:gd name="connsiteY3" fmla="*/ 929719 h 929719"/>
                <a:gd name="connsiteX4" fmla="*/ 0 w 1060647"/>
                <a:gd name="connsiteY4" fmla="*/ 0 h 9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47" h="929719">
                  <a:moveTo>
                    <a:pt x="0" y="0"/>
                  </a:moveTo>
                  <a:lnTo>
                    <a:pt x="1060647" y="0"/>
                  </a:lnTo>
                  <a:lnTo>
                    <a:pt x="1060647" y="929719"/>
                  </a:lnTo>
                  <a:lnTo>
                    <a:pt x="0" y="929719"/>
                  </a:lnTo>
                  <a:lnTo>
                    <a:pt x="0" y="0"/>
                  </a:lnTo>
                  <a:close/>
                </a:path>
              </a:pathLst>
            </a:custGeom>
            <a:noFill/>
            <a:ln>
              <a:noFill/>
            </a:ln>
            <a:effectLst/>
          </p:spPr>
          <p:txBody>
            <a:bodyPr spcFirstLastPara="0" vert="horz" wrap="square" lIns="34290" tIns="34290" rIns="34290" bIns="34290" numCol="1" spcCol="127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000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hueOff val="0"/>
                      <a:satOff val="0"/>
                      <a:lumOff val="0"/>
                      <a:alphaOff val="0"/>
                    </a:srgbClr>
                  </a:solidFill>
                  <a:effectLst/>
                  <a:uLnTx/>
                  <a:uFillTx/>
                  <a:latin typeface="Aptos" panose="020B0004020202020204" pitchFamily="34" charset="0"/>
                  <a:ea typeface="Calibri" panose="020F0502020204030204" pitchFamily="34" charset="0"/>
                  <a:cs typeface="Calibri" panose="020F0502020204030204" pitchFamily="34" charset="0"/>
                </a:rPr>
                <a:t>Knowledge Transition and Mentoring to ensure clear understanding of processes</a:t>
              </a:r>
            </a:p>
          </p:txBody>
        </p:sp>
        <p:sp>
          <p:nvSpPr>
            <p:cNvPr id="21" name="Freeform 60">
              <a:extLst>
                <a:ext uri="{FF2B5EF4-FFF2-40B4-BE49-F238E27FC236}">
                  <a16:creationId xmlns:a16="http://schemas.microsoft.com/office/drawing/2014/main" id="{F1CD932B-3071-47AE-432A-765FDD6F279F}"/>
                </a:ext>
              </a:extLst>
            </p:cNvPr>
            <p:cNvSpPr/>
            <p:nvPr/>
          </p:nvSpPr>
          <p:spPr>
            <a:xfrm>
              <a:off x="8838402" y="1955686"/>
              <a:ext cx="2408726" cy="686059"/>
            </a:xfrm>
            <a:custGeom>
              <a:avLst/>
              <a:gdLst>
                <a:gd name="connsiteX0" fmla="*/ 0 w 1060647"/>
                <a:gd name="connsiteY0" fmla="*/ 0 h 929719"/>
                <a:gd name="connsiteX1" fmla="*/ 1060647 w 1060647"/>
                <a:gd name="connsiteY1" fmla="*/ 0 h 929719"/>
                <a:gd name="connsiteX2" fmla="*/ 1060647 w 1060647"/>
                <a:gd name="connsiteY2" fmla="*/ 929719 h 929719"/>
                <a:gd name="connsiteX3" fmla="*/ 0 w 1060647"/>
                <a:gd name="connsiteY3" fmla="*/ 929719 h 929719"/>
                <a:gd name="connsiteX4" fmla="*/ 0 w 1060647"/>
                <a:gd name="connsiteY4" fmla="*/ 0 h 9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47" h="929719">
                  <a:moveTo>
                    <a:pt x="0" y="0"/>
                  </a:moveTo>
                  <a:lnTo>
                    <a:pt x="1060647" y="0"/>
                  </a:lnTo>
                  <a:lnTo>
                    <a:pt x="1060647" y="929719"/>
                  </a:lnTo>
                  <a:lnTo>
                    <a:pt x="0" y="929719"/>
                  </a:lnTo>
                  <a:lnTo>
                    <a:pt x="0" y="0"/>
                  </a:lnTo>
                  <a:close/>
                </a:path>
              </a:pathLst>
            </a:custGeom>
            <a:noFill/>
            <a:ln>
              <a:noFill/>
            </a:ln>
            <a:effectLst/>
          </p:spPr>
          <p:txBody>
            <a:bodyPr spcFirstLastPara="0" vert="horz" wrap="square" lIns="34290" tIns="34290" rIns="34290" bIns="34290" numCol="1" spcCol="127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000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hueOff val="0"/>
                      <a:satOff val="0"/>
                      <a:lumOff val="0"/>
                      <a:alphaOff val="0"/>
                    </a:srgbClr>
                  </a:solidFill>
                  <a:effectLst/>
                  <a:uLnTx/>
                  <a:uFillTx/>
                  <a:latin typeface="Aptos" panose="020B0004020202020204" pitchFamily="34" charset="0"/>
                  <a:ea typeface="Calibri" panose="020F0502020204030204" pitchFamily="34" charset="0"/>
                  <a:cs typeface="Calibri" panose="020F0502020204030204" pitchFamily="34" charset="0"/>
                </a:rPr>
                <a:t>Internal Certification Process to evaluate performance and ensure complete Knowledge acquisition</a:t>
              </a:r>
            </a:p>
          </p:txBody>
        </p:sp>
        <p:sp>
          <p:nvSpPr>
            <p:cNvPr id="22" name="Freeform 61">
              <a:extLst>
                <a:ext uri="{FF2B5EF4-FFF2-40B4-BE49-F238E27FC236}">
                  <a16:creationId xmlns:a16="http://schemas.microsoft.com/office/drawing/2014/main" id="{B1B34352-634E-0C57-72DE-448E0C252B6C}"/>
                </a:ext>
              </a:extLst>
            </p:cNvPr>
            <p:cNvSpPr/>
            <p:nvPr/>
          </p:nvSpPr>
          <p:spPr>
            <a:xfrm>
              <a:off x="10454172" y="4782289"/>
              <a:ext cx="1262284" cy="552688"/>
            </a:xfrm>
            <a:custGeom>
              <a:avLst/>
              <a:gdLst>
                <a:gd name="connsiteX0" fmla="*/ 0 w 1060647"/>
                <a:gd name="connsiteY0" fmla="*/ 0 h 929719"/>
                <a:gd name="connsiteX1" fmla="*/ 1060647 w 1060647"/>
                <a:gd name="connsiteY1" fmla="*/ 0 h 929719"/>
                <a:gd name="connsiteX2" fmla="*/ 1060647 w 1060647"/>
                <a:gd name="connsiteY2" fmla="*/ 929719 h 929719"/>
                <a:gd name="connsiteX3" fmla="*/ 0 w 1060647"/>
                <a:gd name="connsiteY3" fmla="*/ 929719 h 929719"/>
                <a:gd name="connsiteX4" fmla="*/ 0 w 1060647"/>
                <a:gd name="connsiteY4" fmla="*/ 0 h 9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47" h="929719">
                  <a:moveTo>
                    <a:pt x="0" y="0"/>
                  </a:moveTo>
                  <a:lnTo>
                    <a:pt x="1060647" y="0"/>
                  </a:lnTo>
                  <a:lnTo>
                    <a:pt x="1060647" y="929719"/>
                  </a:lnTo>
                  <a:lnTo>
                    <a:pt x="0" y="929719"/>
                  </a:lnTo>
                  <a:lnTo>
                    <a:pt x="0" y="0"/>
                  </a:lnTo>
                  <a:close/>
                </a:path>
              </a:pathLst>
            </a:custGeom>
            <a:noFill/>
            <a:ln>
              <a:noFill/>
            </a:ln>
            <a:effectLst/>
          </p:spPr>
          <p:txBody>
            <a:bodyPr spcFirstLastPara="0" vert="horz" wrap="square" lIns="34290" tIns="34290" rIns="34290" bIns="34290" numCol="1" spcCol="127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000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hueOff val="0"/>
                      <a:satOff val="0"/>
                      <a:lumOff val="0"/>
                      <a:alphaOff val="0"/>
                    </a:srgbClr>
                  </a:solidFill>
                  <a:effectLst/>
                  <a:uLnTx/>
                  <a:uFillTx/>
                  <a:latin typeface="Aptos" panose="020B0004020202020204" pitchFamily="34" charset="0"/>
                  <a:ea typeface="Calibri" panose="020F0502020204030204" pitchFamily="34" charset="0"/>
                  <a:cs typeface="Calibri" panose="020F0502020204030204" pitchFamily="34" charset="0"/>
                </a:rPr>
                <a:t>Resource ready for support</a:t>
              </a:r>
            </a:p>
          </p:txBody>
        </p:sp>
        <p:sp>
          <p:nvSpPr>
            <p:cNvPr id="23" name="Oval 22">
              <a:extLst>
                <a:ext uri="{FF2B5EF4-FFF2-40B4-BE49-F238E27FC236}">
                  <a16:creationId xmlns:a16="http://schemas.microsoft.com/office/drawing/2014/main" id="{B94F11F6-7AD6-BBB4-A152-D5C48E7BFB2C}"/>
                </a:ext>
              </a:extLst>
            </p:cNvPr>
            <p:cNvSpPr/>
            <p:nvPr/>
          </p:nvSpPr>
          <p:spPr>
            <a:xfrm>
              <a:off x="1406061" y="1810802"/>
              <a:ext cx="391806" cy="388017"/>
            </a:xfrm>
            <a:prstGeom prst="ellipse">
              <a:avLst/>
            </a:prstGeom>
            <a:solidFill>
              <a:srgbClr val="15B8D4"/>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1</a:t>
              </a:r>
            </a:p>
          </p:txBody>
        </p:sp>
        <p:sp>
          <p:nvSpPr>
            <p:cNvPr id="24" name="Oval 23">
              <a:extLst>
                <a:ext uri="{FF2B5EF4-FFF2-40B4-BE49-F238E27FC236}">
                  <a16:creationId xmlns:a16="http://schemas.microsoft.com/office/drawing/2014/main" id="{CE69AD38-DD85-AB07-CAF9-1D3F0DE725DF}"/>
                </a:ext>
              </a:extLst>
            </p:cNvPr>
            <p:cNvSpPr/>
            <p:nvPr/>
          </p:nvSpPr>
          <p:spPr>
            <a:xfrm>
              <a:off x="3123474" y="4925604"/>
              <a:ext cx="391806" cy="388017"/>
            </a:xfrm>
            <a:prstGeom prst="ellipse">
              <a:avLst/>
            </a:prstGeom>
            <a:solidFill>
              <a:srgbClr val="03559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2</a:t>
              </a:r>
            </a:p>
          </p:txBody>
        </p:sp>
        <p:sp>
          <p:nvSpPr>
            <p:cNvPr id="25" name="Oval 24">
              <a:extLst>
                <a:ext uri="{FF2B5EF4-FFF2-40B4-BE49-F238E27FC236}">
                  <a16:creationId xmlns:a16="http://schemas.microsoft.com/office/drawing/2014/main" id="{2A27A2E0-0A01-C8E0-FB75-42AF30C142F6}"/>
                </a:ext>
              </a:extLst>
            </p:cNvPr>
            <p:cNvSpPr/>
            <p:nvPr/>
          </p:nvSpPr>
          <p:spPr>
            <a:xfrm>
              <a:off x="4770899" y="1830867"/>
              <a:ext cx="391806" cy="388017"/>
            </a:xfrm>
            <a:prstGeom prst="ellipse">
              <a:avLst/>
            </a:prstGeom>
            <a:solidFill>
              <a:srgbClr val="15B8D4"/>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3</a:t>
              </a:r>
            </a:p>
          </p:txBody>
        </p:sp>
        <p:sp>
          <p:nvSpPr>
            <p:cNvPr id="26" name="Oval 25">
              <a:extLst>
                <a:ext uri="{FF2B5EF4-FFF2-40B4-BE49-F238E27FC236}">
                  <a16:creationId xmlns:a16="http://schemas.microsoft.com/office/drawing/2014/main" id="{7A59DCB5-7E4B-1FA2-CE4E-34E466CB2B31}"/>
                </a:ext>
              </a:extLst>
            </p:cNvPr>
            <p:cNvSpPr/>
            <p:nvPr/>
          </p:nvSpPr>
          <p:spPr>
            <a:xfrm>
              <a:off x="6503451" y="4925604"/>
              <a:ext cx="391806" cy="388017"/>
            </a:xfrm>
            <a:prstGeom prst="ellipse">
              <a:avLst/>
            </a:prstGeom>
            <a:solidFill>
              <a:srgbClr val="03559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4</a:t>
              </a:r>
            </a:p>
          </p:txBody>
        </p:sp>
        <p:sp>
          <p:nvSpPr>
            <p:cNvPr id="27" name="Oval 26">
              <a:extLst>
                <a:ext uri="{FF2B5EF4-FFF2-40B4-BE49-F238E27FC236}">
                  <a16:creationId xmlns:a16="http://schemas.microsoft.com/office/drawing/2014/main" id="{FAFBAD17-3C1D-3A0C-64CD-06C8E030D79A}"/>
                </a:ext>
              </a:extLst>
            </p:cNvPr>
            <p:cNvSpPr/>
            <p:nvPr/>
          </p:nvSpPr>
          <p:spPr>
            <a:xfrm>
              <a:off x="8279172" y="1830867"/>
              <a:ext cx="391806" cy="388017"/>
            </a:xfrm>
            <a:prstGeom prst="ellipse">
              <a:avLst/>
            </a:prstGeom>
            <a:solidFill>
              <a:srgbClr val="15B8D4"/>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5</a:t>
              </a:r>
            </a:p>
          </p:txBody>
        </p:sp>
        <p:sp>
          <p:nvSpPr>
            <p:cNvPr id="28" name="Oval 27">
              <a:extLst>
                <a:ext uri="{FF2B5EF4-FFF2-40B4-BE49-F238E27FC236}">
                  <a16:creationId xmlns:a16="http://schemas.microsoft.com/office/drawing/2014/main" id="{F08B0F3B-84C0-D378-E800-C2B6C3478C17}"/>
                </a:ext>
              </a:extLst>
            </p:cNvPr>
            <p:cNvSpPr/>
            <p:nvPr/>
          </p:nvSpPr>
          <p:spPr>
            <a:xfrm>
              <a:off x="9962353" y="4925604"/>
              <a:ext cx="391806" cy="388017"/>
            </a:xfrm>
            <a:prstGeom prst="ellipse">
              <a:avLst/>
            </a:prstGeom>
            <a:solidFill>
              <a:srgbClr val="03559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6</a:t>
              </a:r>
            </a:p>
          </p:txBody>
        </p:sp>
        <p:sp>
          <p:nvSpPr>
            <p:cNvPr id="29" name="Oval 28">
              <a:extLst>
                <a:ext uri="{FF2B5EF4-FFF2-40B4-BE49-F238E27FC236}">
                  <a16:creationId xmlns:a16="http://schemas.microsoft.com/office/drawing/2014/main" id="{1E5B921B-DC0B-249C-E245-8C42DD8F7F17}"/>
                </a:ext>
              </a:extLst>
            </p:cNvPr>
            <p:cNvSpPr/>
            <p:nvPr/>
          </p:nvSpPr>
          <p:spPr>
            <a:xfrm>
              <a:off x="1187394" y="3125260"/>
              <a:ext cx="803621" cy="852695"/>
            </a:xfrm>
            <a:prstGeom prst="ellipse">
              <a:avLst/>
            </a:prstGeom>
            <a:noFill/>
            <a:ln w="12700" cap="flat" cmpd="sng" algn="ctr">
              <a:solidFill>
                <a:srgbClr val="002060"/>
              </a:solidFill>
              <a:prstDash val="sys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E945AEEA-7076-9719-96FF-8CE08106DE5F}"/>
                </a:ext>
              </a:extLst>
            </p:cNvPr>
            <p:cNvSpPr/>
            <p:nvPr/>
          </p:nvSpPr>
          <p:spPr>
            <a:xfrm>
              <a:off x="2941655" y="3158797"/>
              <a:ext cx="803621" cy="852695"/>
            </a:xfrm>
            <a:prstGeom prst="ellipse">
              <a:avLst/>
            </a:prstGeom>
            <a:noFill/>
            <a:ln w="12700" cap="flat" cmpd="sng" algn="ctr">
              <a:solidFill>
                <a:srgbClr val="002060"/>
              </a:solidFill>
              <a:prstDash val="sys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8961BF83-9CE4-81A6-17E7-80F5A03834D7}"/>
                </a:ext>
              </a:extLst>
            </p:cNvPr>
            <p:cNvSpPr/>
            <p:nvPr/>
          </p:nvSpPr>
          <p:spPr>
            <a:xfrm>
              <a:off x="4711750" y="3128414"/>
              <a:ext cx="803621" cy="852695"/>
            </a:xfrm>
            <a:prstGeom prst="ellipse">
              <a:avLst/>
            </a:prstGeom>
            <a:noFill/>
            <a:ln w="12700" cap="flat" cmpd="sng" algn="ctr">
              <a:solidFill>
                <a:srgbClr val="002060"/>
              </a:solidFill>
              <a:prstDash val="sys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5D1A4740-A837-3969-D45A-7D28D5A5CDE0}"/>
                </a:ext>
              </a:extLst>
            </p:cNvPr>
            <p:cNvSpPr/>
            <p:nvPr/>
          </p:nvSpPr>
          <p:spPr>
            <a:xfrm>
              <a:off x="6426763" y="3100996"/>
              <a:ext cx="803621" cy="852695"/>
            </a:xfrm>
            <a:prstGeom prst="ellipse">
              <a:avLst/>
            </a:prstGeom>
            <a:noFill/>
            <a:ln w="12700" cap="flat" cmpd="sng" algn="ctr">
              <a:solidFill>
                <a:srgbClr val="002060"/>
              </a:solidFill>
              <a:prstDash val="sys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08E2B1F-7BBE-DB28-CCB0-DA8A28F05DE4}"/>
                </a:ext>
              </a:extLst>
            </p:cNvPr>
            <p:cNvSpPr/>
            <p:nvPr/>
          </p:nvSpPr>
          <p:spPr>
            <a:xfrm>
              <a:off x="8073264" y="3158797"/>
              <a:ext cx="803621" cy="852695"/>
            </a:xfrm>
            <a:prstGeom prst="ellipse">
              <a:avLst/>
            </a:prstGeom>
            <a:noFill/>
            <a:ln w="12700" cap="flat" cmpd="sng" algn="ctr">
              <a:solidFill>
                <a:srgbClr val="002060"/>
              </a:solidFill>
              <a:prstDash val="sys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66346F27-A74E-C413-87A0-6C1364C3E01B}"/>
                </a:ext>
              </a:extLst>
            </p:cNvPr>
            <p:cNvSpPr/>
            <p:nvPr/>
          </p:nvSpPr>
          <p:spPr>
            <a:xfrm>
              <a:off x="9896196" y="3096743"/>
              <a:ext cx="803621" cy="852695"/>
            </a:xfrm>
            <a:prstGeom prst="ellipse">
              <a:avLst/>
            </a:prstGeom>
            <a:noFill/>
            <a:ln w="12700" cap="flat" cmpd="sng" algn="ctr">
              <a:solidFill>
                <a:srgbClr val="002060"/>
              </a:solidFill>
              <a:prstDash val="sysDash"/>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9606AB99-99CE-0112-0B17-B6AD6A5378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06060" y="3350613"/>
              <a:ext cx="391806" cy="437900"/>
            </a:xfrm>
            <a:prstGeom prst="rect">
              <a:avLst/>
            </a:prstGeom>
          </p:spPr>
        </p:pic>
        <p:pic>
          <p:nvPicPr>
            <p:cNvPr id="36" name="Picture 35">
              <a:extLst>
                <a:ext uri="{FF2B5EF4-FFF2-40B4-BE49-F238E27FC236}">
                  <a16:creationId xmlns:a16="http://schemas.microsoft.com/office/drawing/2014/main" id="{4735FB3D-3E1B-1FED-5676-C15660E23CB7}"/>
                </a:ext>
              </a:extLst>
            </p:cNvPr>
            <p:cNvPicPr>
              <a:picLocks noChangeAspect="1"/>
            </p:cNvPicPr>
            <p:nvPr/>
          </p:nvPicPr>
          <p:blipFill>
            <a:blip r:embed="rId4"/>
            <a:stretch>
              <a:fillRect/>
            </a:stretch>
          </p:blipFill>
          <p:spPr>
            <a:xfrm>
              <a:off x="3118503" y="3418024"/>
              <a:ext cx="426347" cy="373054"/>
            </a:xfrm>
            <a:prstGeom prst="rect">
              <a:avLst/>
            </a:prstGeom>
          </p:spPr>
        </p:pic>
        <p:pic>
          <p:nvPicPr>
            <p:cNvPr id="37" name="Picture 36">
              <a:extLst>
                <a:ext uri="{FF2B5EF4-FFF2-40B4-BE49-F238E27FC236}">
                  <a16:creationId xmlns:a16="http://schemas.microsoft.com/office/drawing/2014/main" id="{313D9D08-ECF3-EA24-05B8-7DB64E93F27D}"/>
                </a:ext>
              </a:extLst>
            </p:cNvPr>
            <p:cNvPicPr>
              <a:picLocks noChangeAspect="1"/>
            </p:cNvPicPr>
            <p:nvPr/>
          </p:nvPicPr>
          <p:blipFill>
            <a:blip r:embed="rId5"/>
            <a:stretch>
              <a:fillRect/>
            </a:stretch>
          </p:blipFill>
          <p:spPr>
            <a:xfrm>
              <a:off x="4844076" y="3325180"/>
              <a:ext cx="539850" cy="539850"/>
            </a:xfrm>
            <a:prstGeom prst="rect">
              <a:avLst/>
            </a:prstGeom>
          </p:spPr>
        </p:pic>
        <p:pic>
          <p:nvPicPr>
            <p:cNvPr id="38" name="Picture 37">
              <a:extLst>
                <a:ext uri="{FF2B5EF4-FFF2-40B4-BE49-F238E27FC236}">
                  <a16:creationId xmlns:a16="http://schemas.microsoft.com/office/drawing/2014/main" id="{4F42E62E-A93C-B3E3-C246-672DCB74DFE3}"/>
                </a:ext>
              </a:extLst>
            </p:cNvPr>
            <p:cNvPicPr>
              <a:picLocks noChangeAspect="1"/>
            </p:cNvPicPr>
            <p:nvPr/>
          </p:nvPicPr>
          <p:blipFill>
            <a:blip r:embed="rId6"/>
            <a:stretch>
              <a:fillRect/>
            </a:stretch>
          </p:blipFill>
          <p:spPr>
            <a:xfrm>
              <a:off x="6612474" y="3307208"/>
              <a:ext cx="461547" cy="437879"/>
            </a:xfrm>
            <a:prstGeom prst="rect">
              <a:avLst/>
            </a:prstGeom>
          </p:spPr>
        </p:pic>
        <p:pic>
          <p:nvPicPr>
            <p:cNvPr id="39" name="Picture 38">
              <a:extLst>
                <a:ext uri="{FF2B5EF4-FFF2-40B4-BE49-F238E27FC236}">
                  <a16:creationId xmlns:a16="http://schemas.microsoft.com/office/drawing/2014/main" id="{B444F43A-AA16-98C2-6798-2B4E9D10B365}"/>
                </a:ext>
              </a:extLst>
            </p:cNvPr>
            <p:cNvPicPr>
              <a:picLocks noChangeAspect="1"/>
            </p:cNvPicPr>
            <p:nvPr/>
          </p:nvPicPr>
          <p:blipFill>
            <a:blip r:embed="rId7"/>
            <a:stretch>
              <a:fillRect/>
            </a:stretch>
          </p:blipFill>
          <p:spPr>
            <a:xfrm>
              <a:off x="10052621" y="3299300"/>
              <a:ext cx="497605" cy="504614"/>
            </a:xfrm>
            <a:prstGeom prst="rect">
              <a:avLst/>
            </a:prstGeom>
          </p:spPr>
        </p:pic>
        <p:pic>
          <p:nvPicPr>
            <p:cNvPr id="40" name="Picture 39">
              <a:extLst>
                <a:ext uri="{FF2B5EF4-FFF2-40B4-BE49-F238E27FC236}">
                  <a16:creationId xmlns:a16="http://schemas.microsoft.com/office/drawing/2014/main" id="{CFA2CCA0-972E-F9A3-FF38-1EE8CB700B4E}"/>
                </a:ext>
              </a:extLst>
            </p:cNvPr>
            <p:cNvPicPr>
              <a:picLocks noChangeAspect="1"/>
            </p:cNvPicPr>
            <p:nvPr/>
          </p:nvPicPr>
          <p:blipFill>
            <a:blip r:embed="rId8"/>
            <a:stretch>
              <a:fillRect/>
            </a:stretch>
          </p:blipFill>
          <p:spPr>
            <a:xfrm>
              <a:off x="8241358" y="3350613"/>
              <a:ext cx="466363" cy="498160"/>
            </a:xfrm>
            <a:prstGeom prst="rect">
              <a:avLst/>
            </a:prstGeom>
          </p:spPr>
        </p:pic>
        <p:cxnSp>
          <p:nvCxnSpPr>
            <p:cNvPr id="41" name="Straight Connector 40">
              <a:extLst>
                <a:ext uri="{FF2B5EF4-FFF2-40B4-BE49-F238E27FC236}">
                  <a16:creationId xmlns:a16="http://schemas.microsoft.com/office/drawing/2014/main" id="{B500A045-7D17-8793-1134-AE1CC169099D}"/>
                </a:ext>
              </a:extLst>
            </p:cNvPr>
            <p:cNvCxnSpPr/>
            <p:nvPr/>
          </p:nvCxnSpPr>
          <p:spPr bwMode="auto">
            <a:xfrm>
              <a:off x="1592768" y="2238648"/>
              <a:ext cx="0" cy="425833"/>
            </a:xfrm>
            <a:prstGeom prst="line">
              <a:avLst/>
            </a:prstGeom>
            <a:solidFill>
              <a:srgbClr val="BBBDC0"/>
            </a:solidFill>
            <a:ln w="6350" cap="flat" cmpd="sng" algn="ctr">
              <a:solidFill>
                <a:srgbClr val="124079"/>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F8072A65-4BC7-FFA4-0362-6B6794F27515}"/>
                </a:ext>
              </a:extLst>
            </p:cNvPr>
            <p:cNvCxnSpPr/>
            <p:nvPr/>
          </p:nvCxnSpPr>
          <p:spPr bwMode="auto">
            <a:xfrm>
              <a:off x="4971435" y="2269300"/>
              <a:ext cx="0" cy="425833"/>
            </a:xfrm>
            <a:prstGeom prst="line">
              <a:avLst/>
            </a:prstGeom>
            <a:solidFill>
              <a:srgbClr val="BBBDC0"/>
            </a:solidFill>
            <a:ln w="6350" cap="flat" cmpd="sng" algn="ctr">
              <a:solidFill>
                <a:srgbClr val="124079"/>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A245F7E5-D027-E73A-5AC1-51B73DE4F3AB}"/>
                </a:ext>
              </a:extLst>
            </p:cNvPr>
            <p:cNvCxnSpPr/>
            <p:nvPr/>
          </p:nvCxnSpPr>
          <p:spPr bwMode="auto">
            <a:xfrm>
              <a:off x="8459363" y="2269300"/>
              <a:ext cx="0" cy="425833"/>
            </a:xfrm>
            <a:prstGeom prst="line">
              <a:avLst/>
            </a:prstGeom>
            <a:solidFill>
              <a:srgbClr val="BBBDC0"/>
            </a:solidFill>
            <a:ln w="6350" cap="flat" cmpd="sng" algn="ctr">
              <a:solidFill>
                <a:srgbClr val="124079"/>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1BDDFEBD-95F3-FD65-362C-539125D9BC93}"/>
                </a:ext>
              </a:extLst>
            </p:cNvPr>
            <p:cNvCxnSpPr/>
            <p:nvPr/>
          </p:nvCxnSpPr>
          <p:spPr bwMode="auto">
            <a:xfrm>
              <a:off x="3317298" y="4496877"/>
              <a:ext cx="0" cy="425833"/>
            </a:xfrm>
            <a:prstGeom prst="line">
              <a:avLst/>
            </a:prstGeom>
            <a:solidFill>
              <a:srgbClr val="BBBDC0"/>
            </a:solidFill>
            <a:ln w="6350" cap="flat" cmpd="sng" algn="ctr">
              <a:solidFill>
                <a:srgbClr val="000000"/>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cxnSp>
        <p:cxnSp>
          <p:nvCxnSpPr>
            <p:cNvPr id="45" name="Straight Connector 44">
              <a:extLst>
                <a:ext uri="{FF2B5EF4-FFF2-40B4-BE49-F238E27FC236}">
                  <a16:creationId xmlns:a16="http://schemas.microsoft.com/office/drawing/2014/main" id="{4BE0E298-6EFD-4462-3848-ADF087897E28}"/>
                </a:ext>
              </a:extLst>
            </p:cNvPr>
            <p:cNvCxnSpPr/>
            <p:nvPr/>
          </p:nvCxnSpPr>
          <p:spPr bwMode="auto">
            <a:xfrm>
              <a:off x="6710311" y="4504940"/>
              <a:ext cx="0" cy="425833"/>
            </a:xfrm>
            <a:prstGeom prst="line">
              <a:avLst/>
            </a:prstGeom>
            <a:solidFill>
              <a:srgbClr val="BBBDC0"/>
            </a:solidFill>
            <a:ln w="6350" cap="flat" cmpd="sng" algn="ctr">
              <a:solidFill>
                <a:srgbClr val="000000"/>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31EA15E7-9CA0-7716-1625-719A01CB8605}"/>
                </a:ext>
              </a:extLst>
            </p:cNvPr>
            <p:cNvCxnSpPr/>
            <p:nvPr/>
          </p:nvCxnSpPr>
          <p:spPr bwMode="auto">
            <a:xfrm>
              <a:off x="10183266" y="4513004"/>
              <a:ext cx="0" cy="425833"/>
            </a:xfrm>
            <a:prstGeom prst="line">
              <a:avLst/>
            </a:prstGeom>
            <a:solidFill>
              <a:srgbClr val="BBBDC0"/>
            </a:solidFill>
            <a:ln w="6350" cap="flat" cmpd="sng" algn="ctr">
              <a:solidFill>
                <a:srgbClr val="000000"/>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8825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37A3F258-DFB3-55F8-3B2E-F9D0150E2C49}"/>
              </a:ext>
            </a:extLst>
          </p:cNvPr>
          <p:cNvSpPr>
            <a:spLocks noGrp="1"/>
          </p:cNvSpPr>
          <p:nvPr>
            <p:ph type="title"/>
          </p:nvPr>
        </p:nvSpPr>
        <p:spPr/>
        <p:txBody>
          <a:bodyPr/>
          <a:lstStyle/>
          <a:p>
            <a:r>
              <a:rPr lang="en-IN" dirty="0"/>
              <a:t>Resource retention framework</a:t>
            </a:r>
          </a:p>
        </p:txBody>
      </p:sp>
      <p:grpSp>
        <p:nvGrpSpPr>
          <p:cNvPr id="3" name="Group 2">
            <a:extLst>
              <a:ext uri="{FF2B5EF4-FFF2-40B4-BE49-F238E27FC236}">
                <a16:creationId xmlns:a16="http://schemas.microsoft.com/office/drawing/2014/main" id="{38BC8F6C-F912-766D-D647-D5F7B16BA8CA}"/>
              </a:ext>
            </a:extLst>
          </p:cNvPr>
          <p:cNvGrpSpPr/>
          <p:nvPr/>
        </p:nvGrpSpPr>
        <p:grpSpPr>
          <a:xfrm>
            <a:off x="386081" y="898237"/>
            <a:ext cx="11424920" cy="5263162"/>
            <a:chOff x="347455" y="860660"/>
            <a:chExt cx="11497090" cy="4931945"/>
          </a:xfrm>
        </p:grpSpPr>
        <p:sp>
          <p:nvSpPr>
            <p:cNvPr id="4" name="Arrow: Pentagon 3">
              <a:extLst>
                <a:ext uri="{FF2B5EF4-FFF2-40B4-BE49-F238E27FC236}">
                  <a16:creationId xmlns:a16="http://schemas.microsoft.com/office/drawing/2014/main" id="{3034A3D3-2FB6-D5CF-45DC-A97F9F1369D9}"/>
                </a:ext>
              </a:extLst>
            </p:cNvPr>
            <p:cNvSpPr/>
            <p:nvPr/>
          </p:nvSpPr>
          <p:spPr bwMode="auto">
            <a:xfrm>
              <a:off x="347455" y="860660"/>
              <a:ext cx="3745470" cy="398600"/>
            </a:xfrm>
            <a:prstGeom prst="homePlate">
              <a:avLst/>
            </a:prstGeom>
            <a:solidFill>
              <a:srgbClr val="004B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FDFD"/>
                  </a:solidFill>
                  <a:effectLst/>
                  <a:uLnTx/>
                  <a:uFillTx/>
                  <a:latin typeface="Aptos" panose="020B0004020202020204" pitchFamily="34" charset="0"/>
                  <a:ea typeface="Calibri" panose="020F0502020204030204" pitchFamily="34" charset="0"/>
                  <a:cs typeface="Calibri" panose="020F0502020204030204" pitchFamily="34" charset="0"/>
                </a:rPr>
                <a:t>Project attrition management</a:t>
              </a:r>
            </a:p>
          </p:txBody>
        </p:sp>
        <p:sp>
          <p:nvSpPr>
            <p:cNvPr id="5" name="Arrow: Pentagon 4">
              <a:extLst>
                <a:ext uri="{FF2B5EF4-FFF2-40B4-BE49-F238E27FC236}">
                  <a16:creationId xmlns:a16="http://schemas.microsoft.com/office/drawing/2014/main" id="{36C7C755-4BC6-32BE-B54E-391067D4B7E8}"/>
                </a:ext>
              </a:extLst>
            </p:cNvPr>
            <p:cNvSpPr/>
            <p:nvPr/>
          </p:nvSpPr>
          <p:spPr bwMode="auto">
            <a:xfrm>
              <a:off x="4204538" y="860660"/>
              <a:ext cx="3782925" cy="398600"/>
            </a:xfrm>
            <a:prstGeom prst="homePlate">
              <a:avLst/>
            </a:prstGeom>
            <a:solidFill>
              <a:srgbClr val="0068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FDFD"/>
                  </a:solidFill>
                  <a:effectLst/>
                  <a:uLnTx/>
                  <a:uFillTx/>
                  <a:latin typeface="Aptos" panose="020B0004020202020204" pitchFamily="34" charset="0"/>
                  <a:ea typeface="Calibri" panose="020F0502020204030204" pitchFamily="34" charset="0"/>
                  <a:cs typeface="Calibri" panose="020F0502020204030204" pitchFamily="34" charset="0"/>
                </a:rPr>
                <a:t>Process/Governance</a:t>
              </a:r>
            </a:p>
          </p:txBody>
        </p:sp>
        <p:sp>
          <p:nvSpPr>
            <p:cNvPr id="6" name="Arrow: Pentagon 5">
              <a:extLst>
                <a:ext uri="{FF2B5EF4-FFF2-40B4-BE49-F238E27FC236}">
                  <a16:creationId xmlns:a16="http://schemas.microsoft.com/office/drawing/2014/main" id="{DA5034CA-914A-4218-6E4E-5593B5CDE90C}"/>
                </a:ext>
              </a:extLst>
            </p:cNvPr>
            <p:cNvSpPr/>
            <p:nvPr/>
          </p:nvSpPr>
          <p:spPr bwMode="auto">
            <a:xfrm>
              <a:off x="8099075" y="860660"/>
              <a:ext cx="3745470" cy="398600"/>
            </a:xfrm>
            <a:prstGeom prst="homePlate">
              <a:avLst/>
            </a:prstGeom>
            <a:solidFill>
              <a:srgbClr val="8BC5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Talent Retention Approach </a:t>
              </a:r>
            </a:p>
          </p:txBody>
        </p:sp>
        <p:sp>
          <p:nvSpPr>
            <p:cNvPr id="7" name="Rectangle 6">
              <a:extLst>
                <a:ext uri="{FF2B5EF4-FFF2-40B4-BE49-F238E27FC236}">
                  <a16:creationId xmlns:a16="http://schemas.microsoft.com/office/drawing/2014/main" id="{98493AC5-5208-074C-681A-F2C0E3FF124F}"/>
                </a:ext>
              </a:extLst>
            </p:cNvPr>
            <p:cNvSpPr/>
            <p:nvPr/>
          </p:nvSpPr>
          <p:spPr>
            <a:xfrm>
              <a:off x="347455" y="1259260"/>
              <a:ext cx="3551445" cy="4531940"/>
            </a:xfrm>
            <a:prstGeom prst="rect">
              <a:avLst/>
            </a:prstGeom>
            <a:solidFill>
              <a:schemeClr val="bg1"/>
            </a:solidFill>
            <a:ln w="3175" cap="flat" cmpd="sng" algn="ctr">
              <a:noFill/>
              <a:prstDash val="solid"/>
              <a:round/>
              <a:headEnd type="none" w="med" len="med"/>
              <a:tailEnd type="none" w="med" len="med"/>
            </a:ln>
            <a:effectLst>
              <a:outerShdw blurRad="520700" dist="250190" dir="8460000" algn="ctr">
                <a:srgbClr val="000000">
                  <a:alpha val="14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E9876B0-9FA0-8418-4E6F-863D3B02FEA5}"/>
                </a:ext>
              </a:extLst>
            </p:cNvPr>
            <p:cNvSpPr/>
            <p:nvPr/>
          </p:nvSpPr>
          <p:spPr>
            <a:xfrm>
              <a:off x="4205508" y="1259260"/>
              <a:ext cx="3586959" cy="4531940"/>
            </a:xfrm>
            <a:prstGeom prst="rect">
              <a:avLst/>
            </a:prstGeom>
            <a:solidFill>
              <a:schemeClr val="bg1"/>
            </a:solidFill>
            <a:ln w="3175" cap="flat" cmpd="sng" algn="ctr">
              <a:noFill/>
              <a:prstDash val="solid"/>
              <a:round/>
              <a:headEnd type="none" w="med" len="med"/>
              <a:tailEnd type="none" w="med" len="med"/>
            </a:ln>
            <a:effectLst>
              <a:outerShdw blurRad="520700" dist="250190" dir="8460000" algn="ctr">
                <a:srgbClr val="000000">
                  <a:alpha val="14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C7066FA-4374-9E92-191D-4B83019B4815}"/>
                </a:ext>
              </a:extLst>
            </p:cNvPr>
            <p:cNvSpPr/>
            <p:nvPr/>
          </p:nvSpPr>
          <p:spPr>
            <a:xfrm>
              <a:off x="8099075" y="1259260"/>
              <a:ext cx="3551445" cy="4531940"/>
            </a:xfrm>
            <a:prstGeom prst="rect">
              <a:avLst/>
            </a:prstGeom>
            <a:solidFill>
              <a:schemeClr val="bg1"/>
            </a:solidFill>
            <a:ln w="3175" cap="flat" cmpd="sng" algn="ctr">
              <a:noFill/>
              <a:prstDash val="solid"/>
              <a:round/>
              <a:headEnd type="none" w="med" len="med"/>
              <a:tailEnd type="none" w="med" len="med"/>
            </a:ln>
            <a:effectLst>
              <a:outerShdw blurRad="520700" dist="250190" dir="8460000" algn="ctr">
                <a:srgbClr val="000000">
                  <a:alpha val="14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15C1C42-47DA-1966-C695-22D4F13E82E4}"/>
                </a:ext>
              </a:extLst>
            </p:cNvPr>
            <p:cNvSpPr txBox="1"/>
            <p:nvPr/>
          </p:nvSpPr>
          <p:spPr>
            <a:xfrm>
              <a:off x="451776" y="1383755"/>
              <a:ext cx="3342802" cy="129783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Current resource challenges </a:t>
              </a:r>
              <a:endPar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Loosing critical talent with special skill sets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Lack of appreciation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Lack of opportunities to learn new skills </a:t>
              </a:r>
            </a:p>
          </p:txBody>
        </p:sp>
        <p:sp>
          <p:nvSpPr>
            <p:cNvPr id="11" name="TextBox 10">
              <a:extLst>
                <a:ext uri="{FF2B5EF4-FFF2-40B4-BE49-F238E27FC236}">
                  <a16:creationId xmlns:a16="http://schemas.microsoft.com/office/drawing/2014/main" id="{F2CB0C87-AE9F-FF17-8823-E0CB429BFFDE}"/>
                </a:ext>
              </a:extLst>
            </p:cNvPr>
            <p:cNvSpPr txBox="1"/>
            <p:nvPr/>
          </p:nvSpPr>
          <p:spPr>
            <a:xfrm>
              <a:off x="451776" y="2677801"/>
              <a:ext cx="3342802" cy="311480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LTIMindtree Solutions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Provide an active hearing ear to resource concerns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Allow a non-biased bi-directional feedback discussion between the supervisor and resource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Bridge the resource needs/ aspirations to meet customer objectives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Create challenging opportunities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Provide continuous learning/certification platform – LTIMindtree Shoshin School and external SAP certification opportunities</a:t>
              </a:r>
            </a:p>
          </p:txBody>
        </p:sp>
        <p:grpSp>
          <p:nvGrpSpPr>
            <p:cNvPr id="12" name="Group 11">
              <a:extLst>
                <a:ext uri="{FF2B5EF4-FFF2-40B4-BE49-F238E27FC236}">
                  <a16:creationId xmlns:a16="http://schemas.microsoft.com/office/drawing/2014/main" id="{4E0B8E76-8CE2-0D54-4378-023F15CD7E8C}"/>
                </a:ext>
              </a:extLst>
            </p:cNvPr>
            <p:cNvGrpSpPr/>
            <p:nvPr/>
          </p:nvGrpSpPr>
          <p:grpSpPr>
            <a:xfrm>
              <a:off x="8323711" y="1406886"/>
              <a:ext cx="3182489" cy="658096"/>
              <a:chOff x="8323711" y="1406886"/>
              <a:chExt cx="3182489" cy="658096"/>
            </a:xfrm>
          </p:grpSpPr>
          <p:pic>
            <p:nvPicPr>
              <p:cNvPr id="56" name="Graphic 55" descr="Hero Female with solid fill">
                <a:extLst>
                  <a:ext uri="{FF2B5EF4-FFF2-40B4-BE49-F238E27FC236}">
                    <a16:creationId xmlns:a16="http://schemas.microsoft.com/office/drawing/2014/main" id="{E028A915-B7C6-E025-4E54-665D07AA5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3711" y="1406886"/>
                <a:ext cx="555347" cy="658096"/>
              </a:xfrm>
              <a:prstGeom prst="rect">
                <a:avLst/>
              </a:prstGeom>
            </p:spPr>
          </p:pic>
          <p:sp>
            <p:nvSpPr>
              <p:cNvPr id="57" name="TextBox 56">
                <a:extLst>
                  <a:ext uri="{FF2B5EF4-FFF2-40B4-BE49-F238E27FC236}">
                    <a16:creationId xmlns:a16="http://schemas.microsoft.com/office/drawing/2014/main" id="{FCC87CA5-A599-344B-275C-B72D78C43BE7}"/>
                  </a:ext>
                </a:extLst>
              </p:cNvPr>
              <p:cNvSpPr txBox="1"/>
              <p:nvPr/>
            </p:nvSpPr>
            <p:spPr>
              <a:xfrm>
                <a:off x="8980703" y="1505102"/>
                <a:ext cx="2525497" cy="43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Identify and promote outperforming resources</a:t>
                </a:r>
              </a:p>
            </p:txBody>
          </p:sp>
        </p:grpSp>
        <p:grpSp>
          <p:nvGrpSpPr>
            <p:cNvPr id="13" name="Group 12">
              <a:extLst>
                <a:ext uri="{FF2B5EF4-FFF2-40B4-BE49-F238E27FC236}">
                  <a16:creationId xmlns:a16="http://schemas.microsoft.com/office/drawing/2014/main" id="{80E46835-5ED4-26FF-F27A-3E6396D71911}"/>
                </a:ext>
              </a:extLst>
            </p:cNvPr>
            <p:cNvGrpSpPr/>
            <p:nvPr/>
          </p:nvGrpSpPr>
          <p:grpSpPr>
            <a:xfrm>
              <a:off x="8257871" y="2213638"/>
              <a:ext cx="3248329" cy="727507"/>
              <a:chOff x="8257871" y="2190372"/>
              <a:chExt cx="3248329" cy="727507"/>
            </a:xfrm>
          </p:grpSpPr>
          <p:pic>
            <p:nvPicPr>
              <p:cNvPr id="54" name="Graphic 53" descr="Dance with solid fill">
                <a:extLst>
                  <a:ext uri="{FF2B5EF4-FFF2-40B4-BE49-F238E27FC236}">
                    <a16:creationId xmlns:a16="http://schemas.microsoft.com/office/drawing/2014/main" id="{68CFD52C-BF24-632B-59C0-82E89ACC2E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7871" y="2190372"/>
                <a:ext cx="613920" cy="727507"/>
              </a:xfrm>
              <a:prstGeom prst="rect">
                <a:avLst/>
              </a:prstGeom>
            </p:spPr>
          </p:pic>
          <p:sp>
            <p:nvSpPr>
              <p:cNvPr id="55" name="TextBox 54">
                <a:extLst>
                  <a:ext uri="{FF2B5EF4-FFF2-40B4-BE49-F238E27FC236}">
                    <a16:creationId xmlns:a16="http://schemas.microsoft.com/office/drawing/2014/main" id="{CD46DFBE-D3DC-7612-BE7F-0E08B32A3216}"/>
                  </a:ext>
                </a:extLst>
              </p:cNvPr>
              <p:cNvSpPr txBox="1"/>
              <p:nvPr/>
            </p:nvSpPr>
            <p:spPr>
              <a:xfrm>
                <a:off x="8980703" y="2323293"/>
                <a:ext cx="2525497" cy="432612"/>
              </a:xfrm>
              <a:prstGeom prst="rect">
                <a:avLst/>
              </a:prstGeom>
              <a:noFill/>
            </p:spPr>
            <p:txBody>
              <a:bodyPr wrap="square" rtlCol="0">
                <a:spAutoFit/>
              </a:bodyPr>
              <a:lstStyle>
                <a:defPPr>
                  <a:defRPr lang="en-US"/>
                </a:defPPr>
                <a:lvl1pPr marL="114300" indent="-114300">
                  <a:buFont typeface="Wingdings" panose="05000000000000000000" pitchFamily="2" charset="2"/>
                  <a:buChar char="§"/>
                  <a:defRPr sz="1000" baseline="0">
                    <a:latin typeface="Bw Modelica" panose="00000600000000000000" pitchFamily="50" charset="0"/>
                    <a:ea typeface="+mj-ea"/>
                  </a:defRPr>
                </a:lvl1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Consistent work life balance by forcing clocked vacations</a:t>
                </a:r>
              </a:p>
            </p:txBody>
          </p:sp>
        </p:grpSp>
        <p:grpSp>
          <p:nvGrpSpPr>
            <p:cNvPr id="14" name="Group 13">
              <a:extLst>
                <a:ext uri="{FF2B5EF4-FFF2-40B4-BE49-F238E27FC236}">
                  <a16:creationId xmlns:a16="http://schemas.microsoft.com/office/drawing/2014/main" id="{53A9D813-FDDB-DDC5-CD3B-C0FB03EC6F6F}"/>
                </a:ext>
              </a:extLst>
            </p:cNvPr>
            <p:cNvGrpSpPr/>
            <p:nvPr/>
          </p:nvGrpSpPr>
          <p:grpSpPr>
            <a:xfrm>
              <a:off x="8261218" y="4786546"/>
              <a:ext cx="3244982" cy="857027"/>
              <a:chOff x="8261218" y="4786546"/>
              <a:chExt cx="3244982" cy="857027"/>
            </a:xfrm>
          </p:grpSpPr>
          <p:pic>
            <p:nvPicPr>
              <p:cNvPr id="52" name="Graphic 51" descr="Connections with solid fill">
                <a:extLst>
                  <a:ext uri="{FF2B5EF4-FFF2-40B4-BE49-F238E27FC236}">
                    <a16:creationId xmlns:a16="http://schemas.microsoft.com/office/drawing/2014/main" id="{B72E4650-5FA8-7561-7E7C-DE42C0555F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1218" y="4786546"/>
                <a:ext cx="723218" cy="857027"/>
              </a:xfrm>
              <a:prstGeom prst="rect">
                <a:avLst/>
              </a:prstGeom>
            </p:spPr>
          </p:pic>
          <p:sp>
            <p:nvSpPr>
              <p:cNvPr id="53" name="TextBox 52">
                <a:extLst>
                  <a:ext uri="{FF2B5EF4-FFF2-40B4-BE49-F238E27FC236}">
                    <a16:creationId xmlns:a16="http://schemas.microsoft.com/office/drawing/2014/main" id="{CD84C2A1-7E0F-0AD2-7122-79765C9087AB}"/>
                  </a:ext>
                </a:extLst>
              </p:cNvPr>
              <p:cNvSpPr txBox="1"/>
              <p:nvPr/>
            </p:nvSpPr>
            <p:spPr>
              <a:xfrm>
                <a:off x="8980703" y="4984227"/>
                <a:ext cx="2525497" cy="605656"/>
              </a:xfrm>
              <a:prstGeom prst="rect">
                <a:avLst/>
              </a:prstGeom>
              <a:noFill/>
            </p:spPr>
            <p:txBody>
              <a:bodyPr wrap="square" rtlCol="0">
                <a:spAutoFit/>
              </a:bodyPr>
              <a:lstStyle>
                <a:defPPr>
                  <a:defRPr lang="en-US"/>
                </a:defPPr>
                <a:lvl1pPr marL="114300" indent="-114300">
                  <a:buFont typeface="Wingdings" panose="05000000000000000000" pitchFamily="2" charset="2"/>
                  <a:buChar char="§"/>
                  <a:defRPr sz="1000" baseline="0">
                    <a:latin typeface="Bw Modelica" panose="00000600000000000000" pitchFamily="50" charset="0"/>
                    <a:ea typeface="+mj-ea"/>
                  </a:defRPr>
                </a:lvl1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Rotate resource between onsite and offshore rich customer inclusion</a:t>
                </a:r>
              </a:p>
            </p:txBody>
          </p:sp>
        </p:grpSp>
        <p:grpSp>
          <p:nvGrpSpPr>
            <p:cNvPr id="15" name="Group 14">
              <a:extLst>
                <a:ext uri="{FF2B5EF4-FFF2-40B4-BE49-F238E27FC236}">
                  <a16:creationId xmlns:a16="http://schemas.microsoft.com/office/drawing/2014/main" id="{724F9E29-85C3-19B6-1DCD-2C71747D7C0F}"/>
                </a:ext>
              </a:extLst>
            </p:cNvPr>
            <p:cNvGrpSpPr/>
            <p:nvPr/>
          </p:nvGrpSpPr>
          <p:grpSpPr>
            <a:xfrm>
              <a:off x="8309107" y="3089801"/>
              <a:ext cx="3197093" cy="671925"/>
              <a:chOff x="8309107" y="2975471"/>
              <a:chExt cx="3197093" cy="671925"/>
            </a:xfrm>
          </p:grpSpPr>
          <p:pic>
            <p:nvPicPr>
              <p:cNvPr id="50" name="Graphic 49" descr="Target Audience with solid fill">
                <a:extLst>
                  <a:ext uri="{FF2B5EF4-FFF2-40B4-BE49-F238E27FC236}">
                    <a16:creationId xmlns:a16="http://schemas.microsoft.com/office/drawing/2014/main" id="{EF19566D-3637-3EE4-8DA5-A7F845C5F9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09107" y="2975471"/>
                <a:ext cx="567017" cy="671925"/>
              </a:xfrm>
              <a:prstGeom prst="rect">
                <a:avLst/>
              </a:prstGeom>
            </p:spPr>
          </p:pic>
          <p:sp>
            <p:nvSpPr>
              <p:cNvPr id="51" name="TextBox 50">
                <a:extLst>
                  <a:ext uri="{FF2B5EF4-FFF2-40B4-BE49-F238E27FC236}">
                    <a16:creationId xmlns:a16="http://schemas.microsoft.com/office/drawing/2014/main" id="{30056CB5-FD05-4F9E-9386-CFCD9CA670DC}"/>
                  </a:ext>
                </a:extLst>
              </p:cNvPr>
              <p:cNvSpPr txBox="1"/>
              <p:nvPr/>
            </p:nvSpPr>
            <p:spPr>
              <a:xfrm>
                <a:off x="8980703" y="2988268"/>
                <a:ext cx="2525497" cy="605656"/>
              </a:xfrm>
              <a:prstGeom prst="rect">
                <a:avLst/>
              </a:prstGeom>
              <a:noFill/>
            </p:spPr>
            <p:txBody>
              <a:bodyPr wrap="square" rtlCol="0">
                <a:spAutoFit/>
              </a:bodyPr>
              <a:lstStyle>
                <a:defPPr>
                  <a:defRPr lang="en-US"/>
                </a:defPPr>
                <a:lvl1pPr marL="114300" indent="-114300">
                  <a:buFont typeface="Wingdings" panose="05000000000000000000" pitchFamily="2" charset="2"/>
                  <a:buChar char="§"/>
                  <a:defRPr sz="1000" baseline="0">
                    <a:latin typeface="Bw Modelica" panose="00000600000000000000" pitchFamily="50" charset="0"/>
                    <a:ea typeface="+mj-ea"/>
                  </a:defRPr>
                </a:lvl1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Identify, recognize and empower high preforming resources (opportunities and certification)</a:t>
                </a:r>
              </a:p>
            </p:txBody>
          </p:sp>
        </p:grpSp>
        <p:grpSp>
          <p:nvGrpSpPr>
            <p:cNvPr id="16" name="Group 15">
              <a:extLst>
                <a:ext uri="{FF2B5EF4-FFF2-40B4-BE49-F238E27FC236}">
                  <a16:creationId xmlns:a16="http://schemas.microsoft.com/office/drawing/2014/main" id="{DD78A051-FEB7-E93B-5711-090316FA06B9}"/>
                </a:ext>
              </a:extLst>
            </p:cNvPr>
            <p:cNvGrpSpPr/>
            <p:nvPr/>
          </p:nvGrpSpPr>
          <p:grpSpPr>
            <a:xfrm>
              <a:off x="8307074" y="3910382"/>
              <a:ext cx="3199126" cy="727507"/>
              <a:chOff x="8307074" y="3929265"/>
              <a:chExt cx="3199126" cy="727507"/>
            </a:xfrm>
          </p:grpSpPr>
          <p:pic>
            <p:nvPicPr>
              <p:cNvPr id="48" name="Graphic 47" descr="Business Growth with solid fill">
                <a:extLst>
                  <a:ext uri="{FF2B5EF4-FFF2-40B4-BE49-F238E27FC236}">
                    <a16:creationId xmlns:a16="http://schemas.microsoft.com/office/drawing/2014/main" id="{BC2DEF5E-0412-DD8E-F514-A839DCDFC6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07074" y="3929265"/>
                <a:ext cx="613920" cy="727507"/>
              </a:xfrm>
              <a:prstGeom prst="rect">
                <a:avLst/>
              </a:prstGeom>
            </p:spPr>
          </p:pic>
          <p:sp>
            <p:nvSpPr>
              <p:cNvPr id="49" name="TextBox 48">
                <a:extLst>
                  <a:ext uri="{FF2B5EF4-FFF2-40B4-BE49-F238E27FC236}">
                    <a16:creationId xmlns:a16="http://schemas.microsoft.com/office/drawing/2014/main" id="{32871E06-0EAF-91E8-AA04-AC982E19A33B}"/>
                  </a:ext>
                </a:extLst>
              </p:cNvPr>
              <p:cNvSpPr txBox="1"/>
              <p:nvPr/>
            </p:nvSpPr>
            <p:spPr>
              <a:xfrm>
                <a:off x="8980703" y="3969853"/>
                <a:ext cx="2525497" cy="605656"/>
              </a:xfrm>
              <a:prstGeom prst="rect">
                <a:avLst/>
              </a:prstGeom>
              <a:noFill/>
            </p:spPr>
            <p:txBody>
              <a:bodyPr wrap="square" rtlCol="0">
                <a:spAutoFit/>
              </a:bodyPr>
              <a:lstStyle>
                <a:defPPr>
                  <a:defRPr lang="en-US"/>
                </a:defPPr>
                <a:lvl1pPr marL="114300" indent="-114300">
                  <a:buFont typeface="Wingdings" panose="05000000000000000000" pitchFamily="2" charset="2"/>
                  <a:buChar char="§"/>
                  <a:defRPr sz="1000" baseline="0">
                    <a:latin typeface="Bw Modelica" panose="00000600000000000000" pitchFamily="50" charset="0"/>
                    <a:ea typeface="+mj-ea"/>
                  </a:defRPr>
                </a:lvl1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Drive high productivity by rotating resources between offshore and Onsite</a:t>
                </a:r>
              </a:p>
            </p:txBody>
          </p:sp>
        </p:grpSp>
        <p:cxnSp>
          <p:nvCxnSpPr>
            <p:cNvPr id="17" name="Straight Connector 16">
              <a:extLst>
                <a:ext uri="{FF2B5EF4-FFF2-40B4-BE49-F238E27FC236}">
                  <a16:creationId xmlns:a16="http://schemas.microsoft.com/office/drawing/2014/main" id="{56E4A883-F0C5-5D2B-DBAB-CA0CB6ADFDE2}"/>
                </a:ext>
              </a:extLst>
            </p:cNvPr>
            <p:cNvCxnSpPr/>
            <p:nvPr/>
          </p:nvCxnSpPr>
          <p:spPr>
            <a:xfrm>
              <a:off x="8257871" y="2139310"/>
              <a:ext cx="324832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6E425D-57BF-E12E-31B5-F1C763E6A9D1}"/>
                </a:ext>
              </a:extLst>
            </p:cNvPr>
            <p:cNvCxnSpPr/>
            <p:nvPr/>
          </p:nvCxnSpPr>
          <p:spPr>
            <a:xfrm>
              <a:off x="8257871" y="3015473"/>
              <a:ext cx="324832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323ADD-6B19-8ABC-D1B2-C6E276F606B9}"/>
                </a:ext>
              </a:extLst>
            </p:cNvPr>
            <p:cNvCxnSpPr/>
            <p:nvPr/>
          </p:nvCxnSpPr>
          <p:spPr>
            <a:xfrm>
              <a:off x="8257871" y="3836054"/>
              <a:ext cx="324832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330D89-7349-C8B3-2C92-9F398F24DFB2}"/>
                </a:ext>
              </a:extLst>
            </p:cNvPr>
            <p:cNvCxnSpPr/>
            <p:nvPr/>
          </p:nvCxnSpPr>
          <p:spPr>
            <a:xfrm>
              <a:off x="8257871" y="4712217"/>
              <a:ext cx="324832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1" name="Graphic 20" descr="Cycle with people outline">
              <a:extLst>
                <a:ext uri="{FF2B5EF4-FFF2-40B4-BE49-F238E27FC236}">
                  <a16:creationId xmlns:a16="http://schemas.microsoft.com/office/drawing/2014/main" id="{88E33B8E-B23F-E4C5-977B-7198720DFE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80114" y="1270118"/>
              <a:ext cx="692417" cy="729993"/>
            </a:xfrm>
            <a:prstGeom prst="rect">
              <a:avLst/>
            </a:prstGeom>
          </p:spPr>
        </p:pic>
        <p:sp>
          <p:nvSpPr>
            <p:cNvPr id="22" name="Rectangle 21">
              <a:extLst>
                <a:ext uri="{FF2B5EF4-FFF2-40B4-BE49-F238E27FC236}">
                  <a16:creationId xmlns:a16="http://schemas.microsoft.com/office/drawing/2014/main" id="{485EEB46-29E0-2824-5F69-C41F7B875A6C}"/>
                </a:ext>
              </a:extLst>
            </p:cNvPr>
            <p:cNvSpPr/>
            <p:nvPr/>
          </p:nvSpPr>
          <p:spPr bwMode="auto">
            <a:xfrm>
              <a:off x="4292087" y="2610297"/>
              <a:ext cx="1782085" cy="2988441"/>
            </a:xfrm>
            <a:prstGeom prst="rect">
              <a:avLst/>
            </a:prstGeom>
            <a:noFill/>
            <a:ln w="63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7C7C7C"/>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9C067D96-9000-33CF-BCB0-824E9C26D387}"/>
                </a:ext>
              </a:extLst>
            </p:cNvPr>
            <p:cNvSpPr/>
            <p:nvPr/>
          </p:nvSpPr>
          <p:spPr bwMode="auto">
            <a:xfrm>
              <a:off x="6669653" y="4127561"/>
              <a:ext cx="784520" cy="398600"/>
            </a:xfrm>
            <a:prstGeom prst="rect">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CCI SME</a:t>
              </a:r>
            </a:p>
          </p:txBody>
        </p:sp>
        <p:pic>
          <p:nvPicPr>
            <p:cNvPr id="24" name="Graphic 23" descr="Office worker female with solid fill">
              <a:extLst>
                <a:ext uri="{FF2B5EF4-FFF2-40B4-BE49-F238E27FC236}">
                  <a16:creationId xmlns:a16="http://schemas.microsoft.com/office/drawing/2014/main" id="{FA074BE4-8D68-17BA-A98C-6C942D5DA0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26172" y="2610298"/>
              <a:ext cx="635084" cy="669548"/>
            </a:xfrm>
            <a:prstGeom prst="rect">
              <a:avLst/>
            </a:prstGeom>
          </p:spPr>
        </p:pic>
        <p:sp>
          <p:nvSpPr>
            <p:cNvPr id="25" name="Rectangle 24">
              <a:extLst>
                <a:ext uri="{FF2B5EF4-FFF2-40B4-BE49-F238E27FC236}">
                  <a16:creationId xmlns:a16="http://schemas.microsoft.com/office/drawing/2014/main" id="{0E85E0AF-EDBF-6F6E-DA7C-28CB2C6CA4C9}"/>
                </a:ext>
              </a:extLst>
            </p:cNvPr>
            <p:cNvSpPr/>
            <p:nvPr/>
          </p:nvSpPr>
          <p:spPr bwMode="auto">
            <a:xfrm>
              <a:off x="4636416" y="1982006"/>
              <a:ext cx="1196686" cy="398600"/>
            </a:xfrm>
            <a:prstGeom prst="rect">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LTIMindtree internal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Appraisal reviews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(HR, compensation, )</a:t>
              </a:r>
            </a:p>
          </p:txBody>
        </p:sp>
        <p:cxnSp>
          <p:nvCxnSpPr>
            <p:cNvPr id="26" name="Connector: Elbow 25">
              <a:extLst>
                <a:ext uri="{FF2B5EF4-FFF2-40B4-BE49-F238E27FC236}">
                  <a16:creationId xmlns:a16="http://schemas.microsoft.com/office/drawing/2014/main" id="{B822AF9D-F461-44BC-54CC-8D5F778F2D2A}"/>
                </a:ext>
              </a:extLst>
            </p:cNvPr>
            <p:cNvCxnSpPr>
              <a:cxnSpLocks/>
              <a:stCxn id="21" idx="3"/>
              <a:endCxn id="27" idx="1"/>
            </p:cNvCxnSpPr>
            <p:nvPr/>
          </p:nvCxnSpPr>
          <p:spPr bwMode="auto">
            <a:xfrm flipV="1">
              <a:off x="5572531" y="1635114"/>
              <a:ext cx="1328368" cy="1"/>
            </a:xfrm>
            <a:prstGeom prst="bentConnector3">
              <a:avLst>
                <a:gd name="adj1" fmla="val 50000"/>
              </a:avLst>
            </a:prstGeom>
            <a:solidFill>
              <a:schemeClr val="folHlink"/>
            </a:solidFill>
            <a:ln w="6350" cap="flat" cmpd="sng" algn="ctr">
              <a:solidFill>
                <a:srgbClr val="1C1C1C"/>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Graphic 26" descr="Office worker male with solid fill">
              <a:extLst>
                <a:ext uri="{FF2B5EF4-FFF2-40B4-BE49-F238E27FC236}">
                  <a16:creationId xmlns:a16="http://schemas.microsoft.com/office/drawing/2014/main" id="{5273E562-2190-B971-17BC-C3092CD3A5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00900" y="1348162"/>
              <a:ext cx="544361" cy="573902"/>
            </a:xfrm>
            <a:prstGeom prst="rect">
              <a:avLst/>
            </a:prstGeom>
          </p:spPr>
        </p:pic>
        <p:cxnSp>
          <p:nvCxnSpPr>
            <p:cNvPr id="28" name="Straight Arrow Connector 27">
              <a:extLst>
                <a:ext uri="{FF2B5EF4-FFF2-40B4-BE49-F238E27FC236}">
                  <a16:creationId xmlns:a16="http://schemas.microsoft.com/office/drawing/2014/main" id="{11970512-04F8-D553-D5C2-10EBED6177A9}"/>
                </a:ext>
              </a:extLst>
            </p:cNvPr>
            <p:cNvCxnSpPr>
              <a:cxnSpLocks/>
              <a:stCxn id="24" idx="0"/>
              <a:endCxn id="25" idx="2"/>
            </p:cNvCxnSpPr>
            <p:nvPr/>
          </p:nvCxnSpPr>
          <p:spPr bwMode="auto">
            <a:xfrm flipH="1" flipV="1">
              <a:off x="5234759" y="2380606"/>
              <a:ext cx="8955" cy="229692"/>
            </a:xfrm>
            <a:prstGeom prst="straightConnector1">
              <a:avLst/>
            </a:prstGeom>
            <a:solidFill>
              <a:schemeClr val="folHlink"/>
            </a:solidFill>
            <a:ln w="6350" cap="flat" cmpd="sng" algn="ctr">
              <a:solidFill>
                <a:srgbClr val="1C1C1C"/>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28">
              <a:extLst>
                <a:ext uri="{FF2B5EF4-FFF2-40B4-BE49-F238E27FC236}">
                  <a16:creationId xmlns:a16="http://schemas.microsoft.com/office/drawing/2014/main" id="{7477B8CC-532D-EC77-ABF0-6FDC7ACBB5CE}"/>
                </a:ext>
              </a:extLst>
            </p:cNvPr>
            <p:cNvSpPr/>
            <p:nvPr/>
          </p:nvSpPr>
          <p:spPr bwMode="auto">
            <a:xfrm>
              <a:off x="6208771" y="2610298"/>
              <a:ext cx="1455848" cy="2988442"/>
            </a:xfrm>
            <a:prstGeom prst="rect">
              <a:avLst/>
            </a:prstGeom>
            <a:noFill/>
            <a:ln w="635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7C7C7C"/>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A5D835EA-A131-DBC0-E325-0F8EEFB92C77}"/>
                </a:ext>
              </a:extLst>
            </p:cNvPr>
            <p:cNvSpPr/>
            <p:nvPr/>
          </p:nvSpPr>
          <p:spPr bwMode="auto">
            <a:xfrm>
              <a:off x="6308050" y="3717393"/>
              <a:ext cx="1340486" cy="524860"/>
            </a:xfrm>
            <a:prstGeom prst="rect">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7C7C7C"/>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72FA590-3560-92A6-5558-3DB6140F7783}"/>
                </a:ext>
              </a:extLst>
            </p:cNvPr>
            <p:cNvSpPr/>
            <p:nvPr/>
          </p:nvSpPr>
          <p:spPr bwMode="auto">
            <a:xfrm>
              <a:off x="6563622" y="1935028"/>
              <a:ext cx="1196686" cy="398600"/>
            </a:xfrm>
            <a:prstGeom prst="rect">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CCI Resource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Feedback Coordinator</a:t>
              </a:r>
            </a:p>
          </p:txBody>
        </p:sp>
        <p:sp>
          <p:nvSpPr>
            <p:cNvPr id="32" name="Rectangle 31">
              <a:extLst>
                <a:ext uri="{FF2B5EF4-FFF2-40B4-BE49-F238E27FC236}">
                  <a16:creationId xmlns:a16="http://schemas.microsoft.com/office/drawing/2014/main" id="{9D222C0C-4DA3-9625-6338-A62747BA2ABF}"/>
                </a:ext>
              </a:extLst>
            </p:cNvPr>
            <p:cNvSpPr/>
            <p:nvPr/>
          </p:nvSpPr>
          <p:spPr bwMode="auto">
            <a:xfrm>
              <a:off x="4710913" y="5148478"/>
              <a:ext cx="1070869" cy="290695"/>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Tower team</a:t>
              </a:r>
            </a:p>
          </p:txBody>
        </p:sp>
        <p:cxnSp>
          <p:nvCxnSpPr>
            <p:cNvPr id="33" name="Connector: Elbow 32">
              <a:extLst>
                <a:ext uri="{FF2B5EF4-FFF2-40B4-BE49-F238E27FC236}">
                  <a16:creationId xmlns:a16="http://schemas.microsoft.com/office/drawing/2014/main" id="{B2C7153F-449F-E7BC-53A7-6956D9323961}"/>
                </a:ext>
              </a:extLst>
            </p:cNvPr>
            <p:cNvCxnSpPr>
              <a:cxnSpLocks/>
              <a:stCxn id="24" idx="3"/>
              <a:endCxn id="30" idx="0"/>
            </p:cNvCxnSpPr>
            <p:nvPr/>
          </p:nvCxnSpPr>
          <p:spPr bwMode="auto">
            <a:xfrm>
              <a:off x="5561256" y="2945072"/>
              <a:ext cx="1417037" cy="772321"/>
            </a:xfrm>
            <a:prstGeom prst="bentConnector2">
              <a:avLst/>
            </a:prstGeom>
            <a:solidFill>
              <a:schemeClr val="folHlink"/>
            </a:solidFill>
            <a:ln w="6350" cap="flat" cmpd="sng" algn="ctr">
              <a:solidFill>
                <a:srgbClr val="1C1C1C"/>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a:extLst>
                <a:ext uri="{FF2B5EF4-FFF2-40B4-BE49-F238E27FC236}">
                  <a16:creationId xmlns:a16="http://schemas.microsoft.com/office/drawing/2014/main" id="{990157DD-7BFD-400E-0CDE-D016DDFAF69D}"/>
                </a:ext>
              </a:extLst>
            </p:cNvPr>
            <p:cNvSpPr txBox="1"/>
            <p:nvPr/>
          </p:nvSpPr>
          <p:spPr>
            <a:xfrm>
              <a:off x="5723738" y="2994223"/>
              <a:ext cx="858508" cy="374931"/>
            </a:xfrm>
            <a:prstGeom prst="rect">
              <a:avLst/>
            </a:prstGeom>
            <a:solidFill>
              <a:schemeClr val="bg1"/>
            </a:solidFill>
          </p:spPr>
          <p:txBody>
            <a:bodyPr wrap="none" rtlCol="0">
              <a:spAutoFit/>
            </a:bodyPr>
            <a:lstStyle>
              <a:defPPr>
                <a:defRPr lang="en-US"/>
              </a:defPPr>
              <a:lvl1pPr algn="ctr">
                <a:defRPr sz="1100">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Aptos" panose="020B0004020202020204" pitchFamily="34" charset="0"/>
                  <a:ea typeface="Calibri" panose="020F0502020204030204" pitchFamily="34" charset="0"/>
                  <a:cs typeface="Calibri" panose="020F0502020204030204" pitchFamily="34" charset="0"/>
                </a:rPr>
                <a:t>Aspirational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Aptos" panose="020B0004020202020204" pitchFamily="34" charset="0"/>
                  <a:ea typeface="Calibri" panose="020F0502020204030204" pitchFamily="34" charset="0"/>
                  <a:cs typeface="Calibri" panose="020F0502020204030204" pitchFamily="34" charset="0"/>
                </a:rPr>
                <a:t>Feedback</a:t>
              </a:r>
            </a:p>
          </p:txBody>
        </p:sp>
        <p:sp>
          <p:nvSpPr>
            <p:cNvPr id="35" name="Rectangle 34">
              <a:extLst>
                <a:ext uri="{FF2B5EF4-FFF2-40B4-BE49-F238E27FC236}">
                  <a16:creationId xmlns:a16="http://schemas.microsoft.com/office/drawing/2014/main" id="{3030143F-834B-F075-3CCA-02DDE1795A46}"/>
                </a:ext>
              </a:extLst>
            </p:cNvPr>
            <p:cNvSpPr/>
            <p:nvPr/>
          </p:nvSpPr>
          <p:spPr bwMode="auto">
            <a:xfrm>
              <a:off x="4817654" y="4254046"/>
              <a:ext cx="784520" cy="398600"/>
            </a:xfrm>
            <a:prstGeom prst="rect">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Vertical Lead</a:t>
              </a:r>
            </a:p>
          </p:txBody>
        </p:sp>
        <p:cxnSp>
          <p:nvCxnSpPr>
            <p:cNvPr id="36" name="Connector: Elbow 35">
              <a:extLst>
                <a:ext uri="{FF2B5EF4-FFF2-40B4-BE49-F238E27FC236}">
                  <a16:creationId xmlns:a16="http://schemas.microsoft.com/office/drawing/2014/main" id="{4DD8F7B9-6DAD-7ABB-7194-D65C190DD435}"/>
                </a:ext>
              </a:extLst>
            </p:cNvPr>
            <p:cNvCxnSpPr>
              <a:cxnSpLocks/>
              <a:stCxn id="24" idx="1"/>
              <a:endCxn id="44" idx="1"/>
            </p:cNvCxnSpPr>
            <p:nvPr/>
          </p:nvCxnSpPr>
          <p:spPr bwMode="auto">
            <a:xfrm rot="10800000" flipH="1" flipV="1">
              <a:off x="4926171" y="2945071"/>
              <a:ext cx="37048" cy="2054967"/>
            </a:xfrm>
            <a:prstGeom prst="bentConnector3">
              <a:avLst>
                <a:gd name="adj1" fmla="val -631439"/>
              </a:avLst>
            </a:prstGeom>
            <a:solidFill>
              <a:schemeClr val="folHlink"/>
            </a:solidFill>
            <a:ln w="6350" cap="flat" cmpd="sng" algn="ctr">
              <a:solidFill>
                <a:srgbClr val="1C1C1C"/>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937E2D80-5586-2926-C92C-4B8C06C27DA6}"/>
                </a:ext>
              </a:extLst>
            </p:cNvPr>
            <p:cNvSpPr txBox="1"/>
            <p:nvPr/>
          </p:nvSpPr>
          <p:spPr>
            <a:xfrm rot="16200000">
              <a:off x="3668335" y="3859493"/>
              <a:ext cx="1628603" cy="247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Aptos" panose="020B0004020202020204" pitchFamily="34" charset="0"/>
                  <a:ea typeface="Calibri" panose="020F0502020204030204" pitchFamily="34" charset="0"/>
                  <a:cs typeface="Calibri" panose="020F0502020204030204" pitchFamily="34" charset="0"/>
                </a:rPr>
                <a:t>Indirect aspiration feedback</a:t>
              </a:r>
            </a:p>
          </p:txBody>
        </p:sp>
        <p:cxnSp>
          <p:nvCxnSpPr>
            <p:cNvPr id="38" name="Connector: Elbow 37">
              <a:extLst>
                <a:ext uri="{FF2B5EF4-FFF2-40B4-BE49-F238E27FC236}">
                  <a16:creationId xmlns:a16="http://schemas.microsoft.com/office/drawing/2014/main" id="{C85E2D37-3833-857A-FF8D-945319782696}"/>
                </a:ext>
              </a:extLst>
            </p:cNvPr>
            <p:cNvCxnSpPr>
              <a:cxnSpLocks/>
              <a:stCxn id="42" idx="3"/>
              <a:endCxn id="32" idx="3"/>
            </p:cNvCxnSpPr>
            <p:nvPr/>
          </p:nvCxnSpPr>
          <p:spPr bwMode="auto">
            <a:xfrm>
              <a:off x="5505826" y="3962157"/>
              <a:ext cx="275956" cy="1331669"/>
            </a:xfrm>
            <a:prstGeom prst="bentConnector3">
              <a:avLst>
                <a:gd name="adj1" fmla="val 182839"/>
              </a:avLst>
            </a:prstGeom>
            <a:solidFill>
              <a:schemeClr val="folHlink"/>
            </a:solidFill>
            <a:ln w="6350" cap="flat" cmpd="sng" algn="ctr">
              <a:solidFill>
                <a:srgbClr val="1C1C1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Box 38">
              <a:extLst>
                <a:ext uri="{FF2B5EF4-FFF2-40B4-BE49-F238E27FC236}">
                  <a16:creationId xmlns:a16="http://schemas.microsoft.com/office/drawing/2014/main" id="{002E7B83-F9C1-6C95-2BC3-876D886697B9}"/>
                </a:ext>
              </a:extLst>
            </p:cNvPr>
            <p:cNvSpPr txBox="1"/>
            <p:nvPr/>
          </p:nvSpPr>
          <p:spPr>
            <a:xfrm rot="16200000">
              <a:off x="5215020" y="4695837"/>
              <a:ext cx="984192" cy="247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Aptos" panose="020B0004020202020204" pitchFamily="34" charset="0"/>
                  <a:ea typeface="Calibri" panose="020F0502020204030204" pitchFamily="34" charset="0"/>
                  <a:cs typeface="Calibri" panose="020F0502020204030204" pitchFamily="34" charset="0"/>
                </a:rPr>
                <a:t>Direct reporting</a:t>
              </a:r>
            </a:p>
          </p:txBody>
        </p:sp>
        <p:cxnSp>
          <p:nvCxnSpPr>
            <p:cNvPr id="40" name="Straight Arrow Connector 39">
              <a:extLst>
                <a:ext uri="{FF2B5EF4-FFF2-40B4-BE49-F238E27FC236}">
                  <a16:creationId xmlns:a16="http://schemas.microsoft.com/office/drawing/2014/main" id="{75E5C5CA-E3C2-527F-940B-481D0E0B24A7}"/>
                </a:ext>
              </a:extLst>
            </p:cNvPr>
            <p:cNvCxnSpPr>
              <a:cxnSpLocks/>
              <a:stCxn id="42" idx="3"/>
              <a:endCxn id="43" idx="1"/>
            </p:cNvCxnSpPr>
            <p:nvPr/>
          </p:nvCxnSpPr>
          <p:spPr bwMode="auto">
            <a:xfrm flipV="1">
              <a:off x="5505826" y="3960698"/>
              <a:ext cx="1289678" cy="1460"/>
            </a:xfrm>
            <a:prstGeom prst="straightConnector1">
              <a:avLst/>
            </a:prstGeom>
            <a:solidFill>
              <a:schemeClr val="folHlink"/>
            </a:solidFill>
            <a:ln w="6350" cap="flat" cmpd="sng" algn="ctr">
              <a:solidFill>
                <a:srgbClr val="1C1C1C"/>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a:extLst>
                <a:ext uri="{FF2B5EF4-FFF2-40B4-BE49-F238E27FC236}">
                  <a16:creationId xmlns:a16="http://schemas.microsoft.com/office/drawing/2014/main" id="{6F1F6C2F-2A8F-D791-BC89-F00D85FFC4F3}"/>
                </a:ext>
              </a:extLst>
            </p:cNvPr>
            <p:cNvSpPr/>
            <p:nvPr/>
          </p:nvSpPr>
          <p:spPr bwMode="auto">
            <a:xfrm>
              <a:off x="4845560" y="3244749"/>
              <a:ext cx="784520" cy="398600"/>
            </a:xfrm>
            <a:prstGeom prst="rect">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LTIMindtree Resources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EFDFD">
                      <a:lumMod val="10000"/>
                    </a:srgbClr>
                  </a:solidFill>
                  <a:effectLst/>
                  <a:uLnTx/>
                  <a:uFillTx/>
                  <a:latin typeface="Aptos" panose="020B0004020202020204" pitchFamily="34" charset="0"/>
                  <a:ea typeface="Calibri" panose="020F0502020204030204" pitchFamily="34" charset="0"/>
                  <a:cs typeface="Calibri" panose="020F0502020204030204" pitchFamily="34" charset="0"/>
                </a:rPr>
                <a:t>Counselor</a:t>
              </a:r>
            </a:p>
          </p:txBody>
        </p:sp>
        <p:pic>
          <p:nvPicPr>
            <p:cNvPr id="42" name="Graphic 41" descr="Office worker male with solid fill">
              <a:extLst>
                <a:ext uri="{FF2B5EF4-FFF2-40B4-BE49-F238E27FC236}">
                  <a16:creationId xmlns:a16="http://schemas.microsoft.com/office/drawing/2014/main" id="{72D6A8B0-C4CA-DDB4-5AB0-CA04E79146E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61465" y="3675206"/>
              <a:ext cx="544361" cy="573902"/>
            </a:xfrm>
            <a:prstGeom prst="rect">
              <a:avLst/>
            </a:prstGeom>
          </p:spPr>
        </p:pic>
        <p:pic>
          <p:nvPicPr>
            <p:cNvPr id="43" name="Graphic 42" descr="Office worker female with solid fill">
              <a:extLst>
                <a:ext uri="{FF2B5EF4-FFF2-40B4-BE49-F238E27FC236}">
                  <a16:creationId xmlns:a16="http://schemas.microsoft.com/office/drawing/2014/main" id="{D95499C0-A33D-08CB-E774-F523BEF064C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95504" y="3671903"/>
              <a:ext cx="547859" cy="577590"/>
            </a:xfrm>
            <a:prstGeom prst="rect">
              <a:avLst/>
            </a:prstGeom>
          </p:spPr>
        </p:pic>
        <p:pic>
          <p:nvPicPr>
            <p:cNvPr id="44" name="Graphic 43" descr="Users with solid fill">
              <a:extLst>
                <a:ext uri="{FF2B5EF4-FFF2-40B4-BE49-F238E27FC236}">
                  <a16:creationId xmlns:a16="http://schemas.microsoft.com/office/drawing/2014/main" id="{14E43E54-AE3D-D223-A8A4-5984E9CDC33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963220" y="4700649"/>
              <a:ext cx="567957" cy="598779"/>
            </a:xfrm>
            <a:prstGeom prst="rect">
              <a:avLst/>
            </a:prstGeom>
          </p:spPr>
        </p:pic>
        <p:sp>
          <p:nvSpPr>
            <p:cNvPr id="45" name="TextBox 44">
              <a:extLst>
                <a:ext uri="{FF2B5EF4-FFF2-40B4-BE49-F238E27FC236}">
                  <a16:creationId xmlns:a16="http://schemas.microsoft.com/office/drawing/2014/main" id="{FD305746-A921-F005-CF60-D987D39E6ED6}"/>
                </a:ext>
              </a:extLst>
            </p:cNvPr>
            <p:cNvSpPr txBox="1"/>
            <p:nvPr/>
          </p:nvSpPr>
          <p:spPr>
            <a:xfrm>
              <a:off x="5631027" y="3584570"/>
              <a:ext cx="1117043" cy="3749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Aptos" panose="020B0004020202020204" pitchFamily="34" charset="0"/>
                  <a:ea typeface="Calibri" panose="020F0502020204030204" pitchFamily="34" charset="0"/>
                  <a:cs typeface="Calibri" panose="020F0502020204030204" pitchFamily="34" charset="0"/>
                </a:rPr>
                <a:t>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Aptos" panose="020B0004020202020204" pitchFamily="34" charset="0"/>
                  <a:ea typeface="Calibri" panose="020F0502020204030204" pitchFamily="34" charset="0"/>
                  <a:cs typeface="Calibri" panose="020F0502020204030204" pitchFamily="34" charset="0"/>
                </a:rPr>
                <a:t>Feedback</a:t>
              </a:r>
            </a:p>
          </p:txBody>
        </p:sp>
        <p:sp>
          <p:nvSpPr>
            <p:cNvPr id="46" name="TextBox 45">
              <a:extLst>
                <a:ext uri="{FF2B5EF4-FFF2-40B4-BE49-F238E27FC236}">
                  <a16:creationId xmlns:a16="http://schemas.microsoft.com/office/drawing/2014/main" id="{C0A075B9-6945-DCAE-ACED-63128D2DBED0}"/>
                </a:ext>
              </a:extLst>
            </p:cNvPr>
            <p:cNvSpPr txBox="1"/>
            <p:nvPr/>
          </p:nvSpPr>
          <p:spPr>
            <a:xfrm>
              <a:off x="4292086" y="5426843"/>
              <a:ext cx="1782085" cy="1718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defPPr>
                <a:defRPr lang="en-US"/>
              </a:defPPr>
              <a:lvl1pPr>
                <a:lnSpc>
                  <a:spcPts val="1400"/>
                </a:lnSpc>
                <a:defRPr sz="1600" b="1">
                  <a:solidFill>
                    <a:prstClr val="white"/>
                  </a:solidFill>
                  <a:latin typeface="Calibri Light" panose="020F0302020204030204" pitchFamily="34" charset="0"/>
                  <a:cs typeface="Calibri Light" panose="020F03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LTIMindtree</a:t>
              </a:r>
            </a:p>
          </p:txBody>
        </p:sp>
        <p:sp>
          <p:nvSpPr>
            <p:cNvPr id="47" name="TextBox 46">
              <a:extLst>
                <a:ext uri="{FF2B5EF4-FFF2-40B4-BE49-F238E27FC236}">
                  <a16:creationId xmlns:a16="http://schemas.microsoft.com/office/drawing/2014/main" id="{B34F06C6-1101-311E-5794-2AD205A113EB}"/>
                </a:ext>
              </a:extLst>
            </p:cNvPr>
            <p:cNvSpPr txBox="1"/>
            <p:nvPr/>
          </p:nvSpPr>
          <p:spPr>
            <a:xfrm>
              <a:off x="6214953" y="5426843"/>
              <a:ext cx="1455848" cy="171897"/>
            </a:xfrm>
            <a:prstGeom prst="rect">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defTabSz="1219110">
                <a:lnSpc>
                  <a:spcPts val="1400"/>
                </a:lnSpc>
                <a:defRPr sz="1600" b="1">
                  <a:solidFill>
                    <a:srgbClr val="00008C"/>
                  </a:solidFill>
                  <a:latin typeface="Calibri Light" panose="020F0302020204030204" pitchFamily="34" charset="0"/>
                  <a:cs typeface="Calibri Light" panose="020F03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EFDFD"/>
                  </a:solidFill>
                  <a:effectLst/>
                  <a:uLnTx/>
                  <a:uFillTx/>
                  <a:latin typeface="Aptos" panose="020B0004020202020204" pitchFamily="34" charset="0"/>
                  <a:ea typeface="Calibri" panose="020F0502020204030204" pitchFamily="34" charset="0"/>
                  <a:cs typeface="Calibri" panose="020F0502020204030204" pitchFamily="34" charset="0"/>
                </a:rPr>
                <a:t>CCI</a:t>
              </a:r>
            </a:p>
          </p:txBody>
        </p:sp>
      </p:grpSp>
    </p:spTree>
    <p:extLst>
      <p:ext uri="{BB962C8B-B14F-4D97-AF65-F5344CB8AC3E}">
        <p14:creationId xmlns:p14="http://schemas.microsoft.com/office/powerpoint/2010/main" val="358313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1845-47EF-4CBF-6B75-E723F89E6377}"/>
              </a:ext>
            </a:extLst>
          </p:cNvPr>
          <p:cNvSpPr>
            <a:spLocks noGrp="1"/>
          </p:cNvSpPr>
          <p:nvPr>
            <p:ph type="title"/>
          </p:nvPr>
        </p:nvSpPr>
        <p:spPr/>
        <p:txBody>
          <a:bodyPr/>
          <a:lstStyle/>
          <a:p>
            <a:r>
              <a:rPr lang="en-GB" dirty="0"/>
              <a:t>Building Blocks of </a:t>
            </a:r>
            <a:r>
              <a:rPr lang="en-GB" dirty="0" err="1"/>
              <a:t>LTIMindtree</a:t>
            </a:r>
            <a:r>
              <a:rPr lang="en-GB" dirty="0"/>
              <a:t> AI-Native Solution</a:t>
            </a:r>
            <a:endParaRPr lang="en-IN" dirty="0"/>
          </a:p>
        </p:txBody>
      </p:sp>
      <p:sp>
        <p:nvSpPr>
          <p:cNvPr id="6" name="Rectangle 5">
            <a:extLst>
              <a:ext uri="{FF2B5EF4-FFF2-40B4-BE49-F238E27FC236}">
                <a16:creationId xmlns:a16="http://schemas.microsoft.com/office/drawing/2014/main" id="{9AAFA06A-1FB8-FF37-B53C-9304285EC586}"/>
              </a:ext>
            </a:extLst>
          </p:cNvPr>
          <p:cNvSpPr/>
          <p:nvPr/>
        </p:nvSpPr>
        <p:spPr>
          <a:xfrm>
            <a:off x="395628" y="879406"/>
            <a:ext cx="3430736" cy="3534413"/>
          </a:xfrm>
          <a:prstGeom prst="rect">
            <a:avLst/>
          </a:prstGeom>
          <a:solidFill>
            <a:schemeClr val="bg1">
              <a:alpha val="58039"/>
            </a:schemeClr>
          </a:solidFill>
          <a:ln>
            <a:solidFill>
              <a:srgbClr val="004B97"/>
            </a:solidFill>
            <a:extLst>
              <a:ext uri="{C807C97D-BFC1-408E-A445-0C87EB9F89A2}">
                <ask:lineSketchStyleProps xmlns:ask="http://schemas.microsoft.com/office/drawing/2018/sketchyshapes" sd="1970009236">
                  <a:custGeom>
                    <a:avLst/>
                    <a:gdLst>
                      <a:gd name="connsiteX0" fmla="*/ 0 w 3430736"/>
                      <a:gd name="connsiteY0" fmla="*/ 0 h 3534413"/>
                      <a:gd name="connsiteX1" fmla="*/ 651840 w 3430736"/>
                      <a:gd name="connsiteY1" fmla="*/ 0 h 3534413"/>
                      <a:gd name="connsiteX2" fmla="*/ 1303680 w 3430736"/>
                      <a:gd name="connsiteY2" fmla="*/ 0 h 3534413"/>
                      <a:gd name="connsiteX3" fmla="*/ 2058442 w 3430736"/>
                      <a:gd name="connsiteY3" fmla="*/ 0 h 3534413"/>
                      <a:gd name="connsiteX4" fmla="*/ 2744589 w 3430736"/>
                      <a:gd name="connsiteY4" fmla="*/ 0 h 3534413"/>
                      <a:gd name="connsiteX5" fmla="*/ 3430736 w 3430736"/>
                      <a:gd name="connsiteY5" fmla="*/ 0 h 3534413"/>
                      <a:gd name="connsiteX6" fmla="*/ 3430736 w 3430736"/>
                      <a:gd name="connsiteY6" fmla="*/ 589069 h 3534413"/>
                      <a:gd name="connsiteX7" fmla="*/ 3430736 w 3430736"/>
                      <a:gd name="connsiteY7" fmla="*/ 1107449 h 3534413"/>
                      <a:gd name="connsiteX8" fmla="*/ 3430736 w 3430736"/>
                      <a:gd name="connsiteY8" fmla="*/ 1590486 h 3534413"/>
                      <a:gd name="connsiteX9" fmla="*/ 3430736 w 3430736"/>
                      <a:gd name="connsiteY9" fmla="*/ 2073522 h 3534413"/>
                      <a:gd name="connsiteX10" fmla="*/ 3430736 w 3430736"/>
                      <a:gd name="connsiteY10" fmla="*/ 2697935 h 3534413"/>
                      <a:gd name="connsiteX11" fmla="*/ 3430736 w 3430736"/>
                      <a:gd name="connsiteY11" fmla="*/ 3534413 h 3534413"/>
                      <a:gd name="connsiteX12" fmla="*/ 2778896 w 3430736"/>
                      <a:gd name="connsiteY12" fmla="*/ 3534413 h 3534413"/>
                      <a:gd name="connsiteX13" fmla="*/ 2127056 w 3430736"/>
                      <a:gd name="connsiteY13" fmla="*/ 3534413 h 3534413"/>
                      <a:gd name="connsiteX14" fmla="*/ 1509524 w 3430736"/>
                      <a:gd name="connsiteY14" fmla="*/ 3534413 h 3534413"/>
                      <a:gd name="connsiteX15" fmla="*/ 823377 w 3430736"/>
                      <a:gd name="connsiteY15" fmla="*/ 3534413 h 3534413"/>
                      <a:gd name="connsiteX16" fmla="*/ 0 w 3430736"/>
                      <a:gd name="connsiteY16" fmla="*/ 3534413 h 3534413"/>
                      <a:gd name="connsiteX17" fmla="*/ 0 w 3430736"/>
                      <a:gd name="connsiteY17" fmla="*/ 2910000 h 3534413"/>
                      <a:gd name="connsiteX18" fmla="*/ 0 w 3430736"/>
                      <a:gd name="connsiteY18" fmla="*/ 2356275 h 3534413"/>
                      <a:gd name="connsiteX19" fmla="*/ 0 w 3430736"/>
                      <a:gd name="connsiteY19" fmla="*/ 1873239 h 3534413"/>
                      <a:gd name="connsiteX20" fmla="*/ 0 w 3430736"/>
                      <a:gd name="connsiteY20" fmla="*/ 1284170 h 3534413"/>
                      <a:gd name="connsiteX21" fmla="*/ 0 w 3430736"/>
                      <a:gd name="connsiteY21" fmla="*/ 801134 h 3534413"/>
                      <a:gd name="connsiteX22" fmla="*/ 0 w 3430736"/>
                      <a:gd name="connsiteY22" fmla="*/ 0 h 35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30736" h="3534413" fill="none" extrusionOk="0">
                        <a:moveTo>
                          <a:pt x="0" y="0"/>
                        </a:moveTo>
                        <a:cubicBezTo>
                          <a:pt x="245467" y="10190"/>
                          <a:pt x="360230" y="15021"/>
                          <a:pt x="651840" y="0"/>
                        </a:cubicBezTo>
                        <a:cubicBezTo>
                          <a:pt x="943450" y="-15021"/>
                          <a:pt x="1145619" y="-17529"/>
                          <a:pt x="1303680" y="0"/>
                        </a:cubicBezTo>
                        <a:cubicBezTo>
                          <a:pt x="1461741" y="17529"/>
                          <a:pt x="1864850" y="-23513"/>
                          <a:pt x="2058442" y="0"/>
                        </a:cubicBezTo>
                        <a:cubicBezTo>
                          <a:pt x="2252034" y="23513"/>
                          <a:pt x="2536682" y="14327"/>
                          <a:pt x="2744589" y="0"/>
                        </a:cubicBezTo>
                        <a:cubicBezTo>
                          <a:pt x="2952496" y="-14327"/>
                          <a:pt x="3152914" y="11556"/>
                          <a:pt x="3430736" y="0"/>
                        </a:cubicBezTo>
                        <a:cubicBezTo>
                          <a:pt x="3415845" y="125325"/>
                          <a:pt x="3415667" y="306403"/>
                          <a:pt x="3430736" y="589069"/>
                        </a:cubicBezTo>
                        <a:cubicBezTo>
                          <a:pt x="3445805" y="871735"/>
                          <a:pt x="3427354" y="892651"/>
                          <a:pt x="3430736" y="1107449"/>
                        </a:cubicBezTo>
                        <a:cubicBezTo>
                          <a:pt x="3434118" y="1322247"/>
                          <a:pt x="3434298" y="1383584"/>
                          <a:pt x="3430736" y="1590486"/>
                        </a:cubicBezTo>
                        <a:cubicBezTo>
                          <a:pt x="3427174" y="1797388"/>
                          <a:pt x="3424594" y="1948289"/>
                          <a:pt x="3430736" y="2073522"/>
                        </a:cubicBezTo>
                        <a:cubicBezTo>
                          <a:pt x="3436878" y="2198755"/>
                          <a:pt x="3422571" y="2491245"/>
                          <a:pt x="3430736" y="2697935"/>
                        </a:cubicBezTo>
                        <a:cubicBezTo>
                          <a:pt x="3438901" y="2904625"/>
                          <a:pt x="3442190" y="3190079"/>
                          <a:pt x="3430736" y="3534413"/>
                        </a:cubicBezTo>
                        <a:cubicBezTo>
                          <a:pt x="3147761" y="3503247"/>
                          <a:pt x="2947172" y="3521576"/>
                          <a:pt x="2778896" y="3534413"/>
                        </a:cubicBezTo>
                        <a:cubicBezTo>
                          <a:pt x="2610620" y="3547250"/>
                          <a:pt x="2330281" y="3532237"/>
                          <a:pt x="2127056" y="3534413"/>
                        </a:cubicBezTo>
                        <a:cubicBezTo>
                          <a:pt x="1923831" y="3536589"/>
                          <a:pt x="1749740" y="3506333"/>
                          <a:pt x="1509524" y="3534413"/>
                        </a:cubicBezTo>
                        <a:cubicBezTo>
                          <a:pt x="1269308" y="3562493"/>
                          <a:pt x="963696" y="3518409"/>
                          <a:pt x="823377" y="3534413"/>
                        </a:cubicBezTo>
                        <a:cubicBezTo>
                          <a:pt x="683058" y="3550417"/>
                          <a:pt x="377078" y="3551744"/>
                          <a:pt x="0" y="3534413"/>
                        </a:cubicBezTo>
                        <a:cubicBezTo>
                          <a:pt x="-27832" y="3364356"/>
                          <a:pt x="4300" y="3186179"/>
                          <a:pt x="0" y="2910000"/>
                        </a:cubicBezTo>
                        <a:cubicBezTo>
                          <a:pt x="-4300" y="2633821"/>
                          <a:pt x="-13061" y="2513949"/>
                          <a:pt x="0" y="2356275"/>
                        </a:cubicBezTo>
                        <a:cubicBezTo>
                          <a:pt x="13061" y="2198601"/>
                          <a:pt x="-928" y="2025198"/>
                          <a:pt x="0" y="1873239"/>
                        </a:cubicBezTo>
                        <a:cubicBezTo>
                          <a:pt x="928" y="1721280"/>
                          <a:pt x="29102" y="1421680"/>
                          <a:pt x="0" y="1284170"/>
                        </a:cubicBezTo>
                        <a:cubicBezTo>
                          <a:pt x="-29102" y="1146660"/>
                          <a:pt x="-11760" y="1017587"/>
                          <a:pt x="0" y="801134"/>
                        </a:cubicBezTo>
                        <a:cubicBezTo>
                          <a:pt x="11760" y="584681"/>
                          <a:pt x="38858" y="280632"/>
                          <a:pt x="0" y="0"/>
                        </a:cubicBezTo>
                        <a:close/>
                      </a:path>
                      <a:path w="3430736" h="3534413" stroke="0" extrusionOk="0">
                        <a:moveTo>
                          <a:pt x="0" y="0"/>
                        </a:moveTo>
                        <a:cubicBezTo>
                          <a:pt x="312703" y="23488"/>
                          <a:pt x="482799" y="4119"/>
                          <a:pt x="651840" y="0"/>
                        </a:cubicBezTo>
                        <a:cubicBezTo>
                          <a:pt x="820881" y="-4119"/>
                          <a:pt x="985217" y="27553"/>
                          <a:pt x="1303680" y="0"/>
                        </a:cubicBezTo>
                        <a:cubicBezTo>
                          <a:pt x="1622143" y="-27553"/>
                          <a:pt x="1648106" y="16121"/>
                          <a:pt x="1921212" y="0"/>
                        </a:cubicBezTo>
                        <a:cubicBezTo>
                          <a:pt x="2194318" y="-16121"/>
                          <a:pt x="2377887" y="-7096"/>
                          <a:pt x="2607359" y="0"/>
                        </a:cubicBezTo>
                        <a:cubicBezTo>
                          <a:pt x="2836831" y="7096"/>
                          <a:pt x="3184564" y="41140"/>
                          <a:pt x="3430736" y="0"/>
                        </a:cubicBezTo>
                        <a:cubicBezTo>
                          <a:pt x="3443626" y="228917"/>
                          <a:pt x="3425675" y="345544"/>
                          <a:pt x="3430736" y="553725"/>
                        </a:cubicBezTo>
                        <a:cubicBezTo>
                          <a:pt x="3435797" y="761907"/>
                          <a:pt x="3419470" y="928278"/>
                          <a:pt x="3430736" y="1036761"/>
                        </a:cubicBezTo>
                        <a:cubicBezTo>
                          <a:pt x="3442002" y="1145244"/>
                          <a:pt x="3415683" y="1377274"/>
                          <a:pt x="3430736" y="1555142"/>
                        </a:cubicBezTo>
                        <a:cubicBezTo>
                          <a:pt x="3445789" y="1733010"/>
                          <a:pt x="3453747" y="2031957"/>
                          <a:pt x="3430736" y="2214899"/>
                        </a:cubicBezTo>
                        <a:cubicBezTo>
                          <a:pt x="3407725" y="2397841"/>
                          <a:pt x="3423104" y="2665800"/>
                          <a:pt x="3430736" y="2874656"/>
                        </a:cubicBezTo>
                        <a:cubicBezTo>
                          <a:pt x="3438368" y="3083512"/>
                          <a:pt x="3417602" y="3259901"/>
                          <a:pt x="3430736" y="3534413"/>
                        </a:cubicBezTo>
                        <a:cubicBezTo>
                          <a:pt x="3185830" y="3515770"/>
                          <a:pt x="2968742" y="3532014"/>
                          <a:pt x="2710281" y="3534413"/>
                        </a:cubicBezTo>
                        <a:cubicBezTo>
                          <a:pt x="2451820" y="3536812"/>
                          <a:pt x="2223060" y="3518019"/>
                          <a:pt x="1989827" y="3534413"/>
                        </a:cubicBezTo>
                        <a:cubicBezTo>
                          <a:pt x="1756594" y="3550807"/>
                          <a:pt x="1536866" y="3510401"/>
                          <a:pt x="1303680" y="3534413"/>
                        </a:cubicBezTo>
                        <a:cubicBezTo>
                          <a:pt x="1070494" y="3558425"/>
                          <a:pt x="280481" y="3503733"/>
                          <a:pt x="0" y="3534413"/>
                        </a:cubicBezTo>
                        <a:cubicBezTo>
                          <a:pt x="-9656" y="3286929"/>
                          <a:pt x="-12675" y="3209665"/>
                          <a:pt x="0" y="2945344"/>
                        </a:cubicBezTo>
                        <a:cubicBezTo>
                          <a:pt x="12675" y="2681023"/>
                          <a:pt x="-7490" y="2479656"/>
                          <a:pt x="0" y="2356275"/>
                        </a:cubicBezTo>
                        <a:cubicBezTo>
                          <a:pt x="7490" y="2232894"/>
                          <a:pt x="17525" y="2094375"/>
                          <a:pt x="0" y="1873239"/>
                        </a:cubicBezTo>
                        <a:cubicBezTo>
                          <a:pt x="-17525" y="1652103"/>
                          <a:pt x="21458" y="1510400"/>
                          <a:pt x="0" y="1319514"/>
                        </a:cubicBezTo>
                        <a:cubicBezTo>
                          <a:pt x="-21458" y="1128629"/>
                          <a:pt x="-2408" y="1004005"/>
                          <a:pt x="0" y="695101"/>
                        </a:cubicBezTo>
                        <a:cubicBezTo>
                          <a:pt x="2408" y="386197"/>
                          <a:pt x="17996" y="209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7" name="Rectangle 6">
            <a:extLst>
              <a:ext uri="{FF2B5EF4-FFF2-40B4-BE49-F238E27FC236}">
                <a16:creationId xmlns:a16="http://schemas.microsoft.com/office/drawing/2014/main" id="{411C136A-C975-9680-6F8C-CF8653B3B066}"/>
              </a:ext>
            </a:extLst>
          </p:cNvPr>
          <p:cNvSpPr/>
          <p:nvPr/>
        </p:nvSpPr>
        <p:spPr>
          <a:xfrm>
            <a:off x="8380264" y="879406"/>
            <a:ext cx="3430736" cy="3534412"/>
          </a:xfrm>
          <a:prstGeom prst="rect">
            <a:avLst/>
          </a:prstGeom>
          <a:solidFill>
            <a:schemeClr val="bg1">
              <a:alpha val="58039"/>
            </a:schemeClr>
          </a:solidFill>
          <a:ln>
            <a:solidFill>
              <a:srgbClr val="004B97"/>
            </a:solidFill>
            <a:extLst>
              <a:ext uri="{C807C97D-BFC1-408E-A445-0C87EB9F89A2}">
                <ask:lineSketchStyleProps xmlns:ask="http://schemas.microsoft.com/office/drawing/2018/sketchyshapes" sd="423614839">
                  <a:custGeom>
                    <a:avLst/>
                    <a:gdLst>
                      <a:gd name="connsiteX0" fmla="*/ 0 w 3430736"/>
                      <a:gd name="connsiteY0" fmla="*/ 0 h 3534412"/>
                      <a:gd name="connsiteX1" fmla="*/ 686147 w 3430736"/>
                      <a:gd name="connsiteY1" fmla="*/ 0 h 3534412"/>
                      <a:gd name="connsiteX2" fmla="*/ 1440909 w 3430736"/>
                      <a:gd name="connsiteY2" fmla="*/ 0 h 3534412"/>
                      <a:gd name="connsiteX3" fmla="*/ 2024134 w 3430736"/>
                      <a:gd name="connsiteY3" fmla="*/ 0 h 3534412"/>
                      <a:gd name="connsiteX4" fmla="*/ 2641667 w 3430736"/>
                      <a:gd name="connsiteY4" fmla="*/ 0 h 3534412"/>
                      <a:gd name="connsiteX5" fmla="*/ 3430736 w 3430736"/>
                      <a:gd name="connsiteY5" fmla="*/ 0 h 3534412"/>
                      <a:gd name="connsiteX6" fmla="*/ 3430736 w 3430736"/>
                      <a:gd name="connsiteY6" fmla="*/ 483036 h 3534412"/>
                      <a:gd name="connsiteX7" fmla="*/ 3430736 w 3430736"/>
                      <a:gd name="connsiteY7" fmla="*/ 1107449 h 3534412"/>
                      <a:gd name="connsiteX8" fmla="*/ 3430736 w 3430736"/>
                      <a:gd name="connsiteY8" fmla="*/ 1625830 h 3534412"/>
                      <a:gd name="connsiteX9" fmla="*/ 3430736 w 3430736"/>
                      <a:gd name="connsiteY9" fmla="*/ 2144210 h 3534412"/>
                      <a:gd name="connsiteX10" fmla="*/ 3430736 w 3430736"/>
                      <a:gd name="connsiteY10" fmla="*/ 2803967 h 3534412"/>
                      <a:gd name="connsiteX11" fmla="*/ 3430736 w 3430736"/>
                      <a:gd name="connsiteY11" fmla="*/ 3534412 h 3534412"/>
                      <a:gd name="connsiteX12" fmla="*/ 2710281 w 3430736"/>
                      <a:gd name="connsiteY12" fmla="*/ 3534412 h 3534412"/>
                      <a:gd name="connsiteX13" fmla="*/ 2127056 w 3430736"/>
                      <a:gd name="connsiteY13" fmla="*/ 3534412 h 3534412"/>
                      <a:gd name="connsiteX14" fmla="*/ 1543831 w 3430736"/>
                      <a:gd name="connsiteY14" fmla="*/ 3534412 h 3534412"/>
                      <a:gd name="connsiteX15" fmla="*/ 857684 w 3430736"/>
                      <a:gd name="connsiteY15" fmla="*/ 3534412 h 3534412"/>
                      <a:gd name="connsiteX16" fmla="*/ 0 w 3430736"/>
                      <a:gd name="connsiteY16" fmla="*/ 3534412 h 3534412"/>
                      <a:gd name="connsiteX17" fmla="*/ 0 w 3430736"/>
                      <a:gd name="connsiteY17" fmla="*/ 3016032 h 3534412"/>
                      <a:gd name="connsiteX18" fmla="*/ 0 w 3430736"/>
                      <a:gd name="connsiteY18" fmla="*/ 2462307 h 3534412"/>
                      <a:gd name="connsiteX19" fmla="*/ 0 w 3430736"/>
                      <a:gd name="connsiteY19" fmla="*/ 1943927 h 3534412"/>
                      <a:gd name="connsiteX20" fmla="*/ 0 w 3430736"/>
                      <a:gd name="connsiteY20" fmla="*/ 1460890 h 3534412"/>
                      <a:gd name="connsiteX21" fmla="*/ 0 w 3430736"/>
                      <a:gd name="connsiteY21" fmla="*/ 836478 h 3534412"/>
                      <a:gd name="connsiteX22" fmla="*/ 0 w 3430736"/>
                      <a:gd name="connsiteY22" fmla="*/ 0 h 353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30736" h="3534412" fill="none" extrusionOk="0">
                        <a:moveTo>
                          <a:pt x="0" y="0"/>
                        </a:moveTo>
                        <a:cubicBezTo>
                          <a:pt x="152133" y="9559"/>
                          <a:pt x="441116" y="-9908"/>
                          <a:pt x="686147" y="0"/>
                        </a:cubicBezTo>
                        <a:cubicBezTo>
                          <a:pt x="931178" y="9908"/>
                          <a:pt x="1071806" y="-6292"/>
                          <a:pt x="1440909" y="0"/>
                        </a:cubicBezTo>
                        <a:cubicBezTo>
                          <a:pt x="1810012" y="6292"/>
                          <a:pt x="1811682" y="-18058"/>
                          <a:pt x="2024134" y="0"/>
                        </a:cubicBezTo>
                        <a:cubicBezTo>
                          <a:pt x="2236587" y="18058"/>
                          <a:pt x="2481069" y="-6500"/>
                          <a:pt x="2641667" y="0"/>
                        </a:cubicBezTo>
                        <a:cubicBezTo>
                          <a:pt x="2802265" y="6500"/>
                          <a:pt x="3094794" y="-11430"/>
                          <a:pt x="3430736" y="0"/>
                        </a:cubicBezTo>
                        <a:cubicBezTo>
                          <a:pt x="3423083" y="201061"/>
                          <a:pt x="3451981" y="244268"/>
                          <a:pt x="3430736" y="483036"/>
                        </a:cubicBezTo>
                        <a:cubicBezTo>
                          <a:pt x="3409491" y="721804"/>
                          <a:pt x="3423133" y="824102"/>
                          <a:pt x="3430736" y="1107449"/>
                        </a:cubicBezTo>
                        <a:cubicBezTo>
                          <a:pt x="3438339" y="1390796"/>
                          <a:pt x="3423661" y="1408693"/>
                          <a:pt x="3430736" y="1625830"/>
                        </a:cubicBezTo>
                        <a:cubicBezTo>
                          <a:pt x="3437811" y="1842967"/>
                          <a:pt x="3409453" y="1985590"/>
                          <a:pt x="3430736" y="2144210"/>
                        </a:cubicBezTo>
                        <a:cubicBezTo>
                          <a:pt x="3452019" y="2302830"/>
                          <a:pt x="3436745" y="2601898"/>
                          <a:pt x="3430736" y="2803967"/>
                        </a:cubicBezTo>
                        <a:cubicBezTo>
                          <a:pt x="3424727" y="3006036"/>
                          <a:pt x="3448830" y="3193711"/>
                          <a:pt x="3430736" y="3534412"/>
                        </a:cubicBezTo>
                        <a:cubicBezTo>
                          <a:pt x="3171411" y="3522009"/>
                          <a:pt x="2942009" y="3506828"/>
                          <a:pt x="2710281" y="3534412"/>
                        </a:cubicBezTo>
                        <a:cubicBezTo>
                          <a:pt x="2478553" y="3561996"/>
                          <a:pt x="2355699" y="3553352"/>
                          <a:pt x="2127056" y="3534412"/>
                        </a:cubicBezTo>
                        <a:cubicBezTo>
                          <a:pt x="1898413" y="3515472"/>
                          <a:pt x="1692329" y="3539647"/>
                          <a:pt x="1543831" y="3534412"/>
                        </a:cubicBezTo>
                        <a:cubicBezTo>
                          <a:pt x="1395333" y="3529177"/>
                          <a:pt x="1022626" y="3509641"/>
                          <a:pt x="857684" y="3534412"/>
                        </a:cubicBezTo>
                        <a:cubicBezTo>
                          <a:pt x="692742" y="3559183"/>
                          <a:pt x="311465" y="3574589"/>
                          <a:pt x="0" y="3534412"/>
                        </a:cubicBezTo>
                        <a:cubicBezTo>
                          <a:pt x="10859" y="3401239"/>
                          <a:pt x="-204" y="3250383"/>
                          <a:pt x="0" y="3016032"/>
                        </a:cubicBezTo>
                        <a:cubicBezTo>
                          <a:pt x="204" y="2781681"/>
                          <a:pt x="21262" y="2713905"/>
                          <a:pt x="0" y="2462307"/>
                        </a:cubicBezTo>
                        <a:cubicBezTo>
                          <a:pt x="-21262" y="2210709"/>
                          <a:pt x="19567" y="2068471"/>
                          <a:pt x="0" y="1943927"/>
                        </a:cubicBezTo>
                        <a:cubicBezTo>
                          <a:pt x="-19567" y="1819383"/>
                          <a:pt x="-19952" y="1587865"/>
                          <a:pt x="0" y="1460890"/>
                        </a:cubicBezTo>
                        <a:cubicBezTo>
                          <a:pt x="19952" y="1333915"/>
                          <a:pt x="-4562" y="1038364"/>
                          <a:pt x="0" y="836478"/>
                        </a:cubicBezTo>
                        <a:cubicBezTo>
                          <a:pt x="4562" y="634592"/>
                          <a:pt x="-41462" y="308092"/>
                          <a:pt x="0" y="0"/>
                        </a:cubicBezTo>
                        <a:close/>
                      </a:path>
                      <a:path w="3430736" h="3534412" stroke="0" extrusionOk="0">
                        <a:moveTo>
                          <a:pt x="0" y="0"/>
                        </a:moveTo>
                        <a:cubicBezTo>
                          <a:pt x="305932" y="-15335"/>
                          <a:pt x="388403" y="-1586"/>
                          <a:pt x="720455" y="0"/>
                        </a:cubicBezTo>
                        <a:cubicBezTo>
                          <a:pt x="1052507" y="1586"/>
                          <a:pt x="1308107" y="-33405"/>
                          <a:pt x="1475216" y="0"/>
                        </a:cubicBezTo>
                        <a:cubicBezTo>
                          <a:pt x="1642325" y="33405"/>
                          <a:pt x="1812109" y="-20093"/>
                          <a:pt x="2092749" y="0"/>
                        </a:cubicBezTo>
                        <a:cubicBezTo>
                          <a:pt x="2373389" y="20093"/>
                          <a:pt x="3148186" y="9471"/>
                          <a:pt x="3430736" y="0"/>
                        </a:cubicBezTo>
                        <a:cubicBezTo>
                          <a:pt x="3408853" y="173209"/>
                          <a:pt x="3397781" y="392112"/>
                          <a:pt x="3430736" y="659757"/>
                        </a:cubicBezTo>
                        <a:cubicBezTo>
                          <a:pt x="3463691" y="927402"/>
                          <a:pt x="3452531" y="1048383"/>
                          <a:pt x="3430736" y="1178137"/>
                        </a:cubicBezTo>
                        <a:cubicBezTo>
                          <a:pt x="3408941" y="1307891"/>
                          <a:pt x="3452626" y="1516258"/>
                          <a:pt x="3430736" y="1837894"/>
                        </a:cubicBezTo>
                        <a:cubicBezTo>
                          <a:pt x="3408846" y="2159530"/>
                          <a:pt x="3450796" y="2259517"/>
                          <a:pt x="3430736" y="2426963"/>
                        </a:cubicBezTo>
                        <a:cubicBezTo>
                          <a:pt x="3410676" y="2594409"/>
                          <a:pt x="3436209" y="2869160"/>
                          <a:pt x="3430736" y="2980687"/>
                        </a:cubicBezTo>
                        <a:cubicBezTo>
                          <a:pt x="3425263" y="3092214"/>
                          <a:pt x="3443110" y="3376979"/>
                          <a:pt x="3430736" y="3534412"/>
                        </a:cubicBezTo>
                        <a:cubicBezTo>
                          <a:pt x="3118693" y="3536179"/>
                          <a:pt x="2861817" y="3534447"/>
                          <a:pt x="2675974" y="3534412"/>
                        </a:cubicBezTo>
                        <a:cubicBezTo>
                          <a:pt x="2490131" y="3534377"/>
                          <a:pt x="2338937" y="3562015"/>
                          <a:pt x="2092749" y="3534412"/>
                        </a:cubicBezTo>
                        <a:cubicBezTo>
                          <a:pt x="1846562" y="3506809"/>
                          <a:pt x="1716874" y="3525930"/>
                          <a:pt x="1406602" y="3534412"/>
                        </a:cubicBezTo>
                        <a:cubicBezTo>
                          <a:pt x="1096330" y="3542894"/>
                          <a:pt x="1084599" y="3508656"/>
                          <a:pt x="823377" y="3534412"/>
                        </a:cubicBezTo>
                        <a:cubicBezTo>
                          <a:pt x="562156" y="3560168"/>
                          <a:pt x="255919" y="3548346"/>
                          <a:pt x="0" y="3534412"/>
                        </a:cubicBezTo>
                        <a:cubicBezTo>
                          <a:pt x="-25734" y="3384131"/>
                          <a:pt x="-2153" y="3203884"/>
                          <a:pt x="0" y="3016032"/>
                        </a:cubicBezTo>
                        <a:cubicBezTo>
                          <a:pt x="2153" y="2828180"/>
                          <a:pt x="-3403" y="2688299"/>
                          <a:pt x="0" y="2497651"/>
                        </a:cubicBezTo>
                        <a:cubicBezTo>
                          <a:pt x="3403" y="2307003"/>
                          <a:pt x="-30256" y="2061940"/>
                          <a:pt x="0" y="1873238"/>
                        </a:cubicBezTo>
                        <a:cubicBezTo>
                          <a:pt x="30256" y="1684536"/>
                          <a:pt x="14540" y="1507026"/>
                          <a:pt x="0" y="1390202"/>
                        </a:cubicBezTo>
                        <a:cubicBezTo>
                          <a:pt x="-14540" y="1273378"/>
                          <a:pt x="11316" y="1022505"/>
                          <a:pt x="0" y="730445"/>
                        </a:cubicBezTo>
                        <a:cubicBezTo>
                          <a:pt x="-11316" y="438385"/>
                          <a:pt x="32735" y="24779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8" name="Rectangle 7">
            <a:extLst>
              <a:ext uri="{FF2B5EF4-FFF2-40B4-BE49-F238E27FC236}">
                <a16:creationId xmlns:a16="http://schemas.microsoft.com/office/drawing/2014/main" id="{08ABFA01-C259-B7A1-3E91-122B42499BF8}"/>
              </a:ext>
            </a:extLst>
          </p:cNvPr>
          <p:cNvSpPr/>
          <p:nvPr/>
        </p:nvSpPr>
        <p:spPr>
          <a:xfrm>
            <a:off x="4272272" y="879405"/>
            <a:ext cx="3507118" cy="3534413"/>
          </a:xfrm>
          <a:prstGeom prst="rect">
            <a:avLst/>
          </a:prstGeom>
          <a:solidFill>
            <a:schemeClr val="bg1">
              <a:alpha val="58039"/>
            </a:schemeClr>
          </a:solidFill>
          <a:ln>
            <a:solidFill>
              <a:srgbClr val="004B97"/>
            </a:solidFill>
            <a:extLst>
              <a:ext uri="{C807C97D-BFC1-408E-A445-0C87EB9F89A2}">
                <ask:lineSketchStyleProps xmlns:ask="http://schemas.microsoft.com/office/drawing/2018/sketchyshapes" sd="2962093543">
                  <a:custGeom>
                    <a:avLst/>
                    <a:gdLst>
                      <a:gd name="connsiteX0" fmla="*/ 0 w 3507118"/>
                      <a:gd name="connsiteY0" fmla="*/ 0 h 3534413"/>
                      <a:gd name="connsiteX1" fmla="*/ 584520 w 3507118"/>
                      <a:gd name="connsiteY1" fmla="*/ 0 h 3534413"/>
                      <a:gd name="connsiteX2" fmla="*/ 1204111 w 3507118"/>
                      <a:gd name="connsiteY2" fmla="*/ 0 h 3534413"/>
                      <a:gd name="connsiteX3" fmla="*/ 1683417 w 3507118"/>
                      <a:gd name="connsiteY3" fmla="*/ 0 h 3534413"/>
                      <a:gd name="connsiteX4" fmla="*/ 2197794 w 3507118"/>
                      <a:gd name="connsiteY4" fmla="*/ 0 h 3534413"/>
                      <a:gd name="connsiteX5" fmla="*/ 2747242 w 3507118"/>
                      <a:gd name="connsiteY5" fmla="*/ 0 h 3534413"/>
                      <a:gd name="connsiteX6" fmla="*/ 3507118 w 3507118"/>
                      <a:gd name="connsiteY6" fmla="*/ 0 h 3534413"/>
                      <a:gd name="connsiteX7" fmla="*/ 3507118 w 3507118"/>
                      <a:gd name="connsiteY7" fmla="*/ 483036 h 3534413"/>
                      <a:gd name="connsiteX8" fmla="*/ 3507118 w 3507118"/>
                      <a:gd name="connsiteY8" fmla="*/ 1072105 h 3534413"/>
                      <a:gd name="connsiteX9" fmla="*/ 3507118 w 3507118"/>
                      <a:gd name="connsiteY9" fmla="*/ 1661174 h 3534413"/>
                      <a:gd name="connsiteX10" fmla="*/ 3507118 w 3507118"/>
                      <a:gd name="connsiteY10" fmla="*/ 2214899 h 3534413"/>
                      <a:gd name="connsiteX11" fmla="*/ 3507118 w 3507118"/>
                      <a:gd name="connsiteY11" fmla="*/ 2803968 h 3534413"/>
                      <a:gd name="connsiteX12" fmla="*/ 3507118 w 3507118"/>
                      <a:gd name="connsiteY12" fmla="*/ 3534413 h 3534413"/>
                      <a:gd name="connsiteX13" fmla="*/ 2887527 w 3507118"/>
                      <a:gd name="connsiteY13" fmla="*/ 3534413 h 3534413"/>
                      <a:gd name="connsiteX14" fmla="*/ 2373150 w 3507118"/>
                      <a:gd name="connsiteY14" fmla="*/ 3534413 h 3534413"/>
                      <a:gd name="connsiteX15" fmla="*/ 1753559 w 3507118"/>
                      <a:gd name="connsiteY15" fmla="*/ 3534413 h 3534413"/>
                      <a:gd name="connsiteX16" fmla="*/ 1169039 w 3507118"/>
                      <a:gd name="connsiteY16" fmla="*/ 3534413 h 3534413"/>
                      <a:gd name="connsiteX17" fmla="*/ 549448 w 3507118"/>
                      <a:gd name="connsiteY17" fmla="*/ 3534413 h 3534413"/>
                      <a:gd name="connsiteX18" fmla="*/ 0 w 3507118"/>
                      <a:gd name="connsiteY18" fmla="*/ 3534413 h 3534413"/>
                      <a:gd name="connsiteX19" fmla="*/ 0 w 3507118"/>
                      <a:gd name="connsiteY19" fmla="*/ 2980688 h 3534413"/>
                      <a:gd name="connsiteX20" fmla="*/ 0 w 3507118"/>
                      <a:gd name="connsiteY20" fmla="*/ 2462308 h 3534413"/>
                      <a:gd name="connsiteX21" fmla="*/ 0 w 3507118"/>
                      <a:gd name="connsiteY21" fmla="*/ 1943927 h 3534413"/>
                      <a:gd name="connsiteX22" fmla="*/ 0 w 3507118"/>
                      <a:gd name="connsiteY22" fmla="*/ 1284170 h 3534413"/>
                      <a:gd name="connsiteX23" fmla="*/ 0 w 3507118"/>
                      <a:gd name="connsiteY23" fmla="*/ 624413 h 3534413"/>
                      <a:gd name="connsiteX24" fmla="*/ 0 w 3507118"/>
                      <a:gd name="connsiteY24" fmla="*/ 0 h 35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7118" h="3534413" fill="none" extrusionOk="0">
                        <a:moveTo>
                          <a:pt x="0" y="0"/>
                        </a:moveTo>
                        <a:cubicBezTo>
                          <a:pt x="201367" y="24113"/>
                          <a:pt x="416706" y="576"/>
                          <a:pt x="584520" y="0"/>
                        </a:cubicBezTo>
                        <a:cubicBezTo>
                          <a:pt x="752334" y="-576"/>
                          <a:pt x="1022217" y="20135"/>
                          <a:pt x="1204111" y="0"/>
                        </a:cubicBezTo>
                        <a:cubicBezTo>
                          <a:pt x="1386005" y="-20135"/>
                          <a:pt x="1464515" y="10526"/>
                          <a:pt x="1683417" y="0"/>
                        </a:cubicBezTo>
                        <a:cubicBezTo>
                          <a:pt x="1902319" y="-10526"/>
                          <a:pt x="1974256" y="-3847"/>
                          <a:pt x="2197794" y="0"/>
                        </a:cubicBezTo>
                        <a:cubicBezTo>
                          <a:pt x="2421332" y="3847"/>
                          <a:pt x="2586448" y="6307"/>
                          <a:pt x="2747242" y="0"/>
                        </a:cubicBezTo>
                        <a:cubicBezTo>
                          <a:pt x="2908036" y="-6307"/>
                          <a:pt x="3130440" y="21916"/>
                          <a:pt x="3507118" y="0"/>
                        </a:cubicBezTo>
                        <a:cubicBezTo>
                          <a:pt x="3530410" y="178574"/>
                          <a:pt x="3527261" y="299984"/>
                          <a:pt x="3507118" y="483036"/>
                        </a:cubicBezTo>
                        <a:cubicBezTo>
                          <a:pt x="3486975" y="666088"/>
                          <a:pt x="3525186" y="886634"/>
                          <a:pt x="3507118" y="1072105"/>
                        </a:cubicBezTo>
                        <a:cubicBezTo>
                          <a:pt x="3489050" y="1257576"/>
                          <a:pt x="3508281" y="1403979"/>
                          <a:pt x="3507118" y="1661174"/>
                        </a:cubicBezTo>
                        <a:cubicBezTo>
                          <a:pt x="3505955" y="1918369"/>
                          <a:pt x="3510787" y="2036697"/>
                          <a:pt x="3507118" y="2214899"/>
                        </a:cubicBezTo>
                        <a:cubicBezTo>
                          <a:pt x="3503449" y="2393101"/>
                          <a:pt x="3511172" y="2530457"/>
                          <a:pt x="3507118" y="2803968"/>
                        </a:cubicBezTo>
                        <a:cubicBezTo>
                          <a:pt x="3503064" y="3077479"/>
                          <a:pt x="3490369" y="3228545"/>
                          <a:pt x="3507118" y="3534413"/>
                        </a:cubicBezTo>
                        <a:cubicBezTo>
                          <a:pt x="3378506" y="3518012"/>
                          <a:pt x="3181913" y="3529078"/>
                          <a:pt x="2887527" y="3534413"/>
                        </a:cubicBezTo>
                        <a:cubicBezTo>
                          <a:pt x="2593141" y="3539748"/>
                          <a:pt x="2616209" y="3526016"/>
                          <a:pt x="2373150" y="3534413"/>
                        </a:cubicBezTo>
                        <a:cubicBezTo>
                          <a:pt x="2130091" y="3542810"/>
                          <a:pt x="1924855" y="3549445"/>
                          <a:pt x="1753559" y="3534413"/>
                        </a:cubicBezTo>
                        <a:cubicBezTo>
                          <a:pt x="1582263" y="3519381"/>
                          <a:pt x="1405207" y="3512304"/>
                          <a:pt x="1169039" y="3534413"/>
                        </a:cubicBezTo>
                        <a:cubicBezTo>
                          <a:pt x="932871" y="3556522"/>
                          <a:pt x="781901" y="3553200"/>
                          <a:pt x="549448" y="3534413"/>
                        </a:cubicBezTo>
                        <a:cubicBezTo>
                          <a:pt x="316995" y="3515626"/>
                          <a:pt x="217984" y="3543509"/>
                          <a:pt x="0" y="3534413"/>
                        </a:cubicBezTo>
                        <a:cubicBezTo>
                          <a:pt x="-27526" y="3301474"/>
                          <a:pt x="-23837" y="3153597"/>
                          <a:pt x="0" y="2980688"/>
                        </a:cubicBezTo>
                        <a:cubicBezTo>
                          <a:pt x="23837" y="2807780"/>
                          <a:pt x="-20338" y="2670820"/>
                          <a:pt x="0" y="2462308"/>
                        </a:cubicBezTo>
                        <a:cubicBezTo>
                          <a:pt x="20338" y="2253796"/>
                          <a:pt x="8958" y="2133674"/>
                          <a:pt x="0" y="1943927"/>
                        </a:cubicBezTo>
                        <a:cubicBezTo>
                          <a:pt x="-8958" y="1754180"/>
                          <a:pt x="201" y="1494783"/>
                          <a:pt x="0" y="1284170"/>
                        </a:cubicBezTo>
                        <a:cubicBezTo>
                          <a:pt x="-201" y="1073557"/>
                          <a:pt x="-31019" y="806132"/>
                          <a:pt x="0" y="624413"/>
                        </a:cubicBezTo>
                        <a:cubicBezTo>
                          <a:pt x="31019" y="442694"/>
                          <a:pt x="-21179" y="275235"/>
                          <a:pt x="0" y="0"/>
                        </a:cubicBezTo>
                        <a:close/>
                      </a:path>
                      <a:path w="3507118" h="3534413" stroke="0" extrusionOk="0">
                        <a:moveTo>
                          <a:pt x="0" y="0"/>
                        </a:moveTo>
                        <a:cubicBezTo>
                          <a:pt x="160517" y="8724"/>
                          <a:pt x="367954" y="-27598"/>
                          <a:pt x="584520" y="0"/>
                        </a:cubicBezTo>
                        <a:cubicBezTo>
                          <a:pt x="801086" y="27598"/>
                          <a:pt x="895880" y="15881"/>
                          <a:pt x="1204111" y="0"/>
                        </a:cubicBezTo>
                        <a:cubicBezTo>
                          <a:pt x="1512342" y="-15881"/>
                          <a:pt x="1535638" y="15087"/>
                          <a:pt x="1788630" y="0"/>
                        </a:cubicBezTo>
                        <a:cubicBezTo>
                          <a:pt x="2041622" y="-15087"/>
                          <a:pt x="2273177" y="-12387"/>
                          <a:pt x="2408221" y="0"/>
                        </a:cubicBezTo>
                        <a:cubicBezTo>
                          <a:pt x="2543265" y="12387"/>
                          <a:pt x="2840849" y="13810"/>
                          <a:pt x="2992741" y="0"/>
                        </a:cubicBezTo>
                        <a:cubicBezTo>
                          <a:pt x="3144633" y="-13810"/>
                          <a:pt x="3346083" y="-9649"/>
                          <a:pt x="3507118" y="0"/>
                        </a:cubicBezTo>
                        <a:cubicBezTo>
                          <a:pt x="3507235" y="220165"/>
                          <a:pt x="3516822" y="326439"/>
                          <a:pt x="3507118" y="518381"/>
                        </a:cubicBezTo>
                        <a:cubicBezTo>
                          <a:pt x="3497414" y="710323"/>
                          <a:pt x="3503259" y="969146"/>
                          <a:pt x="3507118" y="1107449"/>
                        </a:cubicBezTo>
                        <a:cubicBezTo>
                          <a:pt x="3510977" y="1245752"/>
                          <a:pt x="3530068" y="1427497"/>
                          <a:pt x="3507118" y="1625830"/>
                        </a:cubicBezTo>
                        <a:cubicBezTo>
                          <a:pt x="3484168" y="1824163"/>
                          <a:pt x="3530439" y="1969628"/>
                          <a:pt x="3507118" y="2214899"/>
                        </a:cubicBezTo>
                        <a:cubicBezTo>
                          <a:pt x="3483797" y="2460170"/>
                          <a:pt x="3494230" y="2591544"/>
                          <a:pt x="3507118" y="2768624"/>
                        </a:cubicBezTo>
                        <a:cubicBezTo>
                          <a:pt x="3520006" y="2945705"/>
                          <a:pt x="3508092" y="3294102"/>
                          <a:pt x="3507118" y="3534413"/>
                        </a:cubicBezTo>
                        <a:cubicBezTo>
                          <a:pt x="3352150" y="3539558"/>
                          <a:pt x="3130732" y="3506437"/>
                          <a:pt x="2852456" y="3534413"/>
                        </a:cubicBezTo>
                        <a:cubicBezTo>
                          <a:pt x="2574180" y="3562389"/>
                          <a:pt x="2456737" y="3548766"/>
                          <a:pt x="2267936" y="3534413"/>
                        </a:cubicBezTo>
                        <a:cubicBezTo>
                          <a:pt x="2079135" y="3520060"/>
                          <a:pt x="1960175" y="3526411"/>
                          <a:pt x="1788630" y="3534413"/>
                        </a:cubicBezTo>
                        <a:cubicBezTo>
                          <a:pt x="1617085" y="3542415"/>
                          <a:pt x="1461502" y="3554382"/>
                          <a:pt x="1309324" y="3534413"/>
                        </a:cubicBezTo>
                        <a:cubicBezTo>
                          <a:pt x="1157146" y="3514444"/>
                          <a:pt x="807489" y="3530277"/>
                          <a:pt x="654662" y="3534413"/>
                        </a:cubicBezTo>
                        <a:cubicBezTo>
                          <a:pt x="501835" y="3538549"/>
                          <a:pt x="291159" y="3546719"/>
                          <a:pt x="0" y="3534413"/>
                        </a:cubicBezTo>
                        <a:cubicBezTo>
                          <a:pt x="-15280" y="3344229"/>
                          <a:pt x="23333" y="3177683"/>
                          <a:pt x="0" y="2980688"/>
                        </a:cubicBezTo>
                        <a:cubicBezTo>
                          <a:pt x="-23333" y="2783693"/>
                          <a:pt x="-21386" y="2608860"/>
                          <a:pt x="0" y="2391619"/>
                        </a:cubicBezTo>
                        <a:cubicBezTo>
                          <a:pt x="21386" y="2174378"/>
                          <a:pt x="-18888" y="1935614"/>
                          <a:pt x="0" y="1767207"/>
                        </a:cubicBezTo>
                        <a:cubicBezTo>
                          <a:pt x="18888" y="1598800"/>
                          <a:pt x="12501" y="1415597"/>
                          <a:pt x="0" y="1107449"/>
                        </a:cubicBezTo>
                        <a:cubicBezTo>
                          <a:pt x="-12501" y="799301"/>
                          <a:pt x="20279" y="54722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9" name="TextBox 8">
            <a:extLst>
              <a:ext uri="{FF2B5EF4-FFF2-40B4-BE49-F238E27FC236}">
                <a16:creationId xmlns:a16="http://schemas.microsoft.com/office/drawing/2014/main" id="{B0D55944-45EA-4DD3-9A64-7A9EA14FD698}"/>
              </a:ext>
            </a:extLst>
          </p:cNvPr>
          <p:cNvSpPr txBox="1"/>
          <p:nvPr/>
        </p:nvSpPr>
        <p:spPr>
          <a:xfrm>
            <a:off x="395628" y="3316875"/>
            <a:ext cx="3430736" cy="1069524"/>
          </a:xfrm>
          <a:prstGeom prst="rect">
            <a:avLst/>
          </a:prstGeom>
          <a:noFill/>
        </p:spPr>
        <p:txBody>
          <a:bodyPr wrap="square">
            <a:spAutoFit/>
          </a:bodyPr>
          <a:lstStyle/>
          <a:p>
            <a:pPr algn="ctr" defTabSz="914127">
              <a:spcBef>
                <a:spcPts val="900"/>
              </a:spcBef>
              <a:defRPr/>
            </a:pPr>
            <a:r>
              <a:rPr lang="en-US" sz="1400">
                <a:solidFill>
                  <a:schemeClr val="tx2">
                    <a:lumMod val="95000"/>
                    <a:lumOff val="5000"/>
                  </a:schemeClr>
                </a:solidFill>
                <a:latin typeface="Aptos" panose="020B0004020202020204" pitchFamily="34" charset="0"/>
                <a:ea typeface="Frutiger LT Pro 65 Bold"/>
                <a:cs typeface="Frutiger LT Pro 65 Bold"/>
                <a:sym typeface="Frutiger LT Pro 65 Bold"/>
              </a:rPr>
              <a:t>Creating a Knowledge Fabric</a:t>
            </a:r>
          </a:p>
          <a:p>
            <a:pPr algn="ctr" defTabSz="914127">
              <a:spcBef>
                <a:spcPts val="900"/>
              </a:spcBef>
              <a:defRPr/>
            </a:pPr>
            <a:r>
              <a:rPr lang="en-US" sz="1400">
                <a:solidFill>
                  <a:schemeClr val="tx2">
                    <a:lumMod val="95000"/>
                    <a:lumOff val="5000"/>
                  </a:schemeClr>
                </a:solidFill>
                <a:latin typeface="Aptos" panose="020B0004020202020204" pitchFamily="34" charset="0"/>
                <a:ea typeface="Frutiger LT Pro 65 Bold"/>
                <a:cs typeface="Frutiger LT Pro 65 Bold"/>
                <a:sym typeface="Frutiger LT Pro 65 Bold"/>
              </a:rPr>
              <a:t>{ business and IT ontology  |  knowledge graphs  | Large and small language models} </a:t>
            </a:r>
          </a:p>
        </p:txBody>
      </p:sp>
      <p:sp>
        <p:nvSpPr>
          <p:cNvPr id="10" name="TextBox 9">
            <a:extLst>
              <a:ext uri="{FF2B5EF4-FFF2-40B4-BE49-F238E27FC236}">
                <a16:creationId xmlns:a16="http://schemas.microsoft.com/office/drawing/2014/main" id="{C4E25B17-69E3-9C3F-59D0-A6847FC849BA}"/>
              </a:ext>
            </a:extLst>
          </p:cNvPr>
          <p:cNvSpPr txBox="1"/>
          <p:nvPr/>
        </p:nvSpPr>
        <p:spPr>
          <a:xfrm>
            <a:off x="5335580" y="1131802"/>
            <a:ext cx="1544718" cy="400110"/>
          </a:xfrm>
          <a:prstGeom prst="rect">
            <a:avLst/>
          </a:prstGeom>
          <a:noFill/>
        </p:spPr>
        <p:txBody>
          <a:bodyPr wrap="none" rtlCol="0">
            <a:spAutoFit/>
          </a:bodyPr>
          <a:lstStyle>
            <a:defPPr>
              <a:defRPr lang="en-US"/>
            </a:defPPr>
            <a:lvl1pPr defTabSz="914377">
              <a:defRPr b="1">
                <a:solidFill>
                  <a:prstClr val="black"/>
                </a:solidFill>
                <a:latin typeface="Bw Modelica LTI Bold" panose="00000800000000000000" pitchFamily="50" charset="0"/>
                <a:ea typeface="ヒラギノ角ゴ Pro W3" pitchFamily="124" charset="-128"/>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B97"/>
                </a:solidFill>
                <a:effectLst/>
                <a:uLnTx/>
                <a:uFillTx/>
                <a:latin typeface="Aptos" panose="020B0004020202020204" pitchFamily="34" charset="0"/>
              </a:rPr>
              <a:t>2. AI Agents</a:t>
            </a:r>
          </a:p>
        </p:txBody>
      </p:sp>
      <p:sp>
        <p:nvSpPr>
          <p:cNvPr id="13" name="TextBox 12">
            <a:extLst>
              <a:ext uri="{FF2B5EF4-FFF2-40B4-BE49-F238E27FC236}">
                <a16:creationId xmlns:a16="http://schemas.microsoft.com/office/drawing/2014/main" id="{EFE62876-0C26-F135-D581-A211FF91B1F9}"/>
              </a:ext>
            </a:extLst>
          </p:cNvPr>
          <p:cNvSpPr txBox="1"/>
          <p:nvPr/>
        </p:nvSpPr>
        <p:spPr>
          <a:xfrm>
            <a:off x="1016322" y="1131802"/>
            <a:ext cx="252267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B97"/>
                </a:solidFill>
                <a:effectLst/>
                <a:uLnTx/>
                <a:uFillTx/>
                <a:latin typeface="Aptos" panose="020B0004020202020204" pitchFamily="34" charset="0"/>
                <a:ea typeface="ヒラギノ角ゴ Pro W3" pitchFamily="124" charset="-128"/>
              </a:rPr>
              <a:t>1. Knowledge Fabric</a:t>
            </a:r>
          </a:p>
        </p:txBody>
      </p:sp>
      <p:sp>
        <p:nvSpPr>
          <p:cNvPr id="14" name="TextBox 13">
            <a:extLst>
              <a:ext uri="{FF2B5EF4-FFF2-40B4-BE49-F238E27FC236}">
                <a16:creationId xmlns:a16="http://schemas.microsoft.com/office/drawing/2014/main" id="{B5265703-AEAA-B3E2-3F04-1F9D7C67293C}"/>
              </a:ext>
            </a:extLst>
          </p:cNvPr>
          <p:cNvSpPr txBox="1"/>
          <p:nvPr/>
        </p:nvSpPr>
        <p:spPr>
          <a:xfrm>
            <a:off x="9409662" y="1131802"/>
            <a:ext cx="1590115"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B97"/>
                </a:solidFill>
                <a:effectLst/>
                <a:uLnTx/>
                <a:uFillTx/>
                <a:latin typeface="Aptos" panose="020B0004020202020204" pitchFamily="34" charset="0"/>
                <a:ea typeface="ヒラギノ角ゴ Pro W3" pitchFamily="124" charset="-128"/>
              </a:rPr>
              <a:t>3. Co-Pilots </a:t>
            </a:r>
          </a:p>
        </p:txBody>
      </p:sp>
      <p:pic>
        <p:nvPicPr>
          <p:cNvPr id="15" name="Picture 2" descr="Unlocking the Power of Data: The Role of Knowledge Graphs and Data Fabric  in Modern Enterprise">
            <a:extLst>
              <a:ext uri="{FF2B5EF4-FFF2-40B4-BE49-F238E27FC236}">
                <a16:creationId xmlns:a16="http://schemas.microsoft.com/office/drawing/2014/main" id="{52771163-CDFD-F424-89A6-60CA10DBE8A4}"/>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6321" y="1692035"/>
            <a:ext cx="1989348" cy="1295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815D7DE-DDFD-5A24-60B2-E1D9B46BD16F}"/>
              </a:ext>
            </a:extLst>
          </p:cNvPr>
          <p:cNvSpPr txBox="1"/>
          <p:nvPr/>
        </p:nvSpPr>
        <p:spPr>
          <a:xfrm>
            <a:off x="4310463" y="3316875"/>
            <a:ext cx="3430736" cy="954107"/>
          </a:xfrm>
          <a:prstGeom prst="rect">
            <a:avLst/>
          </a:prstGeom>
          <a:noFill/>
        </p:spPr>
        <p:txBody>
          <a:bodyPr wrap="square">
            <a:spAutoFit/>
          </a:bodyPr>
          <a:lstStyle>
            <a:defPPr>
              <a:defRPr lang="en-US"/>
            </a:defPPr>
            <a:lvl1pPr marR="0" lvl="0" fontAlgn="auto">
              <a:lnSpc>
                <a:spcPct val="100000"/>
              </a:lnSpc>
              <a:spcBef>
                <a:spcPts val="0"/>
              </a:spcBef>
              <a:spcAft>
                <a:spcPts val="0"/>
              </a:spcAft>
              <a:buClrTx/>
              <a:buSzTx/>
              <a:tabLst/>
              <a:defRPr kumimoji="0" sz="1400" b="0" i="0" u="none" strike="noStrike" cap="none" spc="0" normalizeH="0" baseline="0">
                <a:ln>
                  <a:noFill/>
                </a:ln>
                <a:solidFill>
                  <a:prstClr val="black"/>
                </a:solidFill>
                <a:effectLst/>
                <a:uLnTx/>
                <a:uFillTx/>
                <a:latin typeface="Frutiger 45 Light"/>
              </a:defRPr>
            </a:lvl1pPr>
          </a:lstStyle>
          <a:p>
            <a:pPr algn="ctr"/>
            <a:r>
              <a:rPr lang="en-US">
                <a:solidFill>
                  <a:schemeClr val="tx2">
                    <a:lumMod val="95000"/>
                    <a:lumOff val="5000"/>
                  </a:schemeClr>
                </a:solidFill>
                <a:latin typeface="Aptos" panose="020B0004020202020204" pitchFamily="34" charset="0"/>
              </a:rPr>
              <a:t>Powering “autonomy” through a collection of agents, built for all workload categories</a:t>
            </a:r>
          </a:p>
          <a:p>
            <a:pPr algn="ctr"/>
            <a:r>
              <a:rPr lang="en-US" sz="1400">
                <a:solidFill>
                  <a:schemeClr val="tx2">
                    <a:lumMod val="95000"/>
                    <a:lumOff val="5000"/>
                  </a:schemeClr>
                </a:solidFill>
                <a:latin typeface="Aptos" panose="020B0004020202020204" pitchFamily="34" charset="0"/>
                <a:ea typeface="Frutiger LT Pro 65 Bold"/>
                <a:cs typeface="Frutiger LT Pro 65 Bold"/>
                <a:sym typeface="Frutiger LT Pro 65 Bold"/>
              </a:rPr>
              <a:t>{ task automation | agentic workflows }</a:t>
            </a:r>
          </a:p>
          <a:p>
            <a:pPr algn="ctr"/>
            <a:endParaRPr lang="en-US">
              <a:solidFill>
                <a:schemeClr val="tx2">
                  <a:lumMod val="95000"/>
                  <a:lumOff val="5000"/>
                </a:schemeClr>
              </a:solidFill>
              <a:latin typeface="Aptos" panose="020B0004020202020204" pitchFamily="34" charset="0"/>
            </a:endParaRPr>
          </a:p>
        </p:txBody>
      </p:sp>
      <p:sp>
        <p:nvSpPr>
          <p:cNvPr id="17" name="TextBox 16">
            <a:extLst>
              <a:ext uri="{FF2B5EF4-FFF2-40B4-BE49-F238E27FC236}">
                <a16:creationId xmlns:a16="http://schemas.microsoft.com/office/drawing/2014/main" id="{3B547BFD-12AD-203B-22B2-5482290CE2B8}"/>
              </a:ext>
            </a:extLst>
          </p:cNvPr>
          <p:cNvSpPr txBox="1"/>
          <p:nvPr/>
        </p:nvSpPr>
        <p:spPr>
          <a:xfrm>
            <a:off x="8586028" y="3316875"/>
            <a:ext cx="3019206" cy="523220"/>
          </a:xfrm>
          <a:prstGeom prst="rect">
            <a:avLst/>
          </a:prstGeom>
          <a:noFill/>
        </p:spPr>
        <p:txBody>
          <a:bodyPr wrap="square">
            <a:spAutoFit/>
          </a:bodyPr>
          <a:lstStyle>
            <a:defPPr>
              <a:defRPr lang="en-US"/>
            </a:defPPr>
            <a:lvl1pPr marR="0" lvl="0" fontAlgn="auto">
              <a:lnSpc>
                <a:spcPct val="100000"/>
              </a:lnSpc>
              <a:spcBef>
                <a:spcPts val="0"/>
              </a:spcBef>
              <a:spcAft>
                <a:spcPts val="0"/>
              </a:spcAft>
              <a:buClrTx/>
              <a:buSzTx/>
              <a:tabLst/>
              <a:defRPr kumimoji="0" sz="1400" b="0" i="0" u="none" strike="noStrike" cap="none" spc="0" normalizeH="0" baseline="0">
                <a:ln>
                  <a:noFill/>
                </a:ln>
                <a:solidFill>
                  <a:prstClr val="black"/>
                </a:solidFill>
                <a:effectLst/>
                <a:uLnTx/>
                <a:uFillTx/>
                <a:latin typeface="Frutiger 45 Light"/>
              </a:defRPr>
            </a:lvl1pPr>
          </a:lstStyle>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a:ln>
                  <a:noFill/>
                </a:ln>
                <a:solidFill>
                  <a:schemeClr val="tx2">
                    <a:lumMod val="95000"/>
                    <a:lumOff val="5000"/>
                  </a:schemeClr>
                </a:solidFill>
                <a:effectLst/>
                <a:uLnTx/>
                <a:uFillTx/>
                <a:latin typeface="Aptos" panose="020B0004020202020204" pitchFamily="34" charset="0"/>
              </a:rPr>
              <a:t>Co-pilots for all personas in the target delivery model</a:t>
            </a:r>
          </a:p>
        </p:txBody>
      </p:sp>
      <p:pic>
        <p:nvPicPr>
          <p:cNvPr id="18" name="Picture 4" descr="Empowering AI Agents with GPT-4 Turbo and CrewAI | by Luís Fernando Torres  | May, 2024 | AI Advances">
            <a:extLst>
              <a:ext uri="{FF2B5EF4-FFF2-40B4-BE49-F238E27FC236}">
                <a16:creationId xmlns:a16="http://schemas.microsoft.com/office/drawing/2014/main" id="{E806F249-06D4-B096-7624-0E6AA22BD70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625" y="1629192"/>
            <a:ext cx="2482412" cy="1420909"/>
          </a:xfrm>
          <a:prstGeom prst="rect">
            <a:avLst/>
          </a:prstGeom>
          <a:noFill/>
          <a:extLst>
            <a:ext uri="{909E8E84-426E-40DD-AFC4-6F175D3DCCD1}">
              <a14:hiddenFill xmlns:a14="http://schemas.microsoft.com/office/drawing/2010/main">
                <a:solidFill>
                  <a:srgbClr val="FFFFFF"/>
                </a:solidFill>
              </a14:hiddenFill>
            </a:ext>
          </a:extLst>
        </p:spPr>
      </p:pic>
      <p:sp>
        <p:nvSpPr>
          <p:cNvPr id="51" name="Plus Sign 50">
            <a:extLst>
              <a:ext uri="{FF2B5EF4-FFF2-40B4-BE49-F238E27FC236}">
                <a16:creationId xmlns:a16="http://schemas.microsoft.com/office/drawing/2014/main" id="{F5046699-E67C-DB56-86D6-54F45E64A8EE}"/>
              </a:ext>
            </a:extLst>
          </p:cNvPr>
          <p:cNvSpPr/>
          <p:nvPr/>
        </p:nvSpPr>
        <p:spPr>
          <a:xfrm>
            <a:off x="3858500" y="2202231"/>
            <a:ext cx="329709" cy="27483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52" name="Plus Sign 51">
            <a:extLst>
              <a:ext uri="{FF2B5EF4-FFF2-40B4-BE49-F238E27FC236}">
                <a16:creationId xmlns:a16="http://schemas.microsoft.com/office/drawing/2014/main" id="{B98F51C5-3102-FA5D-4D6C-85D5FD66F15D}"/>
              </a:ext>
            </a:extLst>
          </p:cNvPr>
          <p:cNvSpPr/>
          <p:nvPr/>
        </p:nvSpPr>
        <p:spPr>
          <a:xfrm>
            <a:off x="7907319" y="2202231"/>
            <a:ext cx="329709" cy="27483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grpSp>
        <p:nvGrpSpPr>
          <p:cNvPr id="65" name="Group 64">
            <a:extLst>
              <a:ext uri="{FF2B5EF4-FFF2-40B4-BE49-F238E27FC236}">
                <a16:creationId xmlns:a16="http://schemas.microsoft.com/office/drawing/2014/main" id="{BD199FC7-499D-1037-3977-54B4234EAE12}"/>
              </a:ext>
            </a:extLst>
          </p:cNvPr>
          <p:cNvGrpSpPr/>
          <p:nvPr/>
        </p:nvGrpSpPr>
        <p:grpSpPr>
          <a:xfrm>
            <a:off x="9361646" y="1630146"/>
            <a:ext cx="1419955" cy="1419955"/>
            <a:chOff x="5657240" y="5308556"/>
            <a:chExt cx="1360800" cy="1360800"/>
          </a:xfrm>
        </p:grpSpPr>
        <p:pic>
          <p:nvPicPr>
            <p:cNvPr id="61" name="Graphic 60" descr="Laptop with solid fill">
              <a:extLst>
                <a:ext uri="{FF2B5EF4-FFF2-40B4-BE49-F238E27FC236}">
                  <a16:creationId xmlns:a16="http://schemas.microsoft.com/office/drawing/2014/main" id="{27EF58E6-2CB8-895E-060E-EAF7A63612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7240" y="5308556"/>
              <a:ext cx="1360800" cy="1360800"/>
            </a:xfrm>
            <a:prstGeom prst="rect">
              <a:avLst/>
            </a:prstGeom>
          </p:spPr>
        </p:pic>
        <p:grpSp>
          <p:nvGrpSpPr>
            <p:cNvPr id="64" name="Group 63">
              <a:extLst>
                <a:ext uri="{FF2B5EF4-FFF2-40B4-BE49-F238E27FC236}">
                  <a16:creationId xmlns:a16="http://schemas.microsoft.com/office/drawing/2014/main" id="{34AFAE90-410E-59E3-A6F1-08FB3AF8BFB4}"/>
                </a:ext>
              </a:extLst>
            </p:cNvPr>
            <p:cNvGrpSpPr/>
            <p:nvPr/>
          </p:nvGrpSpPr>
          <p:grpSpPr>
            <a:xfrm>
              <a:off x="5927170" y="5726363"/>
              <a:ext cx="821950" cy="387247"/>
              <a:chOff x="5927170" y="5726363"/>
              <a:chExt cx="821950" cy="387247"/>
            </a:xfrm>
          </p:grpSpPr>
          <p:sp>
            <p:nvSpPr>
              <p:cNvPr id="62" name="TextBox 61">
                <a:extLst>
                  <a:ext uri="{FF2B5EF4-FFF2-40B4-BE49-F238E27FC236}">
                    <a16:creationId xmlns:a16="http://schemas.microsoft.com/office/drawing/2014/main" id="{E8DF9751-13FA-B16A-2D27-56CCE7B357EF}"/>
                  </a:ext>
                </a:extLst>
              </p:cNvPr>
              <p:cNvSpPr txBox="1"/>
              <p:nvPr/>
            </p:nvSpPr>
            <p:spPr>
              <a:xfrm>
                <a:off x="6337640" y="5726363"/>
                <a:ext cx="411480" cy="353946"/>
              </a:xfrm>
              <a:prstGeom prst="rect">
                <a:avLst/>
              </a:prstGeom>
              <a:noFill/>
            </p:spPr>
            <p:txBody>
              <a:bodyPr wrap="square" rtlCol="0">
                <a:spAutoFit/>
              </a:bodyPr>
              <a:lstStyle/>
              <a:p>
                <a:r>
                  <a:rPr lang="en-IN" b="1">
                    <a:latin typeface="Aptos" panose="020B0004020202020204" pitchFamily="34" charset="0"/>
                  </a:rPr>
                  <a:t>&gt;_</a:t>
                </a:r>
              </a:p>
            </p:txBody>
          </p:sp>
          <p:pic>
            <p:nvPicPr>
              <p:cNvPr id="63" name="Picture 4" descr="Empowering AI Agents with GPT-4 Turbo and CrewAI | by Luís Fernando Torres  | May, 2024 | AI Advances">
                <a:extLst>
                  <a:ext uri="{FF2B5EF4-FFF2-40B4-BE49-F238E27FC236}">
                    <a16:creationId xmlns:a16="http://schemas.microsoft.com/office/drawing/2014/main" id="{F5898C6D-C4D2-FEA8-2B29-8F2E360CBF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030" t="29033" r="45335" b="49444"/>
              <a:stretch/>
            </p:blipFill>
            <p:spPr bwMode="auto">
              <a:xfrm>
                <a:off x="5927170" y="5741826"/>
                <a:ext cx="411481" cy="37178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Right Brace 2">
            <a:extLst>
              <a:ext uri="{FF2B5EF4-FFF2-40B4-BE49-F238E27FC236}">
                <a16:creationId xmlns:a16="http://schemas.microsoft.com/office/drawing/2014/main" id="{B48B49B0-47A4-5A6E-57CF-2E4A2DDD110B}"/>
              </a:ext>
            </a:extLst>
          </p:cNvPr>
          <p:cNvSpPr/>
          <p:nvPr/>
        </p:nvSpPr>
        <p:spPr>
          <a:xfrm rot="5400000">
            <a:off x="5813901" y="-179022"/>
            <a:ext cx="564198" cy="9749878"/>
          </a:xfrm>
          <a:prstGeom prst="rightBrace">
            <a:avLst>
              <a:gd name="adj1" fmla="val 10057"/>
              <a:gd name="adj2" fmla="val 50000"/>
            </a:avLst>
          </a:pr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ndParaRPr>
          </a:p>
        </p:txBody>
      </p:sp>
      <p:grpSp>
        <p:nvGrpSpPr>
          <p:cNvPr id="22" name="Group 21">
            <a:extLst>
              <a:ext uri="{FF2B5EF4-FFF2-40B4-BE49-F238E27FC236}">
                <a16:creationId xmlns:a16="http://schemas.microsoft.com/office/drawing/2014/main" id="{DA0DFF3B-035C-5A65-BC3E-618834EDC6FE}"/>
              </a:ext>
            </a:extLst>
          </p:cNvPr>
          <p:cNvGrpSpPr/>
          <p:nvPr/>
        </p:nvGrpSpPr>
        <p:grpSpPr>
          <a:xfrm>
            <a:off x="386078" y="4917861"/>
            <a:ext cx="11424917" cy="1075619"/>
            <a:chOff x="386079" y="5069496"/>
            <a:chExt cx="10072678" cy="461316"/>
          </a:xfrm>
        </p:grpSpPr>
        <p:sp>
          <p:nvSpPr>
            <p:cNvPr id="4" name="Rectangle: Top Corners Rounded 3">
              <a:extLst>
                <a:ext uri="{FF2B5EF4-FFF2-40B4-BE49-F238E27FC236}">
                  <a16:creationId xmlns:a16="http://schemas.microsoft.com/office/drawing/2014/main" id="{30438021-1FE6-D514-314E-81F7E17C2EBB}"/>
                </a:ext>
              </a:extLst>
            </p:cNvPr>
            <p:cNvSpPr/>
            <p:nvPr/>
          </p:nvSpPr>
          <p:spPr>
            <a:xfrm>
              <a:off x="386079" y="5069496"/>
              <a:ext cx="2386584" cy="461316"/>
            </a:xfrm>
            <a:prstGeom prst="round2SameRect">
              <a:avLst/>
            </a:prstGeom>
            <a:solidFill>
              <a:srgbClr val="006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a:latin typeface="Aptos" panose="020B0004020202020204" pitchFamily="34" charset="0"/>
                </a:rPr>
                <a:t>Improve </a:t>
              </a:r>
              <a:br>
                <a:rPr lang="en-IN" b="1">
                  <a:latin typeface="Aptos" panose="020B0004020202020204" pitchFamily="34" charset="0"/>
                </a:rPr>
              </a:br>
              <a:r>
                <a:rPr lang="en-IN" b="1">
                  <a:latin typeface="Aptos" panose="020B0004020202020204" pitchFamily="34" charset="0"/>
                </a:rPr>
                <a:t>Resiliency</a:t>
              </a:r>
            </a:p>
          </p:txBody>
        </p:sp>
        <p:sp>
          <p:nvSpPr>
            <p:cNvPr id="5" name="Rectangle: Top Corners Rounded 4">
              <a:extLst>
                <a:ext uri="{FF2B5EF4-FFF2-40B4-BE49-F238E27FC236}">
                  <a16:creationId xmlns:a16="http://schemas.microsoft.com/office/drawing/2014/main" id="{1DF8AFD6-0839-224C-ECF0-01BB1D3252CC}"/>
                </a:ext>
              </a:extLst>
            </p:cNvPr>
            <p:cNvSpPr/>
            <p:nvPr/>
          </p:nvSpPr>
          <p:spPr>
            <a:xfrm>
              <a:off x="2948110" y="5069496"/>
              <a:ext cx="2386584" cy="461316"/>
            </a:xfrm>
            <a:prstGeom prst="round2SameRect">
              <a:avLst/>
            </a:prstGeom>
            <a:solidFill>
              <a:srgbClr val="004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ptos" panose="020B0004020202020204" pitchFamily="34" charset="0"/>
                  <a:sym typeface="Frutiger LT Pro 65 Bold"/>
                </a:rPr>
                <a:t>Improve Business &amp;  IT User Experience</a:t>
              </a:r>
            </a:p>
          </p:txBody>
        </p:sp>
        <p:sp>
          <p:nvSpPr>
            <p:cNvPr id="11" name="Rectangle: Top Corners Rounded 10">
              <a:extLst>
                <a:ext uri="{FF2B5EF4-FFF2-40B4-BE49-F238E27FC236}">
                  <a16:creationId xmlns:a16="http://schemas.microsoft.com/office/drawing/2014/main" id="{000A5829-D2AD-EA7D-EE2A-FFEAAD700DA0}"/>
                </a:ext>
              </a:extLst>
            </p:cNvPr>
            <p:cNvSpPr/>
            <p:nvPr/>
          </p:nvSpPr>
          <p:spPr>
            <a:xfrm>
              <a:off x="5510141" y="5069496"/>
              <a:ext cx="2386584" cy="461316"/>
            </a:xfrm>
            <a:prstGeom prst="round2SameRect">
              <a:avLst/>
            </a:prstGeom>
            <a:solidFill>
              <a:srgbClr val="006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ptos" panose="020B0004020202020204" pitchFamily="34" charset="0"/>
                  <a:sym typeface="Frutiger LT Pro 65 Bold"/>
                </a:rPr>
                <a:t>Improve Speed </a:t>
              </a:r>
              <a:br>
                <a:rPr lang="en-US" b="1">
                  <a:solidFill>
                    <a:schemeClr val="bg1"/>
                  </a:solidFill>
                  <a:latin typeface="Aptos" panose="020B0004020202020204" pitchFamily="34" charset="0"/>
                  <a:sym typeface="Frutiger LT Pro 65 Bold"/>
                </a:rPr>
              </a:br>
              <a:r>
                <a:rPr lang="en-US" b="1">
                  <a:solidFill>
                    <a:schemeClr val="bg1"/>
                  </a:solidFill>
                  <a:latin typeface="Aptos" panose="020B0004020202020204" pitchFamily="34" charset="0"/>
                  <a:sym typeface="Frutiger LT Pro 65 Bold"/>
                </a:rPr>
                <a:t>to Market</a:t>
              </a:r>
            </a:p>
          </p:txBody>
        </p:sp>
        <p:sp>
          <p:nvSpPr>
            <p:cNvPr id="12" name="Rectangle: Top Corners Rounded 11">
              <a:extLst>
                <a:ext uri="{FF2B5EF4-FFF2-40B4-BE49-F238E27FC236}">
                  <a16:creationId xmlns:a16="http://schemas.microsoft.com/office/drawing/2014/main" id="{BEB31726-6049-9551-36F1-E6E343C7F469}"/>
                </a:ext>
              </a:extLst>
            </p:cNvPr>
            <p:cNvSpPr/>
            <p:nvPr/>
          </p:nvSpPr>
          <p:spPr>
            <a:xfrm>
              <a:off x="8072173" y="5069496"/>
              <a:ext cx="2386584" cy="461316"/>
            </a:xfrm>
            <a:prstGeom prst="round2SameRect">
              <a:avLst/>
            </a:prstGeom>
            <a:solidFill>
              <a:srgbClr val="004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ptos" panose="020B0004020202020204" pitchFamily="34" charset="0"/>
                  <a:sym typeface="Frutiger LT Pro 65 Bold"/>
                </a:rPr>
                <a:t>Reduce </a:t>
              </a:r>
              <a:br>
                <a:rPr lang="en-US" b="1">
                  <a:solidFill>
                    <a:schemeClr val="bg1"/>
                  </a:solidFill>
                  <a:latin typeface="Aptos" panose="020B0004020202020204" pitchFamily="34" charset="0"/>
                  <a:sym typeface="Frutiger LT Pro 65 Bold"/>
                </a:rPr>
              </a:br>
              <a:r>
                <a:rPr lang="en-US" b="1">
                  <a:solidFill>
                    <a:schemeClr val="bg1"/>
                  </a:solidFill>
                  <a:latin typeface="Aptos" panose="020B0004020202020204" pitchFamily="34" charset="0"/>
                  <a:sym typeface="Frutiger LT Pro 65 Bold"/>
                </a:rPr>
                <a:t>Cost</a:t>
              </a:r>
            </a:p>
          </p:txBody>
        </p:sp>
      </p:grpSp>
    </p:spTree>
    <p:extLst>
      <p:ext uri="{BB962C8B-B14F-4D97-AF65-F5344CB8AC3E}">
        <p14:creationId xmlns:p14="http://schemas.microsoft.com/office/powerpoint/2010/main" val="2595562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3A8C498-6E4B-6987-442C-D81D597FB18B}"/>
              </a:ext>
            </a:extLst>
          </p:cNvPr>
          <p:cNvSpPr>
            <a:spLocks noGrp="1"/>
          </p:cNvSpPr>
          <p:nvPr>
            <p:ph type="title"/>
          </p:nvPr>
        </p:nvSpPr>
        <p:spPr/>
        <p:txBody>
          <a:bodyPr/>
          <a:lstStyle/>
          <a:p>
            <a:r>
              <a:rPr lang="en-IN" dirty="0"/>
              <a:t>Introducing </a:t>
            </a:r>
            <a:r>
              <a:rPr lang="en-IN" dirty="0" err="1"/>
              <a:t>LTIMindtree’s</a:t>
            </a:r>
            <a:r>
              <a:rPr lang="en-IN" dirty="0"/>
              <a:t> AI First Operations framework – AI Native DevOps</a:t>
            </a:r>
          </a:p>
        </p:txBody>
      </p:sp>
      <p:grpSp>
        <p:nvGrpSpPr>
          <p:cNvPr id="3" name="Group 2">
            <a:extLst>
              <a:ext uri="{FF2B5EF4-FFF2-40B4-BE49-F238E27FC236}">
                <a16:creationId xmlns:a16="http://schemas.microsoft.com/office/drawing/2014/main" id="{C8A7B4D0-DE2A-ED53-5CCF-EA2271DB5C75}"/>
              </a:ext>
            </a:extLst>
          </p:cNvPr>
          <p:cNvGrpSpPr/>
          <p:nvPr/>
        </p:nvGrpSpPr>
        <p:grpSpPr>
          <a:xfrm>
            <a:off x="381000" y="1154837"/>
            <a:ext cx="11424919" cy="5093564"/>
            <a:chOff x="391802" y="922900"/>
            <a:chExt cx="11571598" cy="5487507"/>
          </a:xfrm>
        </p:grpSpPr>
        <p:sp>
          <p:nvSpPr>
            <p:cNvPr id="4" name="Rounded Rectangle 41">
              <a:extLst>
                <a:ext uri="{FF2B5EF4-FFF2-40B4-BE49-F238E27FC236}">
                  <a16:creationId xmlns:a16="http://schemas.microsoft.com/office/drawing/2014/main" id="{4D36188D-5BC5-78D9-FE07-A76E3C6FC76E}"/>
                </a:ext>
              </a:extLst>
            </p:cNvPr>
            <p:cNvSpPr/>
            <p:nvPr/>
          </p:nvSpPr>
          <p:spPr>
            <a:xfrm>
              <a:off x="1062244" y="922900"/>
              <a:ext cx="3566160" cy="1188720"/>
            </a:xfrm>
            <a:prstGeom prst="rect">
              <a:avLst/>
            </a:prstGeom>
            <a:solidFill>
              <a:srgbClr val="004B97"/>
            </a:solidFill>
            <a:ln w="12700">
              <a:miter lim="400000"/>
            </a:ln>
          </p:spPr>
          <p:txBody>
            <a:bodyPr tIns="45720" bIns="45720" anchor="ctr"/>
            <a:lstStyle/>
            <a:p>
              <a:pPr algn="ctr">
                <a:lnSpc>
                  <a:spcPts val="2100"/>
                </a:lnSpc>
                <a:defRPr sz="1600" b="0">
                  <a:solidFill>
                    <a:srgbClr val="FFFFFF"/>
                  </a:solidFill>
                  <a:latin typeface="Frutiger LT Pro 45 Light"/>
                  <a:ea typeface="Frutiger LT Pro 45 Light"/>
                  <a:cs typeface="Frutiger LT Pro 45 Light"/>
                  <a:sym typeface="Frutiger LT Pro 45 Light"/>
                </a:defRPr>
              </a:pPr>
              <a:endParaRPr lang="en-US" sz="900">
                <a:solidFill>
                  <a:schemeClr val="bg1"/>
                </a:solidFill>
                <a:latin typeface="Aptos" panose="020B0004020202020204" pitchFamily="34" charset="0"/>
              </a:endParaRPr>
            </a:p>
          </p:txBody>
        </p:sp>
        <p:sp>
          <p:nvSpPr>
            <p:cNvPr id="5" name="Rounded Rectangle 41">
              <a:extLst>
                <a:ext uri="{FF2B5EF4-FFF2-40B4-BE49-F238E27FC236}">
                  <a16:creationId xmlns:a16="http://schemas.microsoft.com/office/drawing/2014/main" id="{E747D645-1DC8-B411-BA1D-6882D498FAF4}"/>
                </a:ext>
              </a:extLst>
            </p:cNvPr>
            <p:cNvSpPr/>
            <p:nvPr/>
          </p:nvSpPr>
          <p:spPr>
            <a:xfrm>
              <a:off x="8393165" y="922900"/>
              <a:ext cx="3566160" cy="1188720"/>
            </a:xfrm>
            <a:prstGeom prst="rect">
              <a:avLst/>
            </a:prstGeom>
            <a:solidFill>
              <a:srgbClr val="004B97"/>
            </a:solidFill>
            <a:ln w="12700">
              <a:miter lim="400000"/>
            </a:ln>
          </p:spPr>
          <p:txBody>
            <a:bodyPr tIns="45720" bIns="45720" anchor="ctr"/>
            <a:lstStyle/>
            <a:p>
              <a:pPr algn="ctr">
                <a:lnSpc>
                  <a:spcPts val="2100"/>
                </a:lnSpc>
                <a:defRPr sz="1600" b="0">
                  <a:solidFill>
                    <a:srgbClr val="FFFFFF"/>
                  </a:solidFill>
                  <a:latin typeface="Frutiger LT Pro 45 Light"/>
                  <a:ea typeface="Frutiger LT Pro 45 Light"/>
                  <a:cs typeface="Frutiger LT Pro 45 Light"/>
                  <a:sym typeface="Frutiger LT Pro 45 Light"/>
                </a:defRPr>
              </a:pPr>
              <a:endParaRPr lang="en-US" sz="900">
                <a:solidFill>
                  <a:schemeClr val="bg1"/>
                </a:solidFill>
                <a:latin typeface="Aptos" panose="020B0004020202020204" pitchFamily="34" charset="0"/>
              </a:endParaRPr>
            </a:p>
          </p:txBody>
        </p:sp>
        <p:sp>
          <p:nvSpPr>
            <p:cNvPr id="6" name="Rounded Rectangle 41">
              <a:extLst>
                <a:ext uri="{FF2B5EF4-FFF2-40B4-BE49-F238E27FC236}">
                  <a16:creationId xmlns:a16="http://schemas.microsoft.com/office/drawing/2014/main" id="{498C8D74-BF42-C809-7741-CDE069ACC67F}"/>
                </a:ext>
              </a:extLst>
            </p:cNvPr>
            <p:cNvSpPr/>
            <p:nvPr/>
          </p:nvSpPr>
          <p:spPr>
            <a:xfrm>
              <a:off x="4727705" y="922900"/>
              <a:ext cx="3566160" cy="1188720"/>
            </a:xfrm>
            <a:prstGeom prst="rect">
              <a:avLst/>
            </a:prstGeom>
            <a:solidFill>
              <a:srgbClr val="004B97"/>
            </a:solidFill>
            <a:ln w="12700">
              <a:miter lim="400000"/>
            </a:ln>
          </p:spPr>
          <p:txBody>
            <a:bodyPr tIns="45720" bIns="45720" anchor="ctr"/>
            <a:lstStyle/>
            <a:p>
              <a:pPr algn="ctr">
                <a:lnSpc>
                  <a:spcPts val="2100"/>
                </a:lnSpc>
                <a:defRPr sz="1600" b="0">
                  <a:solidFill>
                    <a:srgbClr val="FFFFFF"/>
                  </a:solidFill>
                  <a:latin typeface="Frutiger LT Pro 45 Light"/>
                  <a:ea typeface="Frutiger LT Pro 45 Light"/>
                  <a:cs typeface="Frutiger LT Pro 45 Light"/>
                  <a:sym typeface="Frutiger LT Pro 45 Light"/>
                </a:defRPr>
              </a:pPr>
              <a:endParaRPr lang="en-US" sz="900">
                <a:solidFill>
                  <a:schemeClr val="bg1"/>
                </a:solidFill>
                <a:latin typeface="Aptos" panose="020B0004020202020204" pitchFamily="34" charset="0"/>
              </a:endParaRPr>
            </a:p>
          </p:txBody>
        </p:sp>
        <p:sp>
          <p:nvSpPr>
            <p:cNvPr id="7" name="Rounded Rectangle 41">
              <a:extLst>
                <a:ext uri="{FF2B5EF4-FFF2-40B4-BE49-F238E27FC236}">
                  <a16:creationId xmlns:a16="http://schemas.microsoft.com/office/drawing/2014/main" id="{08631FFC-719F-7EE2-F9E8-237F11B84B08}"/>
                </a:ext>
              </a:extLst>
            </p:cNvPr>
            <p:cNvSpPr/>
            <p:nvPr/>
          </p:nvSpPr>
          <p:spPr>
            <a:xfrm>
              <a:off x="1062244" y="5404567"/>
              <a:ext cx="10901156" cy="1005840"/>
            </a:xfrm>
            <a:prstGeom prst="rect">
              <a:avLst/>
            </a:prstGeom>
            <a:solidFill>
              <a:srgbClr val="002A54"/>
            </a:solidFill>
            <a:ln w="12700">
              <a:miter lim="400000"/>
            </a:ln>
          </p:spPr>
          <p:txBody>
            <a:bodyPr tIns="45720" bIns="45720" anchor="ctr"/>
            <a:lstStyle/>
            <a:p>
              <a:pPr algn="ctr">
                <a:lnSpc>
                  <a:spcPts val="2100"/>
                </a:lnSpc>
                <a:defRPr sz="1600" b="0">
                  <a:solidFill>
                    <a:srgbClr val="FFFFFF"/>
                  </a:solidFill>
                  <a:latin typeface="Frutiger LT Pro 45 Light"/>
                  <a:ea typeface="Frutiger LT Pro 45 Light"/>
                  <a:cs typeface="Frutiger LT Pro 45 Light"/>
                  <a:sym typeface="Frutiger LT Pro 45 Light"/>
                </a:defRPr>
              </a:pPr>
              <a:endParaRPr lang="en-US" sz="900">
                <a:latin typeface="Aptos" panose="020B0004020202020204" pitchFamily="34" charset="0"/>
              </a:endParaRPr>
            </a:p>
          </p:txBody>
        </p:sp>
        <p:sp>
          <p:nvSpPr>
            <p:cNvPr id="8" name="Rounded Rectangle 41">
              <a:extLst>
                <a:ext uri="{FF2B5EF4-FFF2-40B4-BE49-F238E27FC236}">
                  <a16:creationId xmlns:a16="http://schemas.microsoft.com/office/drawing/2014/main" id="{8028A2A9-395B-BE21-F189-5AC2EB3D843F}"/>
                </a:ext>
              </a:extLst>
            </p:cNvPr>
            <p:cNvSpPr/>
            <p:nvPr/>
          </p:nvSpPr>
          <p:spPr>
            <a:xfrm>
              <a:off x="1062244" y="2245216"/>
              <a:ext cx="10901156" cy="1057144"/>
            </a:xfrm>
            <a:prstGeom prst="rect">
              <a:avLst/>
            </a:prstGeom>
            <a:solidFill>
              <a:srgbClr val="0068D0"/>
            </a:solidFill>
            <a:ln w="12700">
              <a:miter lim="400000"/>
            </a:ln>
          </p:spPr>
          <p:txBody>
            <a:bodyPr tIns="45720" bIns="45720" anchor="ctr"/>
            <a:lstStyle/>
            <a:p>
              <a:pPr algn="ctr">
                <a:lnSpc>
                  <a:spcPts val="2100"/>
                </a:lnSpc>
                <a:defRPr sz="1600" b="0">
                  <a:solidFill>
                    <a:srgbClr val="2F5597"/>
                  </a:solidFill>
                  <a:latin typeface="Frutiger LT Pro 45 Light"/>
                  <a:ea typeface="Frutiger LT Pro 45 Light"/>
                  <a:cs typeface="Frutiger LT Pro 45 Light"/>
                  <a:sym typeface="Frutiger LT Pro 45 Light"/>
                </a:defRPr>
              </a:pPr>
              <a:endParaRPr lang="en-US" sz="900">
                <a:latin typeface="Aptos" panose="020B0004020202020204" pitchFamily="34" charset="0"/>
              </a:endParaRPr>
            </a:p>
          </p:txBody>
        </p:sp>
        <p:sp>
          <p:nvSpPr>
            <p:cNvPr id="9" name="Rounded Rectangle 41">
              <a:extLst>
                <a:ext uri="{FF2B5EF4-FFF2-40B4-BE49-F238E27FC236}">
                  <a16:creationId xmlns:a16="http://schemas.microsoft.com/office/drawing/2014/main" id="{F1483D29-8A80-B9D9-8EC5-1131A03AC966}"/>
                </a:ext>
              </a:extLst>
            </p:cNvPr>
            <p:cNvSpPr/>
            <p:nvPr/>
          </p:nvSpPr>
          <p:spPr>
            <a:xfrm>
              <a:off x="1062242" y="3435957"/>
              <a:ext cx="10901157" cy="1868915"/>
            </a:xfrm>
            <a:prstGeom prst="rect">
              <a:avLst/>
            </a:prstGeom>
            <a:solidFill>
              <a:srgbClr val="8BC5FF"/>
            </a:solidFill>
            <a:ln w="12700">
              <a:miter lim="400000"/>
            </a:ln>
          </p:spPr>
          <p:txBody>
            <a:bodyPr tIns="45720" bIns="45720" anchor="ctr"/>
            <a:lstStyle/>
            <a:p>
              <a:pPr algn="ctr">
                <a:lnSpc>
                  <a:spcPts val="2100"/>
                </a:lnSpc>
                <a:defRPr sz="1600" b="0">
                  <a:solidFill>
                    <a:srgbClr val="2F5597"/>
                  </a:solidFill>
                  <a:latin typeface="Frutiger LT Pro 45 Light"/>
                  <a:ea typeface="Frutiger LT Pro 45 Light"/>
                  <a:cs typeface="Frutiger LT Pro 45 Light"/>
                  <a:sym typeface="Frutiger LT Pro 45 Light"/>
                </a:defRPr>
              </a:pPr>
              <a:endParaRPr lang="en-US" sz="900">
                <a:latin typeface="Aptos" panose="020B0004020202020204" pitchFamily="34" charset="0"/>
              </a:endParaRPr>
            </a:p>
          </p:txBody>
        </p:sp>
        <p:sp>
          <p:nvSpPr>
            <p:cNvPr id="10" name="Persona Co-pilots">
              <a:extLst>
                <a:ext uri="{FF2B5EF4-FFF2-40B4-BE49-F238E27FC236}">
                  <a16:creationId xmlns:a16="http://schemas.microsoft.com/office/drawing/2014/main" id="{7498FE00-DCB3-BFB1-DFE0-63AB5283A924}"/>
                </a:ext>
              </a:extLst>
            </p:cNvPr>
            <p:cNvSpPr txBox="1"/>
            <p:nvPr/>
          </p:nvSpPr>
          <p:spPr>
            <a:xfrm>
              <a:off x="1669105" y="1149447"/>
              <a:ext cx="2352438" cy="319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27255F"/>
                  </a:solidFill>
                  <a:latin typeface="Frutiger LT Pro 65 Bold"/>
                  <a:ea typeface="Frutiger LT Pro 65 Bold"/>
                  <a:cs typeface="Frutiger LT Pro 65 Bold"/>
                  <a:sym typeface="Frutiger LT Pro 65 Bold"/>
                </a:defRPr>
              </a:lvl1pPr>
            </a:lstStyle>
            <a:p>
              <a:pPr algn="ctr"/>
              <a:r>
                <a:rPr sz="2000" b="1">
                  <a:solidFill>
                    <a:schemeClr val="bg1"/>
                  </a:solidFill>
                  <a:latin typeface="Aptos" panose="020B0004020202020204" pitchFamily="34" charset="0"/>
                </a:rPr>
                <a:t>Persona Co-pilots</a:t>
              </a:r>
            </a:p>
          </p:txBody>
        </p:sp>
        <p:sp>
          <p:nvSpPr>
            <p:cNvPr id="11" name="Insights">
              <a:extLst>
                <a:ext uri="{FF2B5EF4-FFF2-40B4-BE49-F238E27FC236}">
                  <a16:creationId xmlns:a16="http://schemas.microsoft.com/office/drawing/2014/main" id="{99F4C566-E76F-8B22-FD40-7AEA26A5C9B2}"/>
                </a:ext>
              </a:extLst>
            </p:cNvPr>
            <p:cNvSpPr txBox="1"/>
            <p:nvPr/>
          </p:nvSpPr>
          <p:spPr>
            <a:xfrm>
              <a:off x="5334566" y="1149447"/>
              <a:ext cx="2352438" cy="319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27255F"/>
                  </a:solidFill>
                  <a:latin typeface="Frutiger LT Pro 65 Bold"/>
                  <a:ea typeface="Frutiger LT Pro 65 Bold"/>
                  <a:cs typeface="Frutiger LT Pro 65 Bold"/>
                  <a:sym typeface="Frutiger LT Pro 65 Bold"/>
                </a:defRPr>
              </a:lvl1pPr>
            </a:lstStyle>
            <a:p>
              <a:pPr algn="ctr"/>
              <a:r>
                <a:rPr lang="en-US" sz="2000" b="1">
                  <a:solidFill>
                    <a:schemeClr val="bg1"/>
                  </a:solidFill>
                  <a:latin typeface="Aptos" panose="020B0004020202020204" pitchFamily="34" charset="0"/>
                </a:rPr>
                <a:t>DevOps </a:t>
              </a:r>
              <a:r>
                <a:rPr sz="2000" b="1">
                  <a:solidFill>
                    <a:schemeClr val="bg1"/>
                  </a:solidFill>
                  <a:latin typeface="Aptos" panose="020B0004020202020204" pitchFamily="34" charset="0"/>
                </a:rPr>
                <a:t>Insights</a:t>
              </a:r>
            </a:p>
          </p:txBody>
        </p:sp>
        <p:sp>
          <p:nvSpPr>
            <p:cNvPr id="12" name="Intelligent Automation">
              <a:extLst>
                <a:ext uri="{FF2B5EF4-FFF2-40B4-BE49-F238E27FC236}">
                  <a16:creationId xmlns:a16="http://schemas.microsoft.com/office/drawing/2014/main" id="{F2A50F70-09C6-9C9C-E056-421C4897C0FA}"/>
                </a:ext>
              </a:extLst>
            </p:cNvPr>
            <p:cNvSpPr txBox="1"/>
            <p:nvPr/>
          </p:nvSpPr>
          <p:spPr>
            <a:xfrm>
              <a:off x="8701827" y="1149447"/>
              <a:ext cx="2948837" cy="319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27255F"/>
                  </a:solidFill>
                  <a:latin typeface="Frutiger LT Pro 65 Bold"/>
                  <a:ea typeface="Frutiger LT Pro 65 Bold"/>
                  <a:cs typeface="Frutiger LT Pro 65 Bold"/>
                  <a:sym typeface="Frutiger LT Pro 65 Bold"/>
                </a:defRPr>
              </a:lvl1pPr>
            </a:lstStyle>
            <a:p>
              <a:pPr algn="ctr"/>
              <a:r>
                <a:rPr sz="2000" b="1">
                  <a:solidFill>
                    <a:schemeClr val="bg1"/>
                  </a:solidFill>
                  <a:latin typeface="Aptos" panose="020B0004020202020204" pitchFamily="34" charset="0"/>
                </a:rPr>
                <a:t>Intelligent </a:t>
              </a:r>
              <a:r>
                <a:rPr lang="en-US" sz="2000" b="1">
                  <a:solidFill>
                    <a:schemeClr val="bg1"/>
                  </a:solidFill>
                  <a:latin typeface="Aptos" panose="020B0004020202020204" pitchFamily="34" charset="0"/>
                </a:rPr>
                <a:t>Orchestration</a:t>
              </a:r>
              <a:endParaRPr sz="2000" b="1">
                <a:solidFill>
                  <a:schemeClr val="bg1"/>
                </a:solidFill>
                <a:latin typeface="Aptos" panose="020B0004020202020204" pitchFamily="34" charset="0"/>
              </a:endParaRPr>
            </a:p>
          </p:txBody>
        </p:sp>
        <p:sp>
          <p:nvSpPr>
            <p:cNvPr id="13" name="Knowledge Sources">
              <a:extLst>
                <a:ext uri="{FF2B5EF4-FFF2-40B4-BE49-F238E27FC236}">
                  <a16:creationId xmlns:a16="http://schemas.microsoft.com/office/drawing/2014/main" id="{4DC70C82-DBF8-13A6-F212-55532A4784CF}"/>
                </a:ext>
              </a:extLst>
            </p:cNvPr>
            <p:cNvSpPr txBox="1"/>
            <p:nvPr/>
          </p:nvSpPr>
          <p:spPr>
            <a:xfrm>
              <a:off x="1293930" y="5449895"/>
              <a:ext cx="2352438" cy="349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1828800">
                <a:lnSpc>
                  <a:spcPct val="90000"/>
                </a:lnSpc>
                <a:defRPr sz="2500" b="0">
                  <a:solidFill>
                    <a:srgbClr val="FFFFFF"/>
                  </a:solidFill>
                  <a:latin typeface="Frutiger LT Pro 65 Bold"/>
                  <a:ea typeface="Frutiger LT Pro 65 Bold"/>
                  <a:cs typeface="Frutiger LT Pro 65 Bold"/>
                  <a:sym typeface="Frutiger LT Pro 65 Bold"/>
                </a:defRPr>
              </a:lvl1pPr>
            </a:lstStyle>
            <a:p>
              <a:r>
                <a:rPr sz="1800" b="1">
                  <a:latin typeface="Aptos" panose="020B0004020202020204" pitchFamily="34" charset="0"/>
                </a:rPr>
                <a:t>Knowledge Sources </a:t>
              </a:r>
            </a:p>
          </p:txBody>
        </p:sp>
        <p:sp>
          <p:nvSpPr>
            <p:cNvPr id="14" name="Text Placeholder 5">
              <a:extLst>
                <a:ext uri="{FF2B5EF4-FFF2-40B4-BE49-F238E27FC236}">
                  <a16:creationId xmlns:a16="http://schemas.microsoft.com/office/drawing/2014/main" id="{DB0CE9F5-15A3-D6E1-8229-E7B2D4B93601}"/>
                </a:ext>
              </a:extLst>
            </p:cNvPr>
            <p:cNvSpPr txBox="1">
              <a:spLocks noChangeAspect="1"/>
            </p:cNvSpPr>
            <p:nvPr>
              <p:custDataLst>
                <p:tags r:id="rId1"/>
              </p:custDataLst>
            </p:nvPr>
          </p:nvSpPr>
          <p:spPr>
            <a:xfrm>
              <a:off x="482601" y="2670558"/>
              <a:ext cx="548640" cy="511246"/>
            </a:xfrm>
            <a:prstGeom prst="rect">
              <a:avLst/>
            </a:prstGeom>
            <a:effectLst/>
          </p:spPr>
          <p:txBody>
            <a:bodyPr anchor="ctr"/>
            <a:lstStyle>
              <a:defPPr>
                <a:defRPr lang="en-US"/>
              </a:defPPr>
              <a:lvl1pPr indent="0" algn="ctr" defTabSz="457200">
                <a:lnSpc>
                  <a:spcPct val="100000"/>
                </a:lnSpc>
                <a:spcBef>
                  <a:spcPts val="0"/>
                </a:spcBef>
                <a:buFont typeface="Arial" panose="020B0604020202020204" pitchFamily="34" charset="0"/>
                <a:buNone/>
                <a:defRPr sz="5750" b="1">
                  <a:ln w="31750">
                    <a:solidFill>
                      <a:srgbClr val="FFFFFF"/>
                    </a:solidFill>
                  </a:ln>
                  <a:solidFill>
                    <a:srgbClr val="A3CE3A"/>
                  </a:solidFill>
                  <a:effectLst>
                    <a:innerShdw blurRad="63500" dist="50800" dir="13500000">
                      <a:prstClr val="black">
                        <a:alpha val="50000"/>
                      </a:prstClr>
                    </a:innerShdw>
                  </a:effectLst>
                  <a:latin typeface="Source Sans Pro" panose="020B0503030403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a:ln w="31750">
                    <a:noFill/>
                  </a:ln>
                  <a:solidFill>
                    <a:srgbClr val="97C4EC"/>
                  </a:solidFill>
                  <a:effectLst/>
                  <a:latin typeface="Aptos" panose="020B0004020202020204" pitchFamily="34" charset="0"/>
                  <a:cs typeface="Calibri" panose="020F0502020204030204" pitchFamily="34" charset="0"/>
                </a:rPr>
                <a:t>2</a:t>
              </a:r>
            </a:p>
          </p:txBody>
        </p:sp>
        <p:sp>
          <p:nvSpPr>
            <p:cNvPr id="15" name="Text Placeholder 5">
              <a:extLst>
                <a:ext uri="{FF2B5EF4-FFF2-40B4-BE49-F238E27FC236}">
                  <a16:creationId xmlns:a16="http://schemas.microsoft.com/office/drawing/2014/main" id="{42007969-109D-5AAE-3682-2282E0B9D594}"/>
                </a:ext>
              </a:extLst>
            </p:cNvPr>
            <p:cNvSpPr txBox="1">
              <a:spLocks noChangeAspect="1"/>
            </p:cNvSpPr>
            <p:nvPr>
              <p:custDataLst>
                <p:tags r:id="rId2"/>
              </p:custDataLst>
            </p:nvPr>
          </p:nvSpPr>
          <p:spPr>
            <a:xfrm>
              <a:off x="482601" y="4165592"/>
              <a:ext cx="548640" cy="511246"/>
            </a:xfrm>
            <a:prstGeom prst="rect">
              <a:avLst/>
            </a:prstGeom>
            <a:effectLst/>
          </p:spPr>
          <p:txBody>
            <a:bodyPr anchor="ctr"/>
            <a:lstStyle>
              <a:defPPr>
                <a:defRPr lang="en-US"/>
              </a:defPPr>
              <a:lvl1pPr indent="0" algn="ctr" defTabSz="457200">
                <a:lnSpc>
                  <a:spcPct val="100000"/>
                </a:lnSpc>
                <a:spcBef>
                  <a:spcPts val="0"/>
                </a:spcBef>
                <a:buFont typeface="Arial" panose="020B0604020202020204" pitchFamily="34" charset="0"/>
                <a:buNone/>
                <a:defRPr sz="5750" b="1">
                  <a:ln w="31750">
                    <a:solidFill>
                      <a:srgbClr val="FFFFFF"/>
                    </a:solidFill>
                  </a:ln>
                  <a:solidFill>
                    <a:srgbClr val="A3CE3A"/>
                  </a:solidFill>
                  <a:effectLst>
                    <a:innerShdw blurRad="63500" dist="50800" dir="13500000">
                      <a:prstClr val="black">
                        <a:alpha val="50000"/>
                      </a:prstClr>
                    </a:innerShdw>
                  </a:effectLst>
                  <a:latin typeface="Source Sans Pro" panose="020B0503030403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a:ln w="31750">
                    <a:noFill/>
                  </a:ln>
                  <a:solidFill>
                    <a:srgbClr val="97C4EC"/>
                  </a:solidFill>
                  <a:effectLst/>
                  <a:latin typeface="Aptos" panose="020B0004020202020204" pitchFamily="34" charset="0"/>
                  <a:cs typeface="Calibri" panose="020F0502020204030204" pitchFamily="34" charset="0"/>
                </a:rPr>
                <a:t>1</a:t>
              </a:r>
            </a:p>
          </p:txBody>
        </p:sp>
        <p:sp>
          <p:nvSpPr>
            <p:cNvPr id="16" name="Text Placeholder 5">
              <a:extLst>
                <a:ext uri="{FF2B5EF4-FFF2-40B4-BE49-F238E27FC236}">
                  <a16:creationId xmlns:a16="http://schemas.microsoft.com/office/drawing/2014/main" id="{E13FB432-D989-0A3F-B961-AA28CBB057F8}"/>
                </a:ext>
              </a:extLst>
            </p:cNvPr>
            <p:cNvSpPr txBox="1">
              <a:spLocks noChangeAspect="1"/>
            </p:cNvSpPr>
            <p:nvPr>
              <p:custDataLst>
                <p:tags r:id="rId3"/>
              </p:custDataLst>
            </p:nvPr>
          </p:nvSpPr>
          <p:spPr>
            <a:xfrm>
              <a:off x="391802" y="1248897"/>
              <a:ext cx="730239" cy="680469"/>
            </a:xfrm>
            <a:prstGeom prst="rect">
              <a:avLst/>
            </a:prstGeom>
            <a:effectLst/>
          </p:spPr>
          <p:txBody>
            <a:bodyPr anchor="ctr"/>
            <a:lstStyle>
              <a:defPPr>
                <a:defRPr lang="en-US"/>
              </a:defPPr>
              <a:lvl1pPr indent="0" algn="ctr" defTabSz="457200">
                <a:lnSpc>
                  <a:spcPct val="100000"/>
                </a:lnSpc>
                <a:spcBef>
                  <a:spcPts val="0"/>
                </a:spcBef>
                <a:buFont typeface="Arial" panose="020B0604020202020204" pitchFamily="34" charset="0"/>
                <a:buNone/>
                <a:defRPr sz="5750" b="1">
                  <a:ln w="31750">
                    <a:noFill/>
                  </a:ln>
                  <a:solidFill>
                    <a:schemeClr val="tx1">
                      <a:lumMod val="75000"/>
                      <a:lumOff val="25000"/>
                    </a:schemeClr>
                  </a:solidFill>
                  <a:effectLst/>
                  <a:latin typeface="Calibri" panose="020F050202020403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a:solidFill>
                    <a:srgbClr val="97C4EC"/>
                  </a:solidFill>
                  <a:latin typeface="Aptos" panose="020B0004020202020204" pitchFamily="34" charset="0"/>
                </a:rPr>
                <a:t>3</a:t>
              </a:r>
            </a:p>
          </p:txBody>
        </p:sp>
        <p:sp>
          <p:nvSpPr>
            <p:cNvPr id="17" name="AI Agents">
              <a:extLst>
                <a:ext uri="{FF2B5EF4-FFF2-40B4-BE49-F238E27FC236}">
                  <a16:creationId xmlns:a16="http://schemas.microsoft.com/office/drawing/2014/main" id="{05914E2D-D061-9BAB-5B08-ECE4BF612C06}"/>
                </a:ext>
              </a:extLst>
            </p:cNvPr>
            <p:cNvSpPr txBox="1"/>
            <p:nvPr/>
          </p:nvSpPr>
          <p:spPr>
            <a:xfrm>
              <a:off x="5266004" y="2459779"/>
              <a:ext cx="2352438" cy="32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defPPr>
                <a:defRPr lang="en-US"/>
              </a:defPPr>
              <a:lvl1pPr algn="ctr" defTabSz="1828800">
                <a:lnSpc>
                  <a:spcPct val="90000"/>
                </a:lnSpc>
                <a:defRPr b="1">
                  <a:solidFill>
                    <a:schemeClr val="bg1"/>
                  </a:solidFill>
                  <a:latin typeface="Bw Modelica SS02" pitchFamily="2" charset="77"/>
                  <a:ea typeface="Frutiger LT Pro 65 Bold"/>
                  <a:cs typeface="Frutiger LT Pro 65 Bold"/>
                </a:defRPr>
              </a:lvl1pPr>
            </a:lstStyle>
            <a:p>
              <a:r>
                <a:rPr sz="2000">
                  <a:latin typeface="Aptos" panose="020B0004020202020204" pitchFamily="34" charset="0"/>
                </a:rPr>
                <a:t>AI Agents</a:t>
              </a:r>
            </a:p>
          </p:txBody>
        </p:sp>
        <p:sp>
          <p:nvSpPr>
            <p:cNvPr id="18" name="TextBox 17">
              <a:extLst>
                <a:ext uri="{FF2B5EF4-FFF2-40B4-BE49-F238E27FC236}">
                  <a16:creationId xmlns:a16="http://schemas.microsoft.com/office/drawing/2014/main" id="{95B9F401-C0BB-D4BF-5A5D-4FD902CEE869}"/>
                </a:ext>
              </a:extLst>
            </p:cNvPr>
            <p:cNvSpPr txBox="1"/>
            <p:nvPr>
              <p:custDataLst>
                <p:tags r:id="rId4"/>
              </p:custDataLst>
            </p:nvPr>
          </p:nvSpPr>
          <p:spPr>
            <a:xfrm>
              <a:off x="1362879" y="2908487"/>
              <a:ext cx="10247880" cy="298422"/>
            </a:xfrm>
            <a:prstGeom prst="rect">
              <a:avLst/>
            </a:prstGeom>
            <a:noFill/>
          </p:spPr>
          <p:txBody>
            <a:bodyPr wrap="square" lIns="0" tIns="0" rIns="0" bIns="0" anchor="t">
              <a:spAutoFit/>
            </a:bodyPr>
            <a:lstStyle/>
            <a:p>
              <a:pPr algn="ctr" defTabSz="914127">
                <a:spcBef>
                  <a:spcPts val="900"/>
                </a:spcBef>
                <a:defRPr/>
              </a:pPr>
              <a:r>
                <a:rPr lang="en-US">
                  <a:solidFill>
                    <a:schemeClr val="bg1">
                      <a:lumMod val="95000"/>
                    </a:schemeClr>
                  </a:solidFill>
                  <a:latin typeface="Aptos" panose="020B0004020202020204" pitchFamily="34" charset="0"/>
                  <a:ea typeface="Frutiger LT Pro 65 Bold"/>
                  <a:cs typeface="Frutiger LT Pro 65 Bold"/>
                  <a:sym typeface="Frutiger LT Pro 65 Bold"/>
                </a:rPr>
                <a:t>{ task automation | agentic workflows }</a:t>
              </a:r>
            </a:p>
          </p:txBody>
        </p:sp>
        <p:sp>
          <p:nvSpPr>
            <p:cNvPr id="19" name="Knowledge Fabric">
              <a:extLst>
                <a:ext uri="{FF2B5EF4-FFF2-40B4-BE49-F238E27FC236}">
                  <a16:creationId xmlns:a16="http://schemas.microsoft.com/office/drawing/2014/main" id="{D82319D1-12DF-75BF-E979-A02FBB5B869C}"/>
                </a:ext>
              </a:extLst>
            </p:cNvPr>
            <p:cNvSpPr txBox="1"/>
            <p:nvPr/>
          </p:nvSpPr>
          <p:spPr>
            <a:xfrm>
              <a:off x="4695954" y="3980336"/>
              <a:ext cx="3089668" cy="287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defPPr>
                <a:defRPr lang="en-US"/>
              </a:defPPr>
              <a:lvl1pPr algn="ctr" defTabSz="1828800">
                <a:lnSpc>
                  <a:spcPct val="90000"/>
                </a:lnSpc>
                <a:defRPr b="1">
                  <a:solidFill>
                    <a:schemeClr val="bg1"/>
                  </a:solidFill>
                  <a:latin typeface="Bw Modelica SS02" pitchFamily="2" charset="77"/>
                  <a:ea typeface="Frutiger LT Pro 65 Bold"/>
                  <a:cs typeface="Frutiger LT Pro 65 Bold"/>
                </a:defRPr>
              </a:lvl1pPr>
            </a:lstStyle>
            <a:p>
              <a:r>
                <a:rPr sz="2000">
                  <a:solidFill>
                    <a:sysClr val="windowText" lastClr="000000"/>
                  </a:solidFill>
                  <a:latin typeface="Aptos" panose="020B0004020202020204" pitchFamily="34" charset="0"/>
                </a:rPr>
                <a:t>Knowledge Fabric</a:t>
              </a:r>
            </a:p>
          </p:txBody>
        </p:sp>
        <p:sp>
          <p:nvSpPr>
            <p:cNvPr id="20" name="TextBox 19">
              <a:extLst>
                <a:ext uri="{FF2B5EF4-FFF2-40B4-BE49-F238E27FC236}">
                  <a16:creationId xmlns:a16="http://schemas.microsoft.com/office/drawing/2014/main" id="{92CB884E-B0D9-F0C1-8F06-FCADCB1816F9}"/>
                </a:ext>
              </a:extLst>
            </p:cNvPr>
            <p:cNvSpPr txBox="1"/>
            <p:nvPr>
              <p:custDataLst>
                <p:tags r:id="rId5"/>
              </p:custDataLst>
            </p:nvPr>
          </p:nvSpPr>
          <p:spPr>
            <a:xfrm>
              <a:off x="1362879" y="4521387"/>
              <a:ext cx="10247880" cy="596845"/>
            </a:xfrm>
            <a:prstGeom prst="rect">
              <a:avLst/>
            </a:prstGeom>
            <a:noFill/>
          </p:spPr>
          <p:txBody>
            <a:bodyPr wrap="square" lIns="0" tIns="0" rIns="0" bIns="0" anchor="t">
              <a:spAutoFit/>
            </a:bodyPr>
            <a:lstStyle/>
            <a:p>
              <a:pPr algn="ctr" defTabSz="914127">
                <a:spcBef>
                  <a:spcPts val="900"/>
                </a:spcBef>
                <a:defRPr/>
              </a:pPr>
              <a:r>
                <a:rPr lang="en-US">
                  <a:solidFill>
                    <a:schemeClr val="bg1">
                      <a:lumMod val="95000"/>
                    </a:schemeClr>
                  </a:solidFill>
                  <a:latin typeface="Aptos" panose="020B0004020202020204" pitchFamily="34" charset="0"/>
                  <a:ea typeface="Frutiger LT Pro 65 Bold"/>
                  <a:cs typeface="Frutiger LT Pro 65 Bold"/>
                  <a:sym typeface="Frutiger LT Pro 65 Bold"/>
                </a:rPr>
                <a:t>{ </a:t>
              </a:r>
              <a:r>
                <a:rPr lang="en-US">
                  <a:solidFill>
                    <a:sysClr val="windowText" lastClr="000000"/>
                  </a:solidFill>
                  <a:latin typeface="Aptos" panose="020B0004020202020204" pitchFamily="34" charset="0"/>
                  <a:ea typeface="Frutiger LT Pro 65 Bold"/>
                  <a:cs typeface="Frutiger LT Pro 65 Bold"/>
                  <a:sym typeface="Frutiger LT Pro 65 Bold"/>
                </a:rPr>
                <a:t>business and IT ontology  |  knowledge graphs  |  small language models: technology, industry, enterprise } </a:t>
              </a:r>
            </a:p>
          </p:txBody>
        </p:sp>
        <p:sp>
          <p:nvSpPr>
            <p:cNvPr id="21" name="TextBox 20">
              <a:extLst>
                <a:ext uri="{FF2B5EF4-FFF2-40B4-BE49-F238E27FC236}">
                  <a16:creationId xmlns:a16="http://schemas.microsoft.com/office/drawing/2014/main" id="{676265EB-3C05-C404-CE65-D466BD175804}"/>
                </a:ext>
              </a:extLst>
            </p:cNvPr>
            <p:cNvSpPr txBox="1"/>
            <p:nvPr>
              <p:custDataLst>
                <p:tags r:id="rId6"/>
              </p:custDataLst>
            </p:nvPr>
          </p:nvSpPr>
          <p:spPr>
            <a:xfrm>
              <a:off x="1215120" y="1586113"/>
              <a:ext cx="3260408" cy="298422"/>
            </a:xfrm>
            <a:prstGeom prst="rect">
              <a:avLst/>
            </a:prstGeom>
            <a:noFill/>
          </p:spPr>
          <p:txBody>
            <a:bodyPr wrap="square" lIns="0" tIns="0" rIns="0" bIns="0" anchor="t">
              <a:spAutoFit/>
            </a:bodyPr>
            <a:lstStyle/>
            <a:p>
              <a:pPr algn="ctr" defTabSz="914127">
                <a:spcBef>
                  <a:spcPts val="900"/>
                </a:spcBef>
                <a:defRPr/>
              </a:pPr>
              <a:r>
                <a:rPr lang="en-US">
                  <a:solidFill>
                    <a:schemeClr val="bg1"/>
                  </a:solidFill>
                  <a:latin typeface="Aptos" panose="020B0004020202020204" pitchFamily="34" charset="0"/>
                  <a:ea typeface="Frutiger LT Pro 65 Bold"/>
                  <a:cs typeface="Frutiger LT Pro 65 Bold"/>
                  <a:sym typeface="Frutiger LT Pro 65 Bold"/>
                </a:rPr>
                <a:t>{ empower DevOps personas }</a:t>
              </a:r>
            </a:p>
          </p:txBody>
        </p:sp>
        <p:sp>
          <p:nvSpPr>
            <p:cNvPr id="22" name="TextBox 21">
              <a:extLst>
                <a:ext uri="{FF2B5EF4-FFF2-40B4-BE49-F238E27FC236}">
                  <a16:creationId xmlns:a16="http://schemas.microsoft.com/office/drawing/2014/main" id="{08F01556-CB0C-664D-A1B3-E20BE5C48FF8}"/>
                </a:ext>
              </a:extLst>
            </p:cNvPr>
            <p:cNvSpPr txBox="1"/>
            <p:nvPr>
              <p:custDataLst>
                <p:tags r:id="rId7"/>
              </p:custDataLst>
            </p:nvPr>
          </p:nvSpPr>
          <p:spPr>
            <a:xfrm>
              <a:off x="4880581" y="1599801"/>
              <a:ext cx="3260408" cy="298422"/>
            </a:xfrm>
            <a:prstGeom prst="rect">
              <a:avLst/>
            </a:prstGeom>
            <a:noFill/>
          </p:spPr>
          <p:txBody>
            <a:bodyPr wrap="square" lIns="0" tIns="0" rIns="0" bIns="0" anchor="t">
              <a:spAutoFit/>
            </a:bodyPr>
            <a:lstStyle/>
            <a:p>
              <a:pPr algn="ctr" defTabSz="914127">
                <a:spcBef>
                  <a:spcPts val="900"/>
                </a:spcBef>
                <a:defRPr/>
              </a:pPr>
              <a:r>
                <a:rPr lang="en-US">
                  <a:solidFill>
                    <a:schemeClr val="bg1"/>
                  </a:solidFill>
                  <a:latin typeface="Aptos" panose="020B0004020202020204" pitchFamily="34" charset="0"/>
                  <a:ea typeface="Frutiger LT Pro 65 Bold"/>
                  <a:cs typeface="Frutiger LT Pro 65 Bold"/>
                  <a:sym typeface="Frutiger LT Pro 65 Bold"/>
                </a:rPr>
                <a:t>{ what | when | why | what if }</a:t>
              </a:r>
            </a:p>
          </p:txBody>
        </p:sp>
        <p:sp>
          <p:nvSpPr>
            <p:cNvPr id="23" name="TextBox 22">
              <a:extLst>
                <a:ext uri="{FF2B5EF4-FFF2-40B4-BE49-F238E27FC236}">
                  <a16:creationId xmlns:a16="http://schemas.microsoft.com/office/drawing/2014/main" id="{FD0B5C00-F679-5E98-1F7C-66DBEB874B44}"/>
                </a:ext>
              </a:extLst>
            </p:cNvPr>
            <p:cNvSpPr txBox="1"/>
            <p:nvPr>
              <p:custDataLst>
                <p:tags r:id="rId8"/>
              </p:custDataLst>
            </p:nvPr>
          </p:nvSpPr>
          <p:spPr>
            <a:xfrm>
              <a:off x="8546041" y="1586113"/>
              <a:ext cx="3260408" cy="298422"/>
            </a:xfrm>
            <a:prstGeom prst="rect">
              <a:avLst/>
            </a:prstGeom>
            <a:noFill/>
          </p:spPr>
          <p:txBody>
            <a:bodyPr wrap="square" lIns="0" tIns="0" rIns="0" bIns="0" anchor="t">
              <a:spAutoFit/>
            </a:bodyPr>
            <a:lstStyle/>
            <a:p>
              <a:pPr algn="ctr" defTabSz="914127">
                <a:spcBef>
                  <a:spcPts val="900"/>
                </a:spcBef>
                <a:defRPr/>
              </a:pPr>
              <a:r>
                <a:rPr lang="en-US">
                  <a:solidFill>
                    <a:schemeClr val="bg1"/>
                  </a:solidFill>
                  <a:latin typeface="Aptos" panose="020B0004020202020204" pitchFamily="34" charset="0"/>
                  <a:ea typeface="Frutiger LT Pro 65 Bold"/>
                  <a:cs typeface="Frutiger LT Pro 65 Bold"/>
                  <a:sym typeface="Frutiger LT Pro 65 Bold"/>
                </a:rPr>
                <a:t>{ end to end autonomy }</a:t>
              </a:r>
            </a:p>
          </p:txBody>
        </p:sp>
        <p:sp>
          <p:nvSpPr>
            <p:cNvPr id="24" name="Rectángulo redondeado">
              <a:extLst>
                <a:ext uri="{FF2B5EF4-FFF2-40B4-BE49-F238E27FC236}">
                  <a16:creationId xmlns:a16="http://schemas.microsoft.com/office/drawing/2014/main" id="{BB2ADE9C-72E9-9439-75DD-BDFF7E0AB8CF}"/>
                </a:ext>
              </a:extLst>
            </p:cNvPr>
            <p:cNvSpPr/>
            <p:nvPr/>
          </p:nvSpPr>
          <p:spPr>
            <a:xfrm>
              <a:off x="1470253" y="5844396"/>
              <a:ext cx="1923251" cy="411480"/>
            </a:xfrm>
            <a:prstGeom prst="rect">
              <a:avLst/>
            </a:prstGeom>
            <a:solidFill>
              <a:srgbClr val="FFFFFF"/>
            </a:solidFill>
            <a:ln w="12700">
              <a:noFill/>
              <a:miter lim="400000"/>
            </a:ln>
          </p:spPr>
          <p:txBody>
            <a:bodyPr lIns="0" tIns="0" rIns="0" bIns="0" anchor="ctr"/>
            <a:lstStyle/>
            <a:p>
              <a:pPr algn="ctr" defTabSz="412750" hangingPunct="0">
                <a:lnSpc>
                  <a:spcPts val="1260"/>
                </a:lnSpc>
                <a:defRPr sz="3200" b="0">
                  <a:solidFill>
                    <a:srgbClr val="FFFFFF"/>
                  </a:solidFill>
                  <a:latin typeface="+mn-lt"/>
                  <a:ea typeface="+mn-ea"/>
                  <a:cs typeface="+mn-cs"/>
                  <a:sym typeface="Helvetica Neue Medium"/>
                </a:defRPr>
              </a:pPr>
              <a:r>
                <a:rPr lang="en-US" sz="1400" b="1" kern="0">
                  <a:solidFill>
                    <a:schemeClr val="tx2"/>
                  </a:solidFill>
                  <a:latin typeface="Aptos" panose="020B0004020202020204" pitchFamily="34" charset="0"/>
                  <a:cs typeface="Calibri" panose="020F0502020204030204" pitchFamily="34" charset="0"/>
                  <a:sym typeface="Helvetica Neue Medium"/>
                </a:rPr>
                <a:t>ITSM</a:t>
              </a:r>
            </a:p>
          </p:txBody>
        </p:sp>
        <p:sp>
          <p:nvSpPr>
            <p:cNvPr id="25" name="ServiceNow">
              <a:extLst>
                <a:ext uri="{FF2B5EF4-FFF2-40B4-BE49-F238E27FC236}">
                  <a16:creationId xmlns:a16="http://schemas.microsoft.com/office/drawing/2014/main" id="{6B511620-411B-F3AE-4E97-C1C837364413}"/>
                </a:ext>
              </a:extLst>
            </p:cNvPr>
            <p:cNvSpPr txBox="1"/>
            <p:nvPr/>
          </p:nvSpPr>
          <p:spPr>
            <a:xfrm>
              <a:off x="5548214" y="5830651"/>
              <a:ext cx="1923251" cy="411480"/>
            </a:xfrm>
            <a:prstGeom prst="rect">
              <a:avLst/>
            </a:prstGeom>
            <a:solidFill>
              <a:srgbClr val="FFFFF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a:lnSpc>
                  <a:spcPts val="1260"/>
                </a:lnSpc>
              </a:pPr>
              <a:r>
                <a:rPr lang="en-US" sz="1400" b="1">
                  <a:solidFill>
                    <a:schemeClr val="tx2"/>
                  </a:solidFill>
                  <a:latin typeface="Aptos" panose="020B0004020202020204" pitchFamily="34" charset="0"/>
                </a:rPr>
                <a:t>Project management </a:t>
              </a:r>
              <a:r>
                <a:rPr lang="en-US" sz="1400" b="1" err="1">
                  <a:solidFill>
                    <a:schemeClr val="tx2"/>
                  </a:solidFill>
                  <a:latin typeface="Aptos" panose="020B0004020202020204" pitchFamily="34" charset="0"/>
                </a:rPr>
                <a:t>lsls</a:t>
              </a:r>
              <a:endParaRPr lang="en-US" sz="1400" b="1">
                <a:solidFill>
                  <a:schemeClr val="tx2"/>
                </a:solidFill>
                <a:latin typeface="Aptos" panose="020B0004020202020204" pitchFamily="34" charset="0"/>
              </a:endParaRPr>
            </a:p>
          </p:txBody>
        </p:sp>
        <p:sp>
          <p:nvSpPr>
            <p:cNvPr id="26" name="CAST | SAP Profiler">
              <a:extLst>
                <a:ext uri="{FF2B5EF4-FFF2-40B4-BE49-F238E27FC236}">
                  <a16:creationId xmlns:a16="http://schemas.microsoft.com/office/drawing/2014/main" id="{B6D743CA-5EE3-E233-E208-D1B10B3D3BFB}"/>
                </a:ext>
              </a:extLst>
            </p:cNvPr>
            <p:cNvSpPr txBox="1"/>
            <p:nvPr/>
          </p:nvSpPr>
          <p:spPr>
            <a:xfrm>
              <a:off x="7587195" y="5830651"/>
              <a:ext cx="1923251" cy="411480"/>
            </a:xfrm>
            <a:prstGeom prst="rect">
              <a:avLst/>
            </a:prstGeom>
            <a:solidFill>
              <a:srgbClr val="FFFFF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a:lnSpc>
                  <a:spcPts val="1260"/>
                </a:lnSpc>
              </a:pPr>
              <a:endParaRPr lang="en-US" sz="1400" b="1">
                <a:solidFill>
                  <a:schemeClr val="tx2"/>
                </a:solidFill>
                <a:latin typeface="Aptos" panose="020B0004020202020204" pitchFamily="34" charset="0"/>
              </a:endParaRPr>
            </a:p>
            <a:p>
              <a:pPr>
                <a:lnSpc>
                  <a:spcPts val="1260"/>
                </a:lnSpc>
              </a:pPr>
              <a:r>
                <a:rPr lang="en-US" sz="1400" b="1">
                  <a:solidFill>
                    <a:schemeClr val="tx2"/>
                  </a:solidFill>
                  <a:latin typeface="Aptos" panose="020B0004020202020204" pitchFamily="34" charset="0"/>
                </a:rPr>
                <a:t>Document repository</a:t>
              </a:r>
            </a:p>
            <a:p>
              <a:pPr>
                <a:lnSpc>
                  <a:spcPts val="1260"/>
                </a:lnSpc>
              </a:pPr>
              <a:endParaRPr lang="en-US" sz="1400" b="1">
                <a:solidFill>
                  <a:schemeClr val="tx2"/>
                </a:solidFill>
                <a:latin typeface="Aptos" panose="020B0004020202020204" pitchFamily="34" charset="0"/>
              </a:endParaRPr>
            </a:p>
          </p:txBody>
        </p:sp>
        <p:sp>
          <p:nvSpPr>
            <p:cNvPr id="27" name="Data">
              <a:extLst>
                <a:ext uri="{FF2B5EF4-FFF2-40B4-BE49-F238E27FC236}">
                  <a16:creationId xmlns:a16="http://schemas.microsoft.com/office/drawing/2014/main" id="{913F7DB5-779F-C4CC-5187-05A46D2BBD35}"/>
                </a:ext>
              </a:extLst>
            </p:cNvPr>
            <p:cNvSpPr txBox="1"/>
            <p:nvPr/>
          </p:nvSpPr>
          <p:spPr>
            <a:xfrm>
              <a:off x="9626176" y="5830651"/>
              <a:ext cx="1923251" cy="411480"/>
            </a:xfrm>
            <a:prstGeom prst="rect">
              <a:avLst/>
            </a:prstGeom>
            <a:solidFill>
              <a:srgbClr val="FFFFF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algn="ctr" defTabSz="412750" hangingPunct="0">
                <a:defRPr sz="1050" b="0" kern="0">
                  <a:solidFill>
                    <a:srgbClr val="2A2A2A"/>
                  </a:solidFill>
                  <a:latin typeface="Calibri" panose="020F0502020204030204" pitchFamily="34" charset="0"/>
                  <a:cs typeface="Calibri" panose="020F0502020204030204" pitchFamily="34" charset="0"/>
                </a:defRPr>
              </a:lvl1pPr>
            </a:lstStyle>
            <a:p>
              <a:pPr>
                <a:lnSpc>
                  <a:spcPts val="1260"/>
                </a:lnSpc>
              </a:pPr>
              <a:r>
                <a:rPr lang="en-US" sz="1400" b="1">
                  <a:solidFill>
                    <a:schemeClr val="tx2"/>
                  </a:solidFill>
                  <a:latin typeface="Aptos" panose="020B0004020202020204" pitchFamily="34" charset="0"/>
                </a:rPr>
                <a:t>Development/ Testing tools</a:t>
              </a:r>
            </a:p>
          </p:txBody>
        </p:sp>
        <p:sp>
          <p:nvSpPr>
            <p:cNvPr id="28" name="Rectángulo redondeado">
              <a:extLst>
                <a:ext uri="{FF2B5EF4-FFF2-40B4-BE49-F238E27FC236}">
                  <a16:creationId xmlns:a16="http://schemas.microsoft.com/office/drawing/2014/main" id="{00B8A9C6-BA9B-A7D9-E624-8608CF90E9F1}"/>
                </a:ext>
              </a:extLst>
            </p:cNvPr>
            <p:cNvSpPr/>
            <p:nvPr/>
          </p:nvSpPr>
          <p:spPr>
            <a:xfrm>
              <a:off x="3509234" y="5836995"/>
              <a:ext cx="1923251" cy="405136"/>
            </a:xfrm>
            <a:prstGeom prst="rect">
              <a:avLst/>
            </a:prstGeom>
            <a:solidFill>
              <a:srgbClr val="FFFFFF"/>
            </a:solidFill>
            <a:ln w="12700">
              <a:noFill/>
              <a:miter lim="400000"/>
            </a:ln>
          </p:spPr>
          <p:txBody>
            <a:bodyPr lIns="0" tIns="0" rIns="0" bIns="0" anchor="ctr"/>
            <a:lstStyle/>
            <a:p>
              <a:pPr algn="ctr" defTabSz="412750" hangingPunct="0">
                <a:lnSpc>
                  <a:spcPts val="1260"/>
                </a:lnSpc>
                <a:defRPr sz="3200" b="0">
                  <a:solidFill>
                    <a:srgbClr val="FFFFFF"/>
                  </a:solidFill>
                  <a:latin typeface="+mn-lt"/>
                  <a:ea typeface="+mn-ea"/>
                  <a:cs typeface="+mn-cs"/>
                  <a:sym typeface="Helvetica Neue Medium"/>
                </a:defRPr>
              </a:pPr>
              <a:r>
                <a:rPr lang="en-US" sz="1400" b="1" kern="0">
                  <a:solidFill>
                    <a:schemeClr val="tx2"/>
                  </a:solidFill>
                  <a:latin typeface="Aptos" panose="020B0004020202020204" pitchFamily="34" charset="0"/>
                  <a:cs typeface="Calibri" panose="020F0502020204030204" pitchFamily="34" charset="0"/>
                  <a:sym typeface="Helvetica Neue Medium"/>
                </a:rPr>
                <a:t>ERP | CRM…</a:t>
              </a:r>
            </a:p>
          </p:txBody>
        </p:sp>
      </p:grpSp>
    </p:spTree>
    <p:extLst>
      <p:ext uri="{BB962C8B-B14F-4D97-AF65-F5344CB8AC3E}">
        <p14:creationId xmlns:p14="http://schemas.microsoft.com/office/powerpoint/2010/main" val="149698127"/>
      </p:ext>
    </p:extLst>
  </p:cSld>
  <p:clrMapOvr>
    <a:masterClrMapping/>
  </p:clrMapOvr>
  <p:extLst>
    <p:ext uri="{6950BFC3-D8DA-4A85-94F7-54DA5524770B}">
      <p188:commentRel xmlns:p188="http://schemas.microsoft.com/office/powerpoint/2018/8/main" r:id="rId10"/>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1F6ED9-0EDF-8C4A-1D8E-D5DCD31E196D}"/>
              </a:ext>
            </a:extLst>
          </p:cNvPr>
          <p:cNvSpPr>
            <a:spLocks noGrp="1"/>
          </p:cNvSpPr>
          <p:nvPr>
            <p:ph type="title"/>
          </p:nvPr>
        </p:nvSpPr>
        <p:spPr/>
        <p:txBody>
          <a:bodyPr/>
          <a:lstStyle/>
          <a:p>
            <a:r>
              <a:rPr lang="en-GB" dirty="0"/>
              <a:t>At </a:t>
            </a:r>
            <a:r>
              <a:rPr lang="en-GB" dirty="0" err="1"/>
              <a:t>LTIMindtree</a:t>
            </a:r>
            <a:r>
              <a:rPr lang="en-GB" dirty="0"/>
              <a:t>, we see the potential of AI playing out in three ways: </a:t>
            </a:r>
            <a:endParaRPr lang="en-IN" dirty="0"/>
          </a:p>
        </p:txBody>
      </p:sp>
      <p:sp>
        <p:nvSpPr>
          <p:cNvPr id="30" name="Rectángulo redondeado">
            <a:extLst>
              <a:ext uri="{FF2B5EF4-FFF2-40B4-BE49-F238E27FC236}">
                <a16:creationId xmlns:a16="http://schemas.microsoft.com/office/drawing/2014/main" id="{BDB81EC2-1C73-BEBF-DC64-3395D2DBCCA9}"/>
              </a:ext>
            </a:extLst>
          </p:cNvPr>
          <p:cNvSpPr/>
          <p:nvPr>
            <p:custDataLst>
              <p:tags r:id="rId1"/>
            </p:custDataLst>
          </p:nvPr>
        </p:nvSpPr>
        <p:spPr>
          <a:xfrm>
            <a:off x="1021289" y="1304780"/>
            <a:ext cx="3224678" cy="4173113"/>
          </a:xfrm>
          <a:prstGeom prst="roundRect">
            <a:avLst>
              <a:gd name="adj" fmla="val 8450"/>
            </a:avLst>
          </a:prstGeom>
          <a:solidFill>
            <a:srgbClr val="004B97"/>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FFFFFF"/>
              </a:solidFill>
              <a:effectLst/>
              <a:uLnTx/>
              <a:uFillTx/>
              <a:latin typeface="Aptos" panose="020B0004020202020204" pitchFamily="34" charset="0"/>
              <a:sym typeface="Helvetica Neue Medium"/>
            </a:endParaRPr>
          </a:p>
        </p:txBody>
      </p:sp>
      <p:sp>
        <p:nvSpPr>
          <p:cNvPr id="31" name="RFQ Objectives">
            <a:extLst>
              <a:ext uri="{FF2B5EF4-FFF2-40B4-BE49-F238E27FC236}">
                <a16:creationId xmlns:a16="http://schemas.microsoft.com/office/drawing/2014/main" id="{7EC198C9-8934-4B85-CC58-5FDE9CC77F61}"/>
              </a:ext>
            </a:extLst>
          </p:cNvPr>
          <p:cNvSpPr txBox="1"/>
          <p:nvPr>
            <p:custDataLst>
              <p:tags r:id="rId2"/>
            </p:custDataLst>
          </p:nvPr>
        </p:nvSpPr>
        <p:spPr>
          <a:xfrm>
            <a:off x="1116132" y="1451390"/>
            <a:ext cx="3034992" cy="577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defTabSz="1828800">
              <a:lnSpc>
                <a:spcPct val="90000"/>
              </a:lnSpc>
              <a:defRPr sz="4000" b="0">
                <a:solidFill>
                  <a:srgbClr val="FFFFFF"/>
                </a:solidFill>
                <a:latin typeface="Frutiger LT Pro 65 Bold"/>
                <a:ea typeface="Frutiger LT Pro 65 Bold"/>
                <a:cs typeface="Frutiger LT Pro 65 Bold"/>
                <a:sym typeface="Frutiger LT Pro 65 Bold"/>
              </a:defRPr>
            </a:lvl1pPr>
          </a:lstStyle>
          <a:p>
            <a:pPr algn="ctr">
              <a:defRPr/>
            </a:pPr>
            <a:r>
              <a:rPr lang="en-US" sz="2400" b="1">
                <a:latin typeface="Aptos" panose="020B0004020202020204" pitchFamily="34" charset="0"/>
              </a:rPr>
              <a:t>AI IN EVERYTHING</a:t>
            </a:r>
          </a:p>
          <a:p>
            <a:pPr algn="ctr">
              <a:defRPr/>
            </a:pPr>
            <a:r>
              <a:rPr lang="en-US" sz="1400">
                <a:latin typeface="Aptos" panose="020B0004020202020204" pitchFamily="34" charset="0"/>
              </a:rPr>
              <a:t>INFUSE AI IN EVERYTHING WE DO</a:t>
            </a:r>
            <a:endParaRPr sz="1400">
              <a:latin typeface="Aptos" panose="020B0004020202020204" pitchFamily="34" charset="0"/>
            </a:endParaRPr>
          </a:p>
        </p:txBody>
      </p:sp>
      <p:sp>
        <p:nvSpPr>
          <p:cNvPr id="32" name="Línea">
            <a:extLst>
              <a:ext uri="{FF2B5EF4-FFF2-40B4-BE49-F238E27FC236}">
                <a16:creationId xmlns:a16="http://schemas.microsoft.com/office/drawing/2014/main" id="{536E4BE9-A828-1FF2-15DF-0A3289CD727B}"/>
              </a:ext>
            </a:extLst>
          </p:cNvPr>
          <p:cNvSpPr/>
          <p:nvPr>
            <p:custDataLst>
              <p:tags r:id="rId3"/>
            </p:custDataLst>
          </p:nvPr>
        </p:nvSpPr>
        <p:spPr>
          <a:xfrm>
            <a:off x="1313050" y="2161679"/>
            <a:ext cx="2641156" cy="1"/>
          </a:xfrm>
          <a:prstGeom prst="line">
            <a:avLst/>
          </a:prstGeom>
          <a:ln w="38100">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Aptos" panose="020B0004020202020204" pitchFamily="34" charset="0"/>
              <a:sym typeface="Helvetica Neue Medium"/>
            </a:endParaRPr>
          </a:p>
        </p:txBody>
      </p:sp>
      <p:sp>
        <p:nvSpPr>
          <p:cNvPr id="33" name="Superior quality…">
            <a:extLst>
              <a:ext uri="{FF2B5EF4-FFF2-40B4-BE49-F238E27FC236}">
                <a16:creationId xmlns:a16="http://schemas.microsoft.com/office/drawing/2014/main" id="{ECF8E20F-4EA9-B0A7-E18E-072F261003F8}"/>
              </a:ext>
            </a:extLst>
          </p:cNvPr>
          <p:cNvSpPr txBox="1"/>
          <p:nvPr>
            <p:custDataLst>
              <p:tags r:id="rId4"/>
            </p:custDataLst>
          </p:nvPr>
        </p:nvSpPr>
        <p:spPr>
          <a:xfrm>
            <a:off x="1149967" y="2388750"/>
            <a:ext cx="2967322" cy="1979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200" rIns="25400" bIns="25400">
            <a:spAutoFit/>
          </a:bodyPr>
          <a:lstStyle/>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rgbClr val="FFFFFF"/>
                </a:solidFill>
                <a:latin typeface="Aptos" panose="020B0004020202020204" pitchFamily="34" charset="0"/>
                <a:ea typeface="Frutiger LT Pro 45 Light"/>
                <a:cs typeface="Frutiger LT Pro 45 Light"/>
                <a:sym typeface="Frutiger LT Pro 45 Light"/>
              </a:rPr>
              <a:t>AI-driven service delivery powered by knowledge fabric</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rgbClr val="FFFFFF"/>
                </a:solidFill>
                <a:latin typeface="Aptos" panose="020B0004020202020204" pitchFamily="34" charset="0"/>
                <a:ea typeface="Frutiger LT Pro 45 Light"/>
                <a:cs typeface="Frutiger LT Pro 45 Light"/>
                <a:sym typeface="Frutiger LT Pro 45 Light"/>
              </a:rPr>
              <a:t>Agentic AI, where machines resolve and fix the root cause of issues, and humans resolve exceptions</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rgbClr val="FFFFFF"/>
                </a:solidFill>
                <a:latin typeface="Aptos" panose="020B0004020202020204" pitchFamily="34" charset="0"/>
                <a:ea typeface="Frutiger LT Pro 45 Light"/>
                <a:cs typeface="Frutiger LT Pro 45 Light"/>
                <a:sym typeface="Frutiger LT Pro 45 Light"/>
              </a:rPr>
              <a:t>AI in all stages of the operations &amp; forward engineering</a:t>
            </a:r>
            <a:endParaRPr sz="1400">
              <a:solidFill>
                <a:srgbClr val="FFFFFF"/>
              </a:solidFill>
              <a:latin typeface="Aptos" panose="020B0004020202020204" pitchFamily="34" charset="0"/>
              <a:ea typeface="Frutiger LT Pro 45 Light"/>
              <a:cs typeface="Frutiger LT Pro 45 Light"/>
              <a:sym typeface="Frutiger LT Pro 45 Light"/>
            </a:endParaRPr>
          </a:p>
        </p:txBody>
      </p:sp>
      <p:sp>
        <p:nvSpPr>
          <p:cNvPr id="34" name="Rectángulo redondeado">
            <a:extLst>
              <a:ext uri="{FF2B5EF4-FFF2-40B4-BE49-F238E27FC236}">
                <a16:creationId xmlns:a16="http://schemas.microsoft.com/office/drawing/2014/main" id="{D45BE444-BF02-3EAC-0381-DC1A91A53A1F}"/>
              </a:ext>
            </a:extLst>
          </p:cNvPr>
          <p:cNvSpPr/>
          <p:nvPr>
            <p:custDataLst>
              <p:tags r:id="rId5"/>
            </p:custDataLst>
          </p:nvPr>
        </p:nvSpPr>
        <p:spPr>
          <a:xfrm>
            <a:off x="4436046" y="1307415"/>
            <a:ext cx="3224678" cy="4173113"/>
          </a:xfrm>
          <a:prstGeom prst="roundRect">
            <a:avLst>
              <a:gd name="adj" fmla="val 8450"/>
            </a:avLst>
          </a:prstGeom>
          <a:solidFill>
            <a:srgbClr val="F0C93A"/>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Aptos" panose="020B0004020202020204" pitchFamily="34" charset="0"/>
              <a:sym typeface="Helvetica Neue Medium"/>
            </a:endParaRPr>
          </a:p>
        </p:txBody>
      </p:sp>
      <p:sp>
        <p:nvSpPr>
          <p:cNvPr id="35" name="RFQ Objectives">
            <a:extLst>
              <a:ext uri="{FF2B5EF4-FFF2-40B4-BE49-F238E27FC236}">
                <a16:creationId xmlns:a16="http://schemas.microsoft.com/office/drawing/2014/main" id="{D430011D-E5BA-8B42-DD4F-838898997246}"/>
              </a:ext>
            </a:extLst>
          </p:cNvPr>
          <p:cNvSpPr txBox="1"/>
          <p:nvPr>
            <p:custDataLst>
              <p:tags r:id="rId6"/>
            </p:custDataLst>
          </p:nvPr>
        </p:nvSpPr>
        <p:spPr>
          <a:xfrm>
            <a:off x="4530889" y="1450749"/>
            <a:ext cx="3034992" cy="5788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defTabSz="1828800">
              <a:lnSpc>
                <a:spcPct val="90000"/>
              </a:lnSpc>
              <a:defRPr sz="4000" b="0">
                <a:solidFill>
                  <a:srgbClr val="FFFFFF"/>
                </a:solidFill>
                <a:latin typeface="Frutiger LT Pro 65 Bold"/>
                <a:ea typeface="Frutiger LT Pro 65 Bold"/>
                <a:cs typeface="Frutiger LT Pro 65 Bold"/>
                <a:sym typeface="Frutiger LT Pro 65 Bold"/>
              </a:defRPr>
            </a:lvl1pPr>
          </a:lstStyle>
          <a:p>
            <a:pPr algn="ctr">
              <a:defRPr/>
            </a:pPr>
            <a:r>
              <a:rPr lang="en-US" sz="2400" b="1">
                <a:solidFill>
                  <a:schemeClr val="tx2"/>
                </a:solidFill>
                <a:latin typeface="Aptos" panose="020B0004020202020204" pitchFamily="34" charset="0"/>
              </a:rPr>
              <a:t>EVERYTHING IN AI</a:t>
            </a:r>
          </a:p>
          <a:p>
            <a:pPr algn="ctr">
              <a:defRPr/>
            </a:pPr>
            <a:r>
              <a:rPr lang="en-US" sz="1400">
                <a:solidFill>
                  <a:schemeClr val="tx2"/>
                </a:solidFill>
                <a:latin typeface="Aptos" panose="020B0004020202020204" pitchFamily="34" charset="0"/>
              </a:rPr>
              <a:t>FROM AI HYPE TO AI SCALE</a:t>
            </a:r>
            <a:endParaRPr sz="1400">
              <a:solidFill>
                <a:schemeClr val="tx2"/>
              </a:solidFill>
              <a:latin typeface="Aptos" panose="020B0004020202020204" pitchFamily="34" charset="0"/>
            </a:endParaRPr>
          </a:p>
        </p:txBody>
      </p:sp>
      <p:sp>
        <p:nvSpPr>
          <p:cNvPr id="36" name="Línea">
            <a:extLst>
              <a:ext uri="{FF2B5EF4-FFF2-40B4-BE49-F238E27FC236}">
                <a16:creationId xmlns:a16="http://schemas.microsoft.com/office/drawing/2014/main" id="{81D81098-F0BF-A506-9314-26BDB7F79D52}"/>
              </a:ext>
            </a:extLst>
          </p:cNvPr>
          <p:cNvSpPr/>
          <p:nvPr>
            <p:custDataLst>
              <p:tags r:id="rId7"/>
            </p:custDataLst>
          </p:nvPr>
        </p:nvSpPr>
        <p:spPr>
          <a:xfrm>
            <a:off x="4727807" y="2164314"/>
            <a:ext cx="2641156" cy="1"/>
          </a:xfrm>
          <a:prstGeom prst="line">
            <a:avLst/>
          </a:prstGeom>
          <a:ln w="38100">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Aptos" panose="020B0004020202020204" pitchFamily="34" charset="0"/>
              <a:sym typeface="Helvetica Neue Medium"/>
            </a:endParaRPr>
          </a:p>
        </p:txBody>
      </p:sp>
      <p:sp>
        <p:nvSpPr>
          <p:cNvPr id="37" name="Superior quality…">
            <a:extLst>
              <a:ext uri="{FF2B5EF4-FFF2-40B4-BE49-F238E27FC236}">
                <a16:creationId xmlns:a16="http://schemas.microsoft.com/office/drawing/2014/main" id="{B503CBE9-68CE-4E8C-2AAC-605193673831}"/>
              </a:ext>
            </a:extLst>
          </p:cNvPr>
          <p:cNvSpPr txBox="1"/>
          <p:nvPr>
            <p:custDataLst>
              <p:tags r:id="rId8"/>
            </p:custDataLst>
          </p:nvPr>
        </p:nvSpPr>
        <p:spPr>
          <a:xfrm>
            <a:off x="4564724" y="2388750"/>
            <a:ext cx="2967322" cy="22978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200" rIns="25400" bIns="25400">
            <a:spAutoFit/>
          </a:bodyPr>
          <a:lstStyle/>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chemeClr val="tx2"/>
                </a:solidFill>
                <a:latin typeface="Aptos" panose="020B0004020202020204" pitchFamily="34" charset="0"/>
                <a:ea typeface="Frutiger LT Pro 45 Light"/>
                <a:cs typeface="Frutiger LT Pro 45 Light"/>
                <a:sym typeface="Frutiger LT Pro 45 Light"/>
              </a:rPr>
              <a:t>Leveraging the best of AI innovations from product partners and platforms</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chemeClr val="tx2"/>
                </a:solidFill>
                <a:latin typeface="Aptos" panose="020B0004020202020204" pitchFamily="34" charset="0"/>
                <a:ea typeface="Frutiger LT Pro 45 Light"/>
                <a:cs typeface="Frutiger LT Pro 45 Light"/>
                <a:sym typeface="Frutiger LT Pro 45 Light"/>
              </a:rPr>
              <a:t>Exploring and industrializing use cases to unlock business value </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chemeClr val="tx2"/>
                </a:solidFill>
                <a:latin typeface="Aptos" panose="020B0004020202020204" pitchFamily="34" charset="0"/>
                <a:ea typeface="Frutiger LT Pro 45 Light"/>
                <a:cs typeface="Frutiger LT Pro 45 Light"/>
                <a:sym typeface="Frutiger LT Pro 45 Light"/>
              </a:rPr>
              <a:t>Fail fast innovation for faster time to market</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chemeClr val="tx2"/>
                </a:solidFill>
                <a:latin typeface="Aptos" panose="020B0004020202020204" pitchFamily="34" charset="0"/>
                <a:ea typeface="Frutiger LT Pro 45 Light"/>
                <a:cs typeface="Frutiger LT Pro 45 Light"/>
                <a:sym typeface="Frutiger LT Pro 45 Light"/>
              </a:rPr>
              <a:t>Strong startup </a:t>
            </a:r>
            <a:r>
              <a:rPr lang="en-US" sz="1400" err="1">
                <a:solidFill>
                  <a:schemeClr val="tx2"/>
                </a:solidFill>
                <a:latin typeface="Aptos" panose="020B0004020202020204" pitchFamily="34" charset="0"/>
                <a:ea typeface="Frutiger LT Pro 45 Light"/>
                <a:cs typeface="Frutiger LT Pro 45 Light"/>
                <a:sym typeface="Frutiger LT Pro 45 Light"/>
              </a:rPr>
              <a:t>systsystem</a:t>
            </a:r>
            <a:r>
              <a:rPr lang="en-US" sz="1400">
                <a:solidFill>
                  <a:schemeClr val="tx2"/>
                </a:solidFill>
                <a:latin typeface="Aptos" panose="020B0004020202020204" pitchFamily="34" charset="0"/>
                <a:ea typeface="Frutiger LT Pro 45 Light"/>
                <a:cs typeface="Frutiger LT Pro 45 Light"/>
                <a:sym typeface="Frutiger LT Pro 45 Light"/>
              </a:rPr>
              <a:t> at the center of innovation</a:t>
            </a:r>
            <a:endParaRPr sz="1400">
              <a:solidFill>
                <a:schemeClr val="tx2"/>
              </a:solidFill>
              <a:latin typeface="Aptos" panose="020B0004020202020204" pitchFamily="34" charset="0"/>
              <a:ea typeface="Frutiger LT Pro 45 Light"/>
              <a:cs typeface="Frutiger LT Pro 45 Light"/>
              <a:sym typeface="Frutiger LT Pro 45 Light"/>
            </a:endParaRPr>
          </a:p>
        </p:txBody>
      </p:sp>
      <p:sp>
        <p:nvSpPr>
          <p:cNvPr id="38" name="Rectángulo redondeado">
            <a:extLst>
              <a:ext uri="{FF2B5EF4-FFF2-40B4-BE49-F238E27FC236}">
                <a16:creationId xmlns:a16="http://schemas.microsoft.com/office/drawing/2014/main" id="{E39512D1-A5AA-AAC8-F233-90D5F50EA591}"/>
              </a:ext>
            </a:extLst>
          </p:cNvPr>
          <p:cNvSpPr/>
          <p:nvPr>
            <p:custDataLst>
              <p:tags r:id="rId9"/>
            </p:custDataLst>
          </p:nvPr>
        </p:nvSpPr>
        <p:spPr>
          <a:xfrm>
            <a:off x="7850804" y="1310049"/>
            <a:ext cx="3224678" cy="4173113"/>
          </a:xfrm>
          <a:prstGeom prst="roundRect">
            <a:avLst>
              <a:gd name="adj" fmla="val 8450"/>
            </a:avLst>
          </a:prstGeom>
          <a:solidFill>
            <a:srgbClr val="004B97"/>
          </a:solidFill>
        </p:spPr>
        <p:txBody>
          <a:bodyPr wrap="square" lIns="0" tIns="0" rIns="0" bIns="0" rtlCol="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200" b="0" i="0" u="none" strike="noStrike" kern="0" cap="none" spc="0" normalizeH="0" baseline="0" noProof="0">
              <a:ln>
                <a:noFill/>
              </a:ln>
              <a:solidFill>
                <a:srgbClr val="FFFFFF"/>
              </a:solidFill>
              <a:effectLst/>
              <a:uLnTx/>
              <a:uFillTx/>
              <a:latin typeface="Aptos" panose="020B0004020202020204" pitchFamily="34" charset="0"/>
              <a:ea typeface="ヒラギノ角ゴ Pro W3" pitchFamily="124" charset="-128"/>
            </a:endParaRPr>
          </a:p>
        </p:txBody>
      </p:sp>
      <p:sp>
        <p:nvSpPr>
          <p:cNvPr id="39" name="RFQ Objectives">
            <a:extLst>
              <a:ext uri="{FF2B5EF4-FFF2-40B4-BE49-F238E27FC236}">
                <a16:creationId xmlns:a16="http://schemas.microsoft.com/office/drawing/2014/main" id="{2B3FAE49-9F61-1786-310B-1FCE5B1860C1}"/>
              </a:ext>
            </a:extLst>
          </p:cNvPr>
          <p:cNvSpPr txBox="1"/>
          <p:nvPr>
            <p:custDataLst>
              <p:tags r:id="rId10"/>
            </p:custDataLst>
          </p:nvPr>
        </p:nvSpPr>
        <p:spPr>
          <a:xfrm>
            <a:off x="7945647" y="1450749"/>
            <a:ext cx="3034992" cy="5788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defTabSz="1828800">
              <a:lnSpc>
                <a:spcPct val="90000"/>
              </a:lnSpc>
              <a:defRPr sz="4000" b="0">
                <a:solidFill>
                  <a:srgbClr val="FFFFFF"/>
                </a:solidFill>
                <a:latin typeface="Frutiger LT Pro 65 Bold"/>
                <a:ea typeface="Frutiger LT Pro 65 Bold"/>
                <a:cs typeface="Frutiger LT Pro 65 Bold"/>
                <a:sym typeface="Frutiger LT Pro 65 Bold"/>
              </a:defRPr>
            </a:lvl1pPr>
          </a:lstStyle>
          <a:p>
            <a:pPr algn="ctr">
              <a:defRPr/>
            </a:pPr>
            <a:r>
              <a:rPr lang="en-US" sz="2400" b="1">
                <a:latin typeface="Aptos" panose="020B0004020202020204" pitchFamily="34" charset="0"/>
              </a:rPr>
              <a:t>AI FOR EVERYONE</a:t>
            </a:r>
          </a:p>
          <a:p>
            <a:pPr algn="ctr">
              <a:defRPr/>
            </a:pPr>
            <a:r>
              <a:rPr lang="en-US" sz="1400">
                <a:latin typeface="Aptos" panose="020B0004020202020204" pitchFamily="34" charset="0"/>
              </a:rPr>
              <a:t>EMOWERING PEOPLE HUMANIZING AI</a:t>
            </a:r>
            <a:endParaRPr sz="1400">
              <a:latin typeface="Aptos" panose="020B0004020202020204" pitchFamily="34" charset="0"/>
            </a:endParaRPr>
          </a:p>
        </p:txBody>
      </p:sp>
      <p:sp>
        <p:nvSpPr>
          <p:cNvPr id="40" name="Línea">
            <a:extLst>
              <a:ext uri="{FF2B5EF4-FFF2-40B4-BE49-F238E27FC236}">
                <a16:creationId xmlns:a16="http://schemas.microsoft.com/office/drawing/2014/main" id="{7EA84D46-1E8C-D7A9-4965-3CCB044A5BC1}"/>
              </a:ext>
            </a:extLst>
          </p:cNvPr>
          <p:cNvSpPr/>
          <p:nvPr>
            <p:custDataLst>
              <p:tags r:id="rId11"/>
            </p:custDataLst>
          </p:nvPr>
        </p:nvSpPr>
        <p:spPr>
          <a:xfrm>
            <a:off x="8142565" y="2166949"/>
            <a:ext cx="2641156" cy="0"/>
          </a:xfrm>
          <a:prstGeom prst="line">
            <a:avLst/>
          </a:prstGeom>
          <a:ln w="38100">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Aptos" panose="020B0004020202020204" pitchFamily="34" charset="0"/>
              <a:sym typeface="Helvetica Neue Medium"/>
            </a:endParaRPr>
          </a:p>
        </p:txBody>
      </p:sp>
      <p:sp>
        <p:nvSpPr>
          <p:cNvPr id="41" name="Superior quality…">
            <a:extLst>
              <a:ext uri="{FF2B5EF4-FFF2-40B4-BE49-F238E27FC236}">
                <a16:creationId xmlns:a16="http://schemas.microsoft.com/office/drawing/2014/main" id="{8752A001-4A2E-B730-2C49-F66B7F58755C}"/>
              </a:ext>
            </a:extLst>
          </p:cNvPr>
          <p:cNvSpPr txBox="1"/>
          <p:nvPr>
            <p:custDataLst>
              <p:tags r:id="rId12"/>
            </p:custDataLst>
          </p:nvPr>
        </p:nvSpPr>
        <p:spPr>
          <a:xfrm>
            <a:off x="7979482" y="2388750"/>
            <a:ext cx="2967322" cy="17643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200" rIns="25400" bIns="25400">
            <a:spAutoFit/>
          </a:bodyPr>
          <a:lstStyle/>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rgbClr val="FFFFFF"/>
                </a:solidFill>
                <a:latin typeface="Aptos" panose="020B0004020202020204" pitchFamily="34" charset="0"/>
                <a:ea typeface="Frutiger LT Pro 45 Light"/>
                <a:cs typeface="Frutiger LT Pro 45 Light"/>
                <a:sym typeface="Frutiger LT Pro 45 Light"/>
              </a:rPr>
              <a:t>Persona based co-pilots (e.g., Trader, IT Analyst, Commodities Procurement Mgr., Plant Mgr., SRE engineer and many more)</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rgbClr val="FFFFFF"/>
                </a:solidFill>
                <a:latin typeface="Aptos" panose="020B0004020202020204" pitchFamily="34" charset="0"/>
                <a:ea typeface="Frutiger LT Pro 45 Light"/>
                <a:cs typeface="Frutiger LT Pro 45 Light"/>
                <a:sym typeface="Frutiger LT Pro 45 Light"/>
              </a:rPr>
              <a:t>Humanized AI for enhanced user productivity and experience</a:t>
            </a:r>
          </a:p>
          <a:p>
            <a:pPr marL="285750" indent="-285750">
              <a:spcBef>
                <a:spcPts val="500"/>
              </a:spcBef>
              <a:spcAft>
                <a:spcPts val="300"/>
              </a:spcAft>
              <a:buClr>
                <a:srgbClr val="FFFFFF"/>
              </a:buClr>
              <a:buSzPct val="70000"/>
              <a:buFont typeface="Arial" panose="020B0604020202020204" pitchFamily="34" charset="0"/>
              <a:buChar char="•"/>
              <a:defRPr sz="2500" b="0">
                <a:solidFill>
                  <a:srgbClr val="FFFFFF"/>
                </a:solidFill>
                <a:latin typeface="Frutiger LT Pro 45 Light"/>
                <a:ea typeface="Frutiger LT Pro 45 Light"/>
                <a:cs typeface="Frutiger LT Pro 45 Light"/>
                <a:sym typeface="Frutiger LT Pro 45 Light"/>
              </a:defRPr>
            </a:pPr>
            <a:r>
              <a:rPr lang="en-US" sz="1400">
                <a:solidFill>
                  <a:srgbClr val="FFFFFF"/>
                </a:solidFill>
                <a:latin typeface="Aptos" panose="020B0004020202020204" pitchFamily="34" charset="0"/>
                <a:ea typeface="Frutiger LT Pro 45 Light"/>
                <a:cs typeface="Frutiger LT Pro 45 Light"/>
                <a:sym typeface="Frutiger LT Pro 45 Light"/>
              </a:rPr>
              <a:t>AI democratization to benefit all</a:t>
            </a:r>
            <a:endParaRPr sz="1400">
              <a:solidFill>
                <a:srgbClr val="FFFFFF"/>
              </a:solidFill>
              <a:latin typeface="Aptos" panose="020B0004020202020204" pitchFamily="34" charset="0"/>
              <a:ea typeface="Frutiger LT Pro 45 Light"/>
              <a:cs typeface="Frutiger LT Pro 45 Light"/>
              <a:sym typeface="Frutiger LT Pro 45 Light"/>
            </a:endParaRPr>
          </a:p>
        </p:txBody>
      </p:sp>
      <p:sp>
        <p:nvSpPr>
          <p:cNvPr id="42" name="Rectángulo redondeado">
            <a:extLst>
              <a:ext uri="{FF2B5EF4-FFF2-40B4-BE49-F238E27FC236}">
                <a16:creationId xmlns:a16="http://schemas.microsoft.com/office/drawing/2014/main" id="{C88D0B97-D604-D503-433E-747D7D91A17C}"/>
              </a:ext>
            </a:extLst>
          </p:cNvPr>
          <p:cNvSpPr/>
          <p:nvPr>
            <p:custDataLst>
              <p:tags r:id="rId13"/>
            </p:custDataLst>
          </p:nvPr>
        </p:nvSpPr>
        <p:spPr>
          <a:xfrm>
            <a:off x="354559" y="5024310"/>
            <a:ext cx="2196904" cy="849131"/>
          </a:xfrm>
          <a:prstGeom prst="roundRect">
            <a:avLst>
              <a:gd name="adj" fmla="val 50000"/>
            </a:avLst>
          </a:prstGeom>
          <a:gradFill flip="none" rotWithShape="1">
            <a:gsLst>
              <a:gs pos="44000">
                <a:srgbClr val="014B86"/>
              </a:gs>
              <a:gs pos="0">
                <a:srgbClr val="004B97"/>
              </a:gs>
              <a:gs pos="100000">
                <a:srgbClr val="F0C93A"/>
              </a:gs>
            </a:gsLst>
            <a:path path="circle">
              <a:fillToRect r="100000" b="100000"/>
            </a:path>
            <a:tileRect l="-100000" t="-100000"/>
          </a:gradFill>
          <a:ln w="19050" cap="flat" cmpd="sng" algn="ctr">
            <a:solidFill>
              <a:srgbClr val="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rgbClr val="F3BBC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3" name="TextBox 30">
            <a:extLst>
              <a:ext uri="{FF2B5EF4-FFF2-40B4-BE49-F238E27FC236}">
                <a16:creationId xmlns:a16="http://schemas.microsoft.com/office/drawing/2014/main" id="{843B71A7-D176-7F16-2C51-FBC0ED684B25}"/>
              </a:ext>
            </a:extLst>
          </p:cNvPr>
          <p:cNvSpPr txBox="1"/>
          <p:nvPr>
            <p:custDataLst>
              <p:tags r:id="rId14"/>
            </p:custDataLst>
          </p:nvPr>
        </p:nvSpPr>
        <p:spPr>
          <a:xfrm>
            <a:off x="1439124" y="5241126"/>
            <a:ext cx="840122"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90000"/>
              </a:lnSpc>
              <a:defRPr sz="4000" b="0">
                <a:solidFill>
                  <a:srgbClr val="27255F"/>
                </a:solidFill>
                <a:latin typeface="Frutiger LT Pro 65 Bold"/>
                <a:ea typeface="Frutiger LT Pro 65 Bold"/>
                <a:cs typeface="Frutiger LT Pro 65 Bold"/>
                <a:sym typeface="Frutiger LT Pro 65 Bold"/>
              </a:defRPr>
            </a:pPr>
            <a:r>
              <a:rPr lang="en-US" sz="1500" b="1">
                <a:solidFill>
                  <a:srgbClr val="FFFFFF"/>
                </a:solidFill>
                <a:latin typeface="Aptos" panose="020B0004020202020204" pitchFamily="34" charset="0"/>
                <a:ea typeface="Frutiger LT Pro 65 Bold"/>
                <a:cs typeface="Frutiger LT Pro 65 Bold"/>
                <a:sym typeface="Frutiger LT Pro 65 Bold"/>
              </a:rPr>
              <a:t>$4.3 Bn</a:t>
            </a:r>
          </a:p>
          <a:p>
            <a:pPr>
              <a:lnSpc>
                <a:spcPct val="90000"/>
              </a:lnSpc>
              <a:defRPr sz="4000" b="0">
                <a:solidFill>
                  <a:srgbClr val="27255F"/>
                </a:solidFill>
                <a:latin typeface="Frutiger LT Pro 65 Bold"/>
                <a:ea typeface="Frutiger LT Pro 65 Bold"/>
                <a:cs typeface="Frutiger LT Pro 65 Bold"/>
                <a:sym typeface="Frutiger LT Pro 65 Bold"/>
              </a:defRPr>
            </a:pPr>
            <a:r>
              <a:rPr lang="en-US" sz="1500">
                <a:solidFill>
                  <a:srgbClr val="FFFFFF"/>
                </a:solidFill>
                <a:latin typeface="Aptos" panose="020B0004020202020204" pitchFamily="34" charset="0"/>
                <a:ea typeface="Frutiger LT Pro 65 Bold"/>
                <a:cs typeface="Frutiger LT Pro 65 Bold"/>
                <a:sym typeface="Frutiger LT Pro 65 Bold"/>
              </a:rPr>
              <a:t>Revenue</a:t>
            </a:r>
            <a:endParaRPr sz="1500">
              <a:solidFill>
                <a:srgbClr val="FFFFFF"/>
              </a:solidFill>
              <a:latin typeface="Aptos" panose="020B0004020202020204" pitchFamily="34" charset="0"/>
              <a:ea typeface="Frutiger LT Pro 65 Bold"/>
              <a:cs typeface="Frutiger LT Pro 65 Bold"/>
              <a:sym typeface="Frutiger LT Pro 65 Bold"/>
            </a:endParaRPr>
          </a:p>
        </p:txBody>
      </p:sp>
      <p:sp>
        <p:nvSpPr>
          <p:cNvPr id="44" name="Rectángulo redondeado">
            <a:extLst>
              <a:ext uri="{FF2B5EF4-FFF2-40B4-BE49-F238E27FC236}">
                <a16:creationId xmlns:a16="http://schemas.microsoft.com/office/drawing/2014/main" id="{149EDFED-D09C-232B-4FA3-D6F12EAD2A90}"/>
              </a:ext>
            </a:extLst>
          </p:cNvPr>
          <p:cNvSpPr/>
          <p:nvPr>
            <p:custDataLst>
              <p:tags r:id="rId15"/>
            </p:custDataLst>
          </p:nvPr>
        </p:nvSpPr>
        <p:spPr>
          <a:xfrm>
            <a:off x="2675380" y="5024310"/>
            <a:ext cx="2196904" cy="849131"/>
          </a:xfrm>
          <a:prstGeom prst="roundRect">
            <a:avLst>
              <a:gd name="adj" fmla="val 50000"/>
            </a:avLst>
          </a:prstGeom>
          <a:gradFill flip="none" rotWithShape="1">
            <a:gsLst>
              <a:gs pos="44000">
                <a:srgbClr val="014B86"/>
              </a:gs>
              <a:gs pos="0">
                <a:srgbClr val="004B97"/>
              </a:gs>
              <a:gs pos="100000">
                <a:srgbClr val="F0C93A"/>
              </a:gs>
            </a:gsLst>
            <a:path path="circle">
              <a:fillToRect r="100000" b="100000"/>
            </a:path>
            <a:tileRect l="-100000" t="-100000"/>
          </a:gradFill>
          <a:ln w="19050" cap="flat" cmpd="sng" algn="ctr">
            <a:solidFill>
              <a:srgbClr val="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rgbClr val="F3BBC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5" name="TextBox 30">
            <a:extLst>
              <a:ext uri="{FF2B5EF4-FFF2-40B4-BE49-F238E27FC236}">
                <a16:creationId xmlns:a16="http://schemas.microsoft.com/office/drawing/2014/main" id="{65112EA2-4322-476A-DE4A-8AE1D666883D}"/>
              </a:ext>
            </a:extLst>
          </p:cNvPr>
          <p:cNvSpPr txBox="1"/>
          <p:nvPr>
            <p:custDataLst>
              <p:tags r:id="rId16"/>
            </p:custDataLst>
          </p:nvPr>
        </p:nvSpPr>
        <p:spPr>
          <a:xfrm>
            <a:off x="3600458" y="5241126"/>
            <a:ext cx="1042559"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b="1">
                <a:solidFill>
                  <a:srgbClr val="FFFFFF"/>
                </a:solidFill>
                <a:latin typeface="Aptos" panose="020B0004020202020204" pitchFamily="34" charset="0"/>
                <a:ea typeface="Frutiger LT Pro 65 Bold"/>
                <a:cs typeface="Frutiger LT Pro 65 Bold"/>
                <a:sym typeface="Frutiger LT Pro 65 Bold"/>
              </a:rPr>
              <a:t>84,500+</a:t>
            </a:r>
          </a:p>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a:solidFill>
                  <a:srgbClr val="FFFFFF"/>
                </a:solidFill>
                <a:latin typeface="Aptos" panose="020B0004020202020204" pitchFamily="34" charset="0"/>
                <a:ea typeface="Frutiger LT Pro 65 Bold"/>
                <a:cs typeface="Frutiger LT Pro 65 Bold"/>
                <a:sym typeface="Frutiger LT Pro 65 Bold"/>
              </a:rPr>
              <a:t>Employees</a:t>
            </a:r>
            <a:endParaRPr sz="1500">
              <a:solidFill>
                <a:srgbClr val="FFFFFF"/>
              </a:solidFill>
              <a:latin typeface="Aptos" panose="020B0004020202020204" pitchFamily="34" charset="0"/>
              <a:ea typeface="Frutiger LT Pro 65 Bold"/>
              <a:cs typeface="Frutiger LT Pro 65 Bold"/>
              <a:sym typeface="Frutiger LT Pro 65 Bold"/>
            </a:endParaRPr>
          </a:p>
        </p:txBody>
      </p:sp>
      <p:sp>
        <p:nvSpPr>
          <p:cNvPr id="46" name="Rectángulo redondeado">
            <a:extLst>
              <a:ext uri="{FF2B5EF4-FFF2-40B4-BE49-F238E27FC236}">
                <a16:creationId xmlns:a16="http://schemas.microsoft.com/office/drawing/2014/main" id="{BA13DD7C-0E58-FCDA-3138-967585A87D56}"/>
              </a:ext>
            </a:extLst>
          </p:cNvPr>
          <p:cNvSpPr/>
          <p:nvPr>
            <p:custDataLst>
              <p:tags r:id="rId17"/>
            </p:custDataLst>
          </p:nvPr>
        </p:nvSpPr>
        <p:spPr>
          <a:xfrm>
            <a:off x="4996201" y="5024310"/>
            <a:ext cx="2196904" cy="849131"/>
          </a:xfrm>
          <a:prstGeom prst="roundRect">
            <a:avLst>
              <a:gd name="adj" fmla="val 50000"/>
            </a:avLst>
          </a:prstGeom>
          <a:gradFill flip="none" rotWithShape="1">
            <a:gsLst>
              <a:gs pos="44000">
                <a:srgbClr val="014B86"/>
              </a:gs>
              <a:gs pos="0">
                <a:srgbClr val="004B97"/>
              </a:gs>
              <a:gs pos="100000">
                <a:srgbClr val="F0C93A"/>
              </a:gs>
            </a:gsLst>
            <a:path path="circle">
              <a:fillToRect r="100000" b="100000"/>
            </a:path>
            <a:tileRect l="-100000" t="-100000"/>
          </a:gradFill>
          <a:ln w="19050" cap="flat" cmpd="sng" algn="ctr">
            <a:solidFill>
              <a:srgbClr val="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rgbClr val="F3BBC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7" name="TextBox 30">
            <a:extLst>
              <a:ext uri="{FF2B5EF4-FFF2-40B4-BE49-F238E27FC236}">
                <a16:creationId xmlns:a16="http://schemas.microsoft.com/office/drawing/2014/main" id="{5E7AF488-B5DF-307D-D911-1C8B9944694C}"/>
              </a:ext>
            </a:extLst>
          </p:cNvPr>
          <p:cNvSpPr txBox="1"/>
          <p:nvPr>
            <p:custDataLst>
              <p:tags r:id="rId18"/>
            </p:custDataLst>
          </p:nvPr>
        </p:nvSpPr>
        <p:spPr>
          <a:xfrm>
            <a:off x="5849699" y="5137251"/>
            <a:ext cx="1135636" cy="623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b="1">
                <a:solidFill>
                  <a:srgbClr val="FFFFFF"/>
                </a:solidFill>
                <a:latin typeface="Aptos" panose="020B0004020202020204" pitchFamily="34" charset="0"/>
                <a:ea typeface="Frutiger LT Pro 65 Bold"/>
                <a:cs typeface="Frutiger LT Pro 65 Bold"/>
                <a:sym typeface="Frutiger LT Pro 65 Bold"/>
              </a:rPr>
              <a:t>35+</a:t>
            </a:r>
          </a:p>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a:solidFill>
                  <a:srgbClr val="FFFFFF"/>
                </a:solidFill>
                <a:latin typeface="Aptos" panose="020B0004020202020204" pitchFamily="34" charset="0"/>
                <a:ea typeface="Frutiger LT Pro 65 Bold"/>
                <a:cs typeface="Frutiger LT Pro 65 Bold"/>
                <a:sym typeface="Frutiger LT Pro 65 Bold"/>
              </a:rPr>
              <a:t>Countries Presence</a:t>
            </a:r>
            <a:endParaRPr sz="1500">
              <a:solidFill>
                <a:srgbClr val="FFFFFF"/>
              </a:solidFill>
              <a:latin typeface="Aptos" panose="020B0004020202020204" pitchFamily="34" charset="0"/>
              <a:ea typeface="Frutiger LT Pro 65 Bold"/>
              <a:cs typeface="Frutiger LT Pro 65 Bold"/>
              <a:sym typeface="Frutiger LT Pro 65 Bold"/>
            </a:endParaRPr>
          </a:p>
        </p:txBody>
      </p:sp>
      <p:sp>
        <p:nvSpPr>
          <p:cNvPr id="48" name="Rectángulo redondeado">
            <a:extLst>
              <a:ext uri="{FF2B5EF4-FFF2-40B4-BE49-F238E27FC236}">
                <a16:creationId xmlns:a16="http://schemas.microsoft.com/office/drawing/2014/main" id="{192BB1D3-AABE-9604-7290-3B56A93141E2}"/>
              </a:ext>
            </a:extLst>
          </p:cNvPr>
          <p:cNvSpPr/>
          <p:nvPr>
            <p:custDataLst>
              <p:tags r:id="rId19"/>
            </p:custDataLst>
          </p:nvPr>
        </p:nvSpPr>
        <p:spPr>
          <a:xfrm>
            <a:off x="7317022" y="5024310"/>
            <a:ext cx="2196904" cy="849131"/>
          </a:xfrm>
          <a:prstGeom prst="roundRect">
            <a:avLst>
              <a:gd name="adj" fmla="val 50000"/>
            </a:avLst>
          </a:prstGeom>
          <a:gradFill flip="none" rotWithShape="1">
            <a:gsLst>
              <a:gs pos="44000">
                <a:srgbClr val="014B86"/>
              </a:gs>
              <a:gs pos="0">
                <a:srgbClr val="004B97"/>
              </a:gs>
              <a:gs pos="100000">
                <a:srgbClr val="F0C93A"/>
              </a:gs>
            </a:gsLst>
            <a:path path="circle">
              <a:fillToRect r="100000" b="100000"/>
            </a:path>
            <a:tileRect l="-100000" t="-100000"/>
          </a:gradFill>
          <a:ln w="19050" cap="flat" cmpd="sng" algn="ctr">
            <a:solidFill>
              <a:srgbClr val="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rgbClr val="F3BBC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9" name="TextBox 30">
            <a:extLst>
              <a:ext uri="{FF2B5EF4-FFF2-40B4-BE49-F238E27FC236}">
                <a16:creationId xmlns:a16="http://schemas.microsoft.com/office/drawing/2014/main" id="{1507C6C0-7D8F-48D9-B998-1ACAF6B501D2}"/>
              </a:ext>
            </a:extLst>
          </p:cNvPr>
          <p:cNvSpPr txBox="1"/>
          <p:nvPr>
            <p:custDataLst>
              <p:tags r:id="rId20"/>
            </p:custDataLst>
          </p:nvPr>
        </p:nvSpPr>
        <p:spPr>
          <a:xfrm>
            <a:off x="8367237" y="5241126"/>
            <a:ext cx="792425"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b="1">
                <a:solidFill>
                  <a:srgbClr val="FFFFFF"/>
                </a:solidFill>
                <a:latin typeface="Aptos" panose="020B0004020202020204" pitchFamily="34" charset="0"/>
                <a:ea typeface="Frutiger LT Pro 65 Bold"/>
                <a:cs typeface="Frutiger LT Pro 65 Bold"/>
                <a:sym typeface="Frutiger LT Pro 65 Bold"/>
              </a:rPr>
              <a:t>750+</a:t>
            </a:r>
          </a:p>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a:solidFill>
                  <a:srgbClr val="FFFFFF"/>
                </a:solidFill>
                <a:latin typeface="Aptos" panose="020B0004020202020204" pitchFamily="34" charset="0"/>
                <a:ea typeface="Frutiger LT Pro 65 Bold"/>
                <a:cs typeface="Frutiger LT Pro 65 Bold"/>
                <a:sym typeface="Frutiger LT Pro 65 Bold"/>
              </a:rPr>
              <a:t>Clients</a:t>
            </a:r>
            <a:endParaRPr sz="1500">
              <a:solidFill>
                <a:srgbClr val="FFFFFF"/>
              </a:solidFill>
              <a:latin typeface="Aptos" panose="020B0004020202020204" pitchFamily="34" charset="0"/>
              <a:ea typeface="Frutiger LT Pro 65 Bold"/>
              <a:cs typeface="Frutiger LT Pro 65 Bold"/>
              <a:sym typeface="Frutiger LT Pro 65 Bold"/>
            </a:endParaRPr>
          </a:p>
        </p:txBody>
      </p:sp>
      <p:sp>
        <p:nvSpPr>
          <p:cNvPr id="50" name="Rectángulo redondeado">
            <a:extLst>
              <a:ext uri="{FF2B5EF4-FFF2-40B4-BE49-F238E27FC236}">
                <a16:creationId xmlns:a16="http://schemas.microsoft.com/office/drawing/2014/main" id="{C1664BAD-3AEC-369F-A832-AFFA5AADBC09}"/>
              </a:ext>
            </a:extLst>
          </p:cNvPr>
          <p:cNvSpPr/>
          <p:nvPr>
            <p:custDataLst>
              <p:tags r:id="rId21"/>
            </p:custDataLst>
          </p:nvPr>
        </p:nvSpPr>
        <p:spPr>
          <a:xfrm>
            <a:off x="9637843" y="5024310"/>
            <a:ext cx="2196904" cy="849131"/>
          </a:xfrm>
          <a:prstGeom prst="roundRect">
            <a:avLst>
              <a:gd name="adj" fmla="val 50000"/>
            </a:avLst>
          </a:prstGeom>
          <a:gradFill flip="none" rotWithShape="1">
            <a:gsLst>
              <a:gs pos="44000">
                <a:srgbClr val="014B86"/>
              </a:gs>
              <a:gs pos="0">
                <a:srgbClr val="004B97"/>
              </a:gs>
              <a:gs pos="100000">
                <a:srgbClr val="F0C93A"/>
              </a:gs>
            </a:gsLst>
            <a:path path="circle">
              <a:fillToRect r="100000" b="100000"/>
            </a:path>
            <a:tileRect l="-100000" t="-100000"/>
          </a:gradFill>
          <a:ln w="19050" cap="flat" cmpd="sng" algn="ctr">
            <a:solidFill>
              <a:srgbClr val="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rgbClr val="F3BBC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1" name="TextBox 30">
            <a:extLst>
              <a:ext uri="{FF2B5EF4-FFF2-40B4-BE49-F238E27FC236}">
                <a16:creationId xmlns:a16="http://schemas.microsoft.com/office/drawing/2014/main" id="{BE2F31E5-8296-4322-B796-5C98547A682F}"/>
              </a:ext>
            </a:extLst>
          </p:cNvPr>
          <p:cNvSpPr txBox="1"/>
          <p:nvPr>
            <p:custDataLst>
              <p:tags r:id="rId22"/>
            </p:custDataLst>
          </p:nvPr>
        </p:nvSpPr>
        <p:spPr>
          <a:xfrm>
            <a:off x="10463751" y="5137251"/>
            <a:ext cx="1277135" cy="623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b="1">
                <a:solidFill>
                  <a:srgbClr val="FFFFFF"/>
                </a:solidFill>
                <a:latin typeface="Aptos" panose="020B0004020202020204" pitchFamily="34" charset="0"/>
                <a:ea typeface="Frutiger LT Pro 65 Bold"/>
                <a:cs typeface="Frutiger LT Pro 65 Bold"/>
                <a:sym typeface="Frutiger LT Pro 65 Bold"/>
              </a:rPr>
              <a:t>100+</a:t>
            </a:r>
          </a:p>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a:solidFill>
                  <a:srgbClr val="FFFFFF"/>
                </a:solidFill>
                <a:latin typeface="Aptos" panose="020B0004020202020204" pitchFamily="34" charset="0"/>
                <a:ea typeface="Frutiger LT Pro 65 Bold"/>
                <a:cs typeface="Frutiger LT Pro 65 Bold"/>
                <a:sym typeface="Frutiger LT Pro 65 Bold"/>
              </a:rPr>
              <a:t>Fortune 500 </a:t>
            </a:r>
          </a:p>
          <a:p>
            <a:pPr algn="ctr">
              <a:lnSpc>
                <a:spcPct val="90000"/>
              </a:lnSpc>
              <a:defRPr sz="4000" b="0">
                <a:solidFill>
                  <a:srgbClr val="27255F"/>
                </a:solidFill>
                <a:latin typeface="Frutiger LT Pro 65 Bold"/>
                <a:ea typeface="Frutiger LT Pro 65 Bold"/>
                <a:cs typeface="Frutiger LT Pro 65 Bold"/>
                <a:sym typeface="Frutiger LT Pro 65 Bold"/>
              </a:defRPr>
            </a:pPr>
            <a:r>
              <a:rPr lang="en-US" sz="1500">
                <a:solidFill>
                  <a:srgbClr val="FFFFFF"/>
                </a:solidFill>
                <a:latin typeface="Aptos" panose="020B0004020202020204" pitchFamily="34" charset="0"/>
                <a:ea typeface="Frutiger LT Pro 65 Bold"/>
                <a:cs typeface="Frutiger LT Pro 65 Bold"/>
                <a:sym typeface="Frutiger LT Pro 65 Bold"/>
              </a:rPr>
              <a:t>Clients</a:t>
            </a:r>
            <a:endParaRPr sz="1500">
              <a:solidFill>
                <a:srgbClr val="FFFFFF"/>
              </a:solidFill>
              <a:latin typeface="Aptos" panose="020B0004020202020204" pitchFamily="34" charset="0"/>
              <a:ea typeface="Frutiger LT Pro 65 Bold"/>
              <a:cs typeface="Frutiger LT Pro 65 Bold"/>
              <a:sym typeface="Frutiger LT Pro 65 Bold"/>
            </a:endParaRPr>
          </a:p>
        </p:txBody>
      </p:sp>
      <p:pic>
        <p:nvPicPr>
          <p:cNvPr id="52" name="Graphic 51" descr="Group of men outline">
            <a:extLst>
              <a:ext uri="{FF2B5EF4-FFF2-40B4-BE49-F238E27FC236}">
                <a16:creationId xmlns:a16="http://schemas.microsoft.com/office/drawing/2014/main" id="{645432A1-C473-B3DF-C0B7-A1D616BD4A4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947100" y="5176909"/>
            <a:ext cx="543933" cy="543933"/>
          </a:xfrm>
          <a:prstGeom prst="rect">
            <a:avLst/>
          </a:prstGeom>
        </p:spPr>
      </p:pic>
      <p:pic>
        <p:nvPicPr>
          <p:cNvPr id="53" name="Graphic 52" descr="Earth globe: Americas with solid fill">
            <a:extLst>
              <a:ext uri="{FF2B5EF4-FFF2-40B4-BE49-F238E27FC236}">
                <a16:creationId xmlns:a16="http://schemas.microsoft.com/office/drawing/2014/main" id="{A6FC5A76-16D9-13BF-DD27-E7E9454D308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168325" y="5119796"/>
            <a:ext cx="658159" cy="658159"/>
          </a:xfrm>
          <a:prstGeom prst="rect">
            <a:avLst/>
          </a:prstGeom>
        </p:spPr>
      </p:pic>
      <p:pic>
        <p:nvPicPr>
          <p:cNvPr id="54" name="Graphic 53" descr="Briefcase outline">
            <a:extLst>
              <a:ext uri="{FF2B5EF4-FFF2-40B4-BE49-F238E27FC236}">
                <a16:creationId xmlns:a16="http://schemas.microsoft.com/office/drawing/2014/main" id="{692C7E50-DDE4-50A1-008B-7C054EC65BB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572794" y="5119796"/>
            <a:ext cx="658159" cy="658159"/>
          </a:xfrm>
          <a:prstGeom prst="rect">
            <a:avLst/>
          </a:prstGeom>
        </p:spPr>
      </p:pic>
      <p:pic>
        <p:nvPicPr>
          <p:cNvPr id="55" name="Graphic 54" descr="Handshake outline">
            <a:extLst>
              <a:ext uri="{FF2B5EF4-FFF2-40B4-BE49-F238E27FC236}">
                <a16:creationId xmlns:a16="http://schemas.microsoft.com/office/drawing/2014/main" id="{6A7D9D54-1D55-2586-C7BE-4827524364C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8204" y="5119796"/>
            <a:ext cx="658159" cy="658159"/>
          </a:xfrm>
          <a:prstGeom prst="rect">
            <a:avLst/>
          </a:prstGeom>
        </p:spPr>
      </p:pic>
      <p:pic>
        <p:nvPicPr>
          <p:cNvPr id="56" name="Graphic 55" descr="Money outline">
            <a:extLst>
              <a:ext uri="{FF2B5EF4-FFF2-40B4-BE49-F238E27FC236}">
                <a16:creationId xmlns:a16="http://schemas.microsoft.com/office/drawing/2014/main" id="{95C9CD8A-38F3-CB5A-7847-93489F1092B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64514" y="5119796"/>
            <a:ext cx="658159" cy="658159"/>
          </a:xfrm>
          <a:prstGeom prst="rect">
            <a:avLst/>
          </a:prstGeom>
        </p:spPr>
      </p:pic>
    </p:spTree>
    <p:extLst>
      <p:ext uri="{BB962C8B-B14F-4D97-AF65-F5344CB8AC3E}">
        <p14:creationId xmlns:p14="http://schemas.microsoft.com/office/powerpoint/2010/main" val="1309133974"/>
      </p:ext>
    </p:extLst>
  </p:cSld>
  <p:clrMapOvr>
    <a:masterClrMapping/>
  </p:clrMapOvr>
  <p:extLst>
    <p:ext uri="{6950BFC3-D8DA-4A85-94F7-54DA5524770B}">
      <p188:commentRel xmlns:p188="http://schemas.microsoft.com/office/powerpoint/2018/8/main" r:id="rId2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A95FA9-BEE2-0397-C861-3A37FEF183EE}"/>
              </a:ext>
            </a:extLst>
          </p:cNvPr>
          <p:cNvSpPr>
            <a:spLocks noGrp="1"/>
          </p:cNvSpPr>
          <p:nvPr>
            <p:ph type="title"/>
          </p:nvPr>
        </p:nvSpPr>
        <p:spPr/>
        <p:txBody>
          <a:bodyPr/>
          <a:lstStyle/>
          <a:p>
            <a:r>
              <a:rPr lang="en-US" dirty="0"/>
              <a:t>Our AI based solutions Success Stories</a:t>
            </a:r>
            <a:endParaRPr lang="en-IN" dirty="0"/>
          </a:p>
        </p:txBody>
      </p:sp>
      <p:grpSp>
        <p:nvGrpSpPr>
          <p:cNvPr id="61" name="Group 60">
            <a:extLst>
              <a:ext uri="{FF2B5EF4-FFF2-40B4-BE49-F238E27FC236}">
                <a16:creationId xmlns:a16="http://schemas.microsoft.com/office/drawing/2014/main" id="{36C81F6F-EDBA-C2FF-B4D0-2112BE52E423}"/>
              </a:ext>
            </a:extLst>
          </p:cNvPr>
          <p:cNvGrpSpPr/>
          <p:nvPr/>
        </p:nvGrpSpPr>
        <p:grpSpPr>
          <a:xfrm>
            <a:off x="386080" y="993227"/>
            <a:ext cx="11424919" cy="5355020"/>
            <a:chOff x="386080" y="993227"/>
            <a:chExt cx="11424919" cy="5355020"/>
          </a:xfrm>
        </p:grpSpPr>
        <p:grpSp>
          <p:nvGrpSpPr>
            <p:cNvPr id="32" name="Group 31">
              <a:extLst>
                <a:ext uri="{FF2B5EF4-FFF2-40B4-BE49-F238E27FC236}">
                  <a16:creationId xmlns:a16="http://schemas.microsoft.com/office/drawing/2014/main" id="{580C1014-1FE8-B6CE-2C34-22C7DECE5775}"/>
                </a:ext>
              </a:extLst>
            </p:cNvPr>
            <p:cNvGrpSpPr/>
            <p:nvPr/>
          </p:nvGrpSpPr>
          <p:grpSpPr>
            <a:xfrm>
              <a:off x="386080" y="993227"/>
              <a:ext cx="11424919" cy="2601310"/>
              <a:chOff x="386080" y="1056289"/>
              <a:chExt cx="11805920" cy="2601310"/>
            </a:xfrm>
          </p:grpSpPr>
          <p:grpSp>
            <p:nvGrpSpPr>
              <p:cNvPr id="16" name="Group 15">
                <a:extLst>
                  <a:ext uri="{FF2B5EF4-FFF2-40B4-BE49-F238E27FC236}">
                    <a16:creationId xmlns:a16="http://schemas.microsoft.com/office/drawing/2014/main" id="{8C056387-D389-E093-FBC3-F0889B3DECF8}"/>
                  </a:ext>
                </a:extLst>
              </p:cNvPr>
              <p:cNvGrpSpPr/>
              <p:nvPr/>
            </p:nvGrpSpPr>
            <p:grpSpPr>
              <a:xfrm>
                <a:off x="386080" y="1056289"/>
                <a:ext cx="2861617" cy="2601310"/>
                <a:chOff x="386080" y="1056289"/>
                <a:chExt cx="2951480" cy="2601310"/>
              </a:xfrm>
            </p:grpSpPr>
            <p:grpSp>
              <p:nvGrpSpPr>
                <p:cNvPr id="8" name="Group 7">
                  <a:extLst>
                    <a:ext uri="{FF2B5EF4-FFF2-40B4-BE49-F238E27FC236}">
                      <a16:creationId xmlns:a16="http://schemas.microsoft.com/office/drawing/2014/main" id="{94E2EFD9-6B70-062D-5E01-A36A4A8F42FA}"/>
                    </a:ext>
                  </a:extLst>
                </p:cNvPr>
                <p:cNvGrpSpPr/>
                <p:nvPr/>
              </p:nvGrpSpPr>
              <p:grpSpPr>
                <a:xfrm>
                  <a:off x="386080" y="1056289"/>
                  <a:ext cx="2951480" cy="1349375"/>
                  <a:chOff x="386080" y="2459420"/>
                  <a:chExt cx="2640899" cy="1349375"/>
                </a:xfrm>
              </p:grpSpPr>
              <p:sp>
                <p:nvSpPr>
                  <p:cNvPr id="3" name="Rectangle: Top Corners Rounded 2">
                    <a:extLst>
                      <a:ext uri="{FF2B5EF4-FFF2-40B4-BE49-F238E27FC236}">
                        <a16:creationId xmlns:a16="http://schemas.microsoft.com/office/drawing/2014/main" id="{0B532FF3-E2AA-7B93-3015-B9DFDEAFDE09}"/>
                      </a:ext>
                    </a:extLst>
                  </p:cNvPr>
                  <p:cNvSpPr/>
                  <p:nvPr/>
                </p:nvSpPr>
                <p:spPr>
                  <a:xfrm>
                    <a:off x="386080" y="2459420"/>
                    <a:ext cx="2640899" cy="434975"/>
                  </a:xfrm>
                  <a:prstGeom prst="round2SameRect">
                    <a:avLst/>
                  </a:prstGeom>
                  <a:solidFill>
                    <a:srgbClr val="006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Fortune 100 Bank</a:t>
                    </a:r>
                  </a:p>
                </p:txBody>
              </p:sp>
              <p:sp>
                <p:nvSpPr>
                  <p:cNvPr id="7" name="Rectangle 6">
                    <a:extLst>
                      <a:ext uri="{FF2B5EF4-FFF2-40B4-BE49-F238E27FC236}">
                        <a16:creationId xmlns:a16="http://schemas.microsoft.com/office/drawing/2014/main" id="{BA07802F-DA54-3C94-E0CD-DB7D0ACC979B}"/>
                      </a:ext>
                    </a:extLst>
                  </p:cNvPr>
                  <p:cNvSpPr/>
                  <p:nvPr/>
                </p:nvSpPr>
                <p:spPr>
                  <a:xfrm>
                    <a:off x="386080" y="2894395"/>
                    <a:ext cx="2640898" cy="914400"/>
                  </a:xfrm>
                  <a:prstGeom prst="rect">
                    <a:avLst/>
                  </a:prstGeom>
                  <a:solidFill>
                    <a:srgbClr val="D9EC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125+ applications, 140 Databases, 125 Web servers ,1000+ Bots over 7 years generating</a:t>
                    </a:r>
                  </a:p>
                </p:txBody>
              </p:sp>
            </p:grpSp>
            <p:sp>
              <p:nvSpPr>
                <p:cNvPr id="15" name="Rectangle 14">
                  <a:extLst>
                    <a:ext uri="{FF2B5EF4-FFF2-40B4-BE49-F238E27FC236}">
                      <a16:creationId xmlns:a16="http://schemas.microsoft.com/office/drawing/2014/main" id="{007FE78D-6F2C-B973-52BA-24726B92C7D6}"/>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25% MTTR reduction | Shift of incident (L2 to L1) Engineering Technology Group) |  automation in Security Services, Trade &amp;Treasury, Consumer Banking, Fiduciary, Markets, Compliance, Finance &amp; Risk | ~20% ops cost reduction</a:t>
                  </a:r>
                </a:p>
              </p:txBody>
            </p:sp>
          </p:grpSp>
          <p:grpSp>
            <p:nvGrpSpPr>
              <p:cNvPr id="17" name="Group 16">
                <a:extLst>
                  <a:ext uri="{FF2B5EF4-FFF2-40B4-BE49-F238E27FC236}">
                    <a16:creationId xmlns:a16="http://schemas.microsoft.com/office/drawing/2014/main" id="{976D41F3-3983-070A-A929-278E8B68EF3C}"/>
                  </a:ext>
                </a:extLst>
              </p:cNvPr>
              <p:cNvGrpSpPr/>
              <p:nvPr/>
            </p:nvGrpSpPr>
            <p:grpSpPr>
              <a:xfrm>
                <a:off x="3367514" y="1056289"/>
                <a:ext cx="2861617" cy="2601310"/>
                <a:chOff x="386080" y="1056289"/>
                <a:chExt cx="2951480" cy="2601310"/>
              </a:xfrm>
            </p:grpSpPr>
            <p:grpSp>
              <p:nvGrpSpPr>
                <p:cNvPr id="18" name="Group 17">
                  <a:extLst>
                    <a:ext uri="{FF2B5EF4-FFF2-40B4-BE49-F238E27FC236}">
                      <a16:creationId xmlns:a16="http://schemas.microsoft.com/office/drawing/2014/main" id="{6AB951AB-1661-5401-BDB2-73A8F76655B6}"/>
                    </a:ext>
                  </a:extLst>
                </p:cNvPr>
                <p:cNvGrpSpPr/>
                <p:nvPr/>
              </p:nvGrpSpPr>
              <p:grpSpPr>
                <a:xfrm>
                  <a:off x="386080" y="1056289"/>
                  <a:ext cx="2951480" cy="1349375"/>
                  <a:chOff x="386080" y="2459420"/>
                  <a:chExt cx="2640899" cy="1349375"/>
                </a:xfrm>
              </p:grpSpPr>
              <p:sp>
                <p:nvSpPr>
                  <p:cNvPr id="20" name="Rectangle: Top Corners Rounded 19">
                    <a:extLst>
                      <a:ext uri="{FF2B5EF4-FFF2-40B4-BE49-F238E27FC236}">
                        <a16:creationId xmlns:a16="http://schemas.microsoft.com/office/drawing/2014/main" id="{BE2CE416-B67C-8235-5B36-969D4EC65A58}"/>
                      </a:ext>
                    </a:extLst>
                  </p:cNvPr>
                  <p:cNvSpPr/>
                  <p:nvPr/>
                </p:nvSpPr>
                <p:spPr>
                  <a:xfrm>
                    <a:off x="386080" y="2459420"/>
                    <a:ext cx="2640899" cy="434975"/>
                  </a:xfrm>
                  <a:prstGeom prst="round2SameRect">
                    <a:avLst/>
                  </a:prstGeom>
                  <a:solidFill>
                    <a:srgbClr val="004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Wealth Management </a:t>
                    </a:r>
                    <a:b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b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SaaS Provider</a:t>
                    </a:r>
                  </a:p>
                </p:txBody>
              </p:sp>
              <p:sp>
                <p:nvSpPr>
                  <p:cNvPr id="21" name="Rectangle 20">
                    <a:extLst>
                      <a:ext uri="{FF2B5EF4-FFF2-40B4-BE49-F238E27FC236}">
                        <a16:creationId xmlns:a16="http://schemas.microsoft.com/office/drawing/2014/main" id="{F658D501-3877-244D-0D51-25ABEAB28D7D}"/>
                      </a:ext>
                    </a:extLst>
                  </p:cNvPr>
                  <p:cNvSpPr/>
                  <p:nvPr/>
                </p:nvSpPr>
                <p:spPr>
                  <a:xfrm>
                    <a:off x="386080" y="2894395"/>
                    <a:ext cx="2640898" cy="914400"/>
                  </a:xfrm>
                  <a:prstGeom prst="rect">
                    <a:avLst/>
                  </a:prstGeom>
                  <a:solidFill>
                    <a:srgbClr val="EBF5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Proprietary transfer agency platform in scope | 3000+ test cases | IBM RTC | High regression run of 35+ hours </a:t>
                    </a:r>
                  </a:p>
                </p:txBody>
              </p:sp>
            </p:grpSp>
            <p:sp>
              <p:nvSpPr>
                <p:cNvPr id="19" name="Rectangle 18">
                  <a:extLst>
                    <a:ext uri="{FF2B5EF4-FFF2-40B4-BE49-F238E27FC236}">
                      <a16:creationId xmlns:a16="http://schemas.microsoft.com/office/drawing/2014/main" id="{D75E2123-2437-16FA-6B51-0E13BE376BF2}"/>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Code to test case correlation with Canvas Knowledge | 45-70% Regression optimization | sprint velocity improvement resulting in 15% cost reduction in Engineering</a:t>
                  </a:r>
                </a:p>
              </p:txBody>
            </p:sp>
          </p:grpSp>
          <p:grpSp>
            <p:nvGrpSpPr>
              <p:cNvPr id="22" name="Group 21">
                <a:extLst>
                  <a:ext uri="{FF2B5EF4-FFF2-40B4-BE49-F238E27FC236}">
                    <a16:creationId xmlns:a16="http://schemas.microsoft.com/office/drawing/2014/main" id="{E11D7D19-C1FD-7C5F-534E-5B1EDC3F90BD}"/>
                  </a:ext>
                </a:extLst>
              </p:cNvPr>
              <p:cNvGrpSpPr/>
              <p:nvPr/>
            </p:nvGrpSpPr>
            <p:grpSpPr>
              <a:xfrm>
                <a:off x="6348948" y="1056289"/>
                <a:ext cx="2861617" cy="2601310"/>
                <a:chOff x="386080" y="1056289"/>
                <a:chExt cx="2951480" cy="2601310"/>
              </a:xfrm>
            </p:grpSpPr>
            <p:grpSp>
              <p:nvGrpSpPr>
                <p:cNvPr id="23" name="Group 22">
                  <a:extLst>
                    <a:ext uri="{FF2B5EF4-FFF2-40B4-BE49-F238E27FC236}">
                      <a16:creationId xmlns:a16="http://schemas.microsoft.com/office/drawing/2014/main" id="{E420204E-C573-9B3D-70A8-8A56CF2E51B0}"/>
                    </a:ext>
                  </a:extLst>
                </p:cNvPr>
                <p:cNvGrpSpPr/>
                <p:nvPr/>
              </p:nvGrpSpPr>
              <p:grpSpPr>
                <a:xfrm>
                  <a:off x="386080" y="1056289"/>
                  <a:ext cx="2951480" cy="1349375"/>
                  <a:chOff x="386080" y="2459420"/>
                  <a:chExt cx="2640899" cy="1349375"/>
                </a:xfrm>
              </p:grpSpPr>
              <p:sp>
                <p:nvSpPr>
                  <p:cNvPr id="25" name="Rectangle: Top Corners Rounded 24">
                    <a:extLst>
                      <a:ext uri="{FF2B5EF4-FFF2-40B4-BE49-F238E27FC236}">
                        <a16:creationId xmlns:a16="http://schemas.microsoft.com/office/drawing/2014/main" id="{6C778C7A-AD9F-FB48-135E-04588ED17FCF}"/>
                      </a:ext>
                    </a:extLst>
                  </p:cNvPr>
                  <p:cNvSpPr/>
                  <p:nvPr/>
                </p:nvSpPr>
                <p:spPr>
                  <a:xfrm>
                    <a:off x="386080" y="2459420"/>
                    <a:ext cx="2640899" cy="434975"/>
                  </a:xfrm>
                  <a:prstGeom prst="round2SameRect">
                    <a:avLst/>
                  </a:prstGeom>
                  <a:solidFill>
                    <a:srgbClr val="006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Private Pet Hospital</a:t>
                    </a:r>
                  </a:p>
                </p:txBody>
              </p:sp>
              <p:sp>
                <p:nvSpPr>
                  <p:cNvPr id="26" name="Rectangle 25">
                    <a:extLst>
                      <a:ext uri="{FF2B5EF4-FFF2-40B4-BE49-F238E27FC236}">
                        <a16:creationId xmlns:a16="http://schemas.microsoft.com/office/drawing/2014/main" id="{E66EAEB2-058A-311C-6318-BDD5442E4474}"/>
                      </a:ext>
                    </a:extLst>
                  </p:cNvPr>
                  <p:cNvSpPr/>
                  <p:nvPr/>
                </p:nvSpPr>
                <p:spPr>
                  <a:xfrm>
                    <a:off x="386080" y="2894395"/>
                    <a:ext cx="2640898" cy="914400"/>
                  </a:xfrm>
                  <a:prstGeom prst="rect">
                    <a:avLst/>
                  </a:prstGeom>
                  <a:solidFill>
                    <a:srgbClr val="D9EC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Canvas AIOPs platform to enable single window operations integrated people process &amp; systems, generated trends and GenAI powered insights to identify RCA, suggest solutions</a:t>
                    </a:r>
                  </a:p>
                </p:txBody>
              </p:sp>
            </p:grpSp>
            <p:sp>
              <p:nvSpPr>
                <p:cNvPr id="24" name="Rectangle 23">
                  <a:extLst>
                    <a:ext uri="{FF2B5EF4-FFF2-40B4-BE49-F238E27FC236}">
                      <a16:creationId xmlns:a16="http://schemas.microsoft.com/office/drawing/2014/main" id="{FDFC758D-880D-248A-2AD3-221AC5725581}"/>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~8.6 hours per day effort savings achieved due to reduced effort in RCA and resolution of incidents | Digitized &amp; retain knowledge, Ease of access to  Knowledge base | Overall 20% cost reduction for Service Desk, L1 ops</a:t>
                  </a:r>
                </a:p>
              </p:txBody>
            </p:sp>
          </p:grpSp>
          <p:grpSp>
            <p:nvGrpSpPr>
              <p:cNvPr id="27" name="Group 26">
                <a:extLst>
                  <a:ext uri="{FF2B5EF4-FFF2-40B4-BE49-F238E27FC236}">
                    <a16:creationId xmlns:a16="http://schemas.microsoft.com/office/drawing/2014/main" id="{3DBD0F00-DD7B-1C98-2961-734F7329A69C}"/>
                  </a:ext>
                </a:extLst>
              </p:cNvPr>
              <p:cNvGrpSpPr/>
              <p:nvPr/>
            </p:nvGrpSpPr>
            <p:grpSpPr>
              <a:xfrm>
                <a:off x="9330383" y="1056289"/>
                <a:ext cx="2861617" cy="2601310"/>
                <a:chOff x="386080" y="1056289"/>
                <a:chExt cx="2951480" cy="2601310"/>
              </a:xfrm>
            </p:grpSpPr>
            <p:grpSp>
              <p:nvGrpSpPr>
                <p:cNvPr id="28" name="Group 27">
                  <a:extLst>
                    <a:ext uri="{FF2B5EF4-FFF2-40B4-BE49-F238E27FC236}">
                      <a16:creationId xmlns:a16="http://schemas.microsoft.com/office/drawing/2014/main" id="{33641BCA-759A-7C73-3E49-B90A2CA5E947}"/>
                    </a:ext>
                  </a:extLst>
                </p:cNvPr>
                <p:cNvGrpSpPr/>
                <p:nvPr/>
              </p:nvGrpSpPr>
              <p:grpSpPr>
                <a:xfrm>
                  <a:off x="386080" y="1056289"/>
                  <a:ext cx="2951480" cy="1349375"/>
                  <a:chOff x="386080" y="2459420"/>
                  <a:chExt cx="2640899" cy="1349375"/>
                </a:xfrm>
              </p:grpSpPr>
              <p:sp>
                <p:nvSpPr>
                  <p:cNvPr id="30" name="Rectangle: Top Corners Rounded 29">
                    <a:extLst>
                      <a:ext uri="{FF2B5EF4-FFF2-40B4-BE49-F238E27FC236}">
                        <a16:creationId xmlns:a16="http://schemas.microsoft.com/office/drawing/2014/main" id="{5FA4CE85-F774-9EC3-1644-18BF8CB8D98B}"/>
                      </a:ext>
                    </a:extLst>
                  </p:cNvPr>
                  <p:cNvSpPr/>
                  <p:nvPr/>
                </p:nvSpPr>
                <p:spPr>
                  <a:xfrm>
                    <a:off x="386080" y="2459420"/>
                    <a:ext cx="2640899" cy="434975"/>
                  </a:xfrm>
                  <a:prstGeom prst="round2SameRect">
                    <a:avLst/>
                  </a:prstGeom>
                  <a:solidFill>
                    <a:srgbClr val="004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American Asset </a:t>
                    </a:r>
                    <a:b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b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Management Company</a:t>
                    </a:r>
                  </a:p>
                </p:txBody>
              </p:sp>
              <p:sp>
                <p:nvSpPr>
                  <p:cNvPr id="31" name="Rectangle 30">
                    <a:extLst>
                      <a:ext uri="{FF2B5EF4-FFF2-40B4-BE49-F238E27FC236}">
                        <a16:creationId xmlns:a16="http://schemas.microsoft.com/office/drawing/2014/main" id="{46A4F7F1-54FD-D969-973F-2029520536B4}"/>
                      </a:ext>
                    </a:extLst>
                  </p:cNvPr>
                  <p:cNvSpPr/>
                  <p:nvPr/>
                </p:nvSpPr>
                <p:spPr>
                  <a:xfrm>
                    <a:off x="386080" y="2894395"/>
                    <a:ext cx="2640898" cy="914400"/>
                  </a:xfrm>
                  <a:prstGeom prst="rect">
                    <a:avLst/>
                  </a:prstGeom>
                  <a:solidFill>
                    <a:srgbClr val="EBF5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40+ complex projects, Application lifecycle management with JIRA &amp; TFS</a:t>
                    </a:r>
                  </a:p>
                </p:txBody>
              </p:sp>
            </p:grpSp>
            <p:sp>
              <p:nvSpPr>
                <p:cNvPr id="29" name="Rectangle 28">
                  <a:extLst>
                    <a:ext uri="{FF2B5EF4-FFF2-40B4-BE49-F238E27FC236}">
                      <a16:creationId xmlns:a16="http://schemas.microsoft.com/office/drawing/2014/main" id="{9D22347C-FAEE-82AB-2A11-D7E9DF710EC3}"/>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Knowledge Fabric powered correlation &amp; clustering of SDLC digital assets | Analyzed 100,000+ defects | NLP-based  25% faster defect triaging | 10% effort reduction​ | 10% cost reduction in engineering</a:t>
                  </a:r>
                </a:p>
              </p:txBody>
            </p:sp>
          </p:grpSp>
        </p:grpSp>
        <p:grpSp>
          <p:nvGrpSpPr>
            <p:cNvPr id="33" name="Group 32">
              <a:extLst>
                <a:ext uri="{FF2B5EF4-FFF2-40B4-BE49-F238E27FC236}">
                  <a16:creationId xmlns:a16="http://schemas.microsoft.com/office/drawing/2014/main" id="{AFFEC0AC-3736-1197-8966-F269ECF5463C}"/>
                </a:ext>
              </a:extLst>
            </p:cNvPr>
            <p:cNvGrpSpPr/>
            <p:nvPr/>
          </p:nvGrpSpPr>
          <p:grpSpPr>
            <a:xfrm>
              <a:off x="386080" y="3746937"/>
              <a:ext cx="11424919" cy="2601310"/>
              <a:chOff x="386080" y="1056289"/>
              <a:chExt cx="11805920" cy="2601310"/>
            </a:xfrm>
          </p:grpSpPr>
          <p:grpSp>
            <p:nvGrpSpPr>
              <p:cNvPr id="34" name="Group 33">
                <a:extLst>
                  <a:ext uri="{FF2B5EF4-FFF2-40B4-BE49-F238E27FC236}">
                    <a16:creationId xmlns:a16="http://schemas.microsoft.com/office/drawing/2014/main" id="{62F74772-D24C-DB33-5355-99B0B745E855}"/>
                  </a:ext>
                </a:extLst>
              </p:cNvPr>
              <p:cNvGrpSpPr/>
              <p:nvPr/>
            </p:nvGrpSpPr>
            <p:grpSpPr>
              <a:xfrm>
                <a:off x="386080" y="1056289"/>
                <a:ext cx="2861617" cy="2601310"/>
                <a:chOff x="386080" y="1056289"/>
                <a:chExt cx="2951480" cy="2601310"/>
              </a:xfrm>
            </p:grpSpPr>
            <p:grpSp>
              <p:nvGrpSpPr>
                <p:cNvPr id="50" name="Group 49">
                  <a:extLst>
                    <a:ext uri="{FF2B5EF4-FFF2-40B4-BE49-F238E27FC236}">
                      <a16:creationId xmlns:a16="http://schemas.microsoft.com/office/drawing/2014/main" id="{DA8FB096-11F1-D48A-E5A3-28BA510C757D}"/>
                    </a:ext>
                  </a:extLst>
                </p:cNvPr>
                <p:cNvGrpSpPr/>
                <p:nvPr/>
              </p:nvGrpSpPr>
              <p:grpSpPr>
                <a:xfrm>
                  <a:off x="386080" y="1056289"/>
                  <a:ext cx="2951480" cy="1349375"/>
                  <a:chOff x="386080" y="2459420"/>
                  <a:chExt cx="2640899" cy="1349375"/>
                </a:xfrm>
              </p:grpSpPr>
              <p:sp>
                <p:nvSpPr>
                  <p:cNvPr id="52" name="Rectangle: Top Corners Rounded 51">
                    <a:extLst>
                      <a:ext uri="{FF2B5EF4-FFF2-40B4-BE49-F238E27FC236}">
                        <a16:creationId xmlns:a16="http://schemas.microsoft.com/office/drawing/2014/main" id="{6A2FD397-FDB7-EFE4-BB1A-5A4804924C75}"/>
                      </a:ext>
                    </a:extLst>
                  </p:cNvPr>
                  <p:cNvSpPr/>
                  <p:nvPr/>
                </p:nvSpPr>
                <p:spPr>
                  <a:xfrm>
                    <a:off x="386080" y="2459420"/>
                    <a:ext cx="2640899" cy="434975"/>
                  </a:xfrm>
                  <a:prstGeom prst="round2SameRect">
                    <a:avLst/>
                  </a:prstGeom>
                  <a:solidFill>
                    <a:srgbClr val="006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Leading Multinational Professional Service provider </a:t>
                    </a:r>
                  </a:p>
                </p:txBody>
              </p:sp>
              <p:sp>
                <p:nvSpPr>
                  <p:cNvPr id="53" name="Rectangle 52">
                    <a:extLst>
                      <a:ext uri="{FF2B5EF4-FFF2-40B4-BE49-F238E27FC236}">
                        <a16:creationId xmlns:a16="http://schemas.microsoft.com/office/drawing/2014/main" id="{4482476D-28C4-F952-B776-E03A1A6C9A67}"/>
                      </a:ext>
                    </a:extLst>
                  </p:cNvPr>
                  <p:cNvSpPr/>
                  <p:nvPr/>
                </p:nvSpPr>
                <p:spPr>
                  <a:xfrm>
                    <a:off x="386080" y="2894395"/>
                    <a:ext cx="2640898" cy="914400"/>
                  </a:xfrm>
                  <a:prstGeom prst="rect">
                    <a:avLst/>
                  </a:prstGeom>
                  <a:solidFill>
                    <a:srgbClr val="D9EC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125+ applications, 140 Databases, 125 Web servers ,1000+ Bots over 7 years generating</a:t>
                    </a:r>
                  </a:p>
                </p:txBody>
              </p:sp>
            </p:grpSp>
            <p:sp>
              <p:nvSpPr>
                <p:cNvPr id="51" name="Rectangle 50">
                  <a:extLst>
                    <a:ext uri="{FF2B5EF4-FFF2-40B4-BE49-F238E27FC236}">
                      <a16:creationId xmlns:a16="http://schemas.microsoft.com/office/drawing/2014/main" id="{D54A950A-0E2E-7771-02E6-CC7638DD5F74}"/>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Identified cost reduction opportunities, ~500+ processes identified for Automation, Roadmap created to reach to AIOPs highest maturity, 60% MTTR reduction | 25% potential in Ops Cost reduction</a:t>
                  </a:r>
                </a:p>
              </p:txBody>
            </p:sp>
          </p:grpSp>
          <p:grpSp>
            <p:nvGrpSpPr>
              <p:cNvPr id="35" name="Group 34">
                <a:extLst>
                  <a:ext uri="{FF2B5EF4-FFF2-40B4-BE49-F238E27FC236}">
                    <a16:creationId xmlns:a16="http://schemas.microsoft.com/office/drawing/2014/main" id="{E9FE0F6C-5BB2-EA3F-AA15-AE4DBE1C1177}"/>
                  </a:ext>
                </a:extLst>
              </p:cNvPr>
              <p:cNvGrpSpPr/>
              <p:nvPr/>
            </p:nvGrpSpPr>
            <p:grpSpPr>
              <a:xfrm>
                <a:off x="3367514" y="1056289"/>
                <a:ext cx="2861617" cy="2601310"/>
                <a:chOff x="386080" y="1056289"/>
                <a:chExt cx="2951480" cy="2601310"/>
              </a:xfrm>
            </p:grpSpPr>
            <p:grpSp>
              <p:nvGrpSpPr>
                <p:cNvPr id="46" name="Group 45">
                  <a:extLst>
                    <a:ext uri="{FF2B5EF4-FFF2-40B4-BE49-F238E27FC236}">
                      <a16:creationId xmlns:a16="http://schemas.microsoft.com/office/drawing/2014/main" id="{BFC6B92B-3EAA-D776-784F-186301C3911C}"/>
                    </a:ext>
                  </a:extLst>
                </p:cNvPr>
                <p:cNvGrpSpPr/>
                <p:nvPr/>
              </p:nvGrpSpPr>
              <p:grpSpPr>
                <a:xfrm>
                  <a:off x="386080" y="1056289"/>
                  <a:ext cx="2951480" cy="1349375"/>
                  <a:chOff x="386080" y="2459420"/>
                  <a:chExt cx="2640899" cy="1349375"/>
                </a:xfrm>
              </p:grpSpPr>
              <p:sp>
                <p:nvSpPr>
                  <p:cNvPr id="48" name="Rectangle: Top Corners Rounded 47">
                    <a:extLst>
                      <a:ext uri="{FF2B5EF4-FFF2-40B4-BE49-F238E27FC236}">
                        <a16:creationId xmlns:a16="http://schemas.microsoft.com/office/drawing/2014/main" id="{4727662E-B154-361A-F1B3-AD152916DED9}"/>
                      </a:ext>
                    </a:extLst>
                  </p:cNvPr>
                  <p:cNvSpPr/>
                  <p:nvPr/>
                </p:nvSpPr>
                <p:spPr>
                  <a:xfrm>
                    <a:off x="386080" y="2459420"/>
                    <a:ext cx="2640899" cy="434975"/>
                  </a:xfrm>
                  <a:prstGeom prst="round2SameRect">
                    <a:avLst/>
                  </a:prstGeom>
                  <a:solidFill>
                    <a:srgbClr val="004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Large Construction Company</a:t>
                    </a:r>
                  </a:p>
                </p:txBody>
              </p:sp>
              <p:sp>
                <p:nvSpPr>
                  <p:cNvPr id="49" name="Rectangle 48">
                    <a:extLst>
                      <a:ext uri="{FF2B5EF4-FFF2-40B4-BE49-F238E27FC236}">
                        <a16:creationId xmlns:a16="http://schemas.microsoft.com/office/drawing/2014/main" id="{0B62F199-7574-2A49-2175-5CA737B7FA5A}"/>
                      </a:ext>
                    </a:extLst>
                  </p:cNvPr>
                  <p:cNvSpPr/>
                  <p:nvPr/>
                </p:nvSpPr>
                <p:spPr>
                  <a:xfrm>
                    <a:off x="386080" y="2894395"/>
                    <a:ext cx="2640898" cy="914400"/>
                  </a:xfrm>
                  <a:prstGeom prst="rect">
                    <a:avLst/>
                  </a:prstGeom>
                  <a:solidFill>
                    <a:srgbClr val="EBF5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Mailbox Management, O365, MSSQL Server, Linux environment, Ad hoc SAP HANA Server</a:t>
                    </a:r>
                  </a:p>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Canvas AIOPS Orchestrator(</a:t>
                    </a:r>
                  </a:p>
                </p:txBody>
              </p:sp>
            </p:grpSp>
            <p:sp>
              <p:nvSpPr>
                <p:cNvPr id="47" name="Rectangle 46">
                  <a:extLst>
                    <a:ext uri="{FF2B5EF4-FFF2-40B4-BE49-F238E27FC236}">
                      <a16:creationId xmlns:a16="http://schemas.microsoft.com/office/drawing/2014/main" id="{90815230-CCEA-2377-24B8-28403ED47146}"/>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~76% Cycle Time Reduction/month | 12+ Use cases live | 84% effort reduction in DL automation Management | 25% Cost reduction in Service Desk, L1 support</a:t>
                  </a:r>
                </a:p>
              </p:txBody>
            </p:sp>
          </p:grpSp>
          <p:grpSp>
            <p:nvGrpSpPr>
              <p:cNvPr id="36" name="Group 35">
                <a:extLst>
                  <a:ext uri="{FF2B5EF4-FFF2-40B4-BE49-F238E27FC236}">
                    <a16:creationId xmlns:a16="http://schemas.microsoft.com/office/drawing/2014/main" id="{F0EDE08E-903D-130D-7AB2-805AD31500B5}"/>
                  </a:ext>
                </a:extLst>
              </p:cNvPr>
              <p:cNvGrpSpPr/>
              <p:nvPr/>
            </p:nvGrpSpPr>
            <p:grpSpPr>
              <a:xfrm>
                <a:off x="6348948" y="1056289"/>
                <a:ext cx="2861617" cy="2601310"/>
                <a:chOff x="386080" y="1056289"/>
                <a:chExt cx="2951480" cy="2601310"/>
              </a:xfrm>
            </p:grpSpPr>
            <p:grpSp>
              <p:nvGrpSpPr>
                <p:cNvPr id="42" name="Group 41">
                  <a:extLst>
                    <a:ext uri="{FF2B5EF4-FFF2-40B4-BE49-F238E27FC236}">
                      <a16:creationId xmlns:a16="http://schemas.microsoft.com/office/drawing/2014/main" id="{6C5AFF30-683D-5A38-8ABB-1621327AA69B}"/>
                    </a:ext>
                  </a:extLst>
                </p:cNvPr>
                <p:cNvGrpSpPr/>
                <p:nvPr/>
              </p:nvGrpSpPr>
              <p:grpSpPr>
                <a:xfrm>
                  <a:off x="386080" y="1056289"/>
                  <a:ext cx="2951480" cy="1349375"/>
                  <a:chOff x="386080" y="2459420"/>
                  <a:chExt cx="2640899" cy="1349375"/>
                </a:xfrm>
              </p:grpSpPr>
              <p:sp>
                <p:nvSpPr>
                  <p:cNvPr id="44" name="Rectangle: Top Corners Rounded 43">
                    <a:extLst>
                      <a:ext uri="{FF2B5EF4-FFF2-40B4-BE49-F238E27FC236}">
                        <a16:creationId xmlns:a16="http://schemas.microsoft.com/office/drawing/2014/main" id="{72427C7A-8B46-2975-CCAE-67E77927A251}"/>
                      </a:ext>
                    </a:extLst>
                  </p:cNvPr>
                  <p:cNvSpPr/>
                  <p:nvPr/>
                </p:nvSpPr>
                <p:spPr>
                  <a:xfrm>
                    <a:off x="386080" y="2459420"/>
                    <a:ext cx="2640899" cy="434975"/>
                  </a:xfrm>
                  <a:prstGeom prst="round2SameRect">
                    <a:avLst/>
                  </a:prstGeom>
                  <a:solidFill>
                    <a:srgbClr val="006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Integrated B2B Marketplace</a:t>
                    </a:r>
                  </a:p>
                </p:txBody>
              </p:sp>
              <p:sp>
                <p:nvSpPr>
                  <p:cNvPr id="45" name="Rectangle 44">
                    <a:extLst>
                      <a:ext uri="{FF2B5EF4-FFF2-40B4-BE49-F238E27FC236}">
                        <a16:creationId xmlns:a16="http://schemas.microsoft.com/office/drawing/2014/main" id="{D8F653E5-4CDF-639E-5274-514E7A27ED3A}"/>
                      </a:ext>
                    </a:extLst>
                  </p:cNvPr>
                  <p:cNvSpPr/>
                  <p:nvPr/>
                </p:nvSpPr>
                <p:spPr>
                  <a:xfrm>
                    <a:off x="386080" y="2894395"/>
                    <a:ext cx="2640898" cy="914400"/>
                  </a:xfrm>
                  <a:prstGeom prst="rect">
                    <a:avLst/>
                  </a:prstGeom>
                  <a:solidFill>
                    <a:srgbClr val="D9EC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4Complex Modular Architecture | High Regression Run time of 10+ hours</a:t>
                    </a:r>
                  </a:p>
                </p:txBody>
              </p:sp>
            </p:grpSp>
            <p:sp>
              <p:nvSpPr>
                <p:cNvPr id="43" name="Rectangle 42">
                  <a:extLst>
                    <a:ext uri="{FF2B5EF4-FFF2-40B4-BE49-F238E27FC236}">
                      <a16:creationId xmlns:a16="http://schemas.microsoft.com/office/drawing/2014/main" id="{A3B20DEB-2C2F-895C-B0D3-E8B42B59E4E7}"/>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Code to test case correlation with Canvas Knowledge || 60% Regression optimization achieved | sprint velocity improvement | 20% cost reduction in engineering</a:t>
                  </a:r>
                </a:p>
              </p:txBody>
            </p:sp>
          </p:grpSp>
          <p:grpSp>
            <p:nvGrpSpPr>
              <p:cNvPr id="37" name="Group 36">
                <a:extLst>
                  <a:ext uri="{FF2B5EF4-FFF2-40B4-BE49-F238E27FC236}">
                    <a16:creationId xmlns:a16="http://schemas.microsoft.com/office/drawing/2014/main" id="{666887E8-B372-FA61-EEB6-FBF7949B13E6}"/>
                  </a:ext>
                </a:extLst>
              </p:cNvPr>
              <p:cNvGrpSpPr/>
              <p:nvPr/>
            </p:nvGrpSpPr>
            <p:grpSpPr>
              <a:xfrm>
                <a:off x="9330383" y="1056289"/>
                <a:ext cx="2861617" cy="2601310"/>
                <a:chOff x="386080" y="1056289"/>
                <a:chExt cx="2951480" cy="2601310"/>
              </a:xfrm>
            </p:grpSpPr>
            <p:grpSp>
              <p:nvGrpSpPr>
                <p:cNvPr id="38" name="Group 37">
                  <a:extLst>
                    <a:ext uri="{FF2B5EF4-FFF2-40B4-BE49-F238E27FC236}">
                      <a16:creationId xmlns:a16="http://schemas.microsoft.com/office/drawing/2014/main" id="{645DA600-AA6D-977D-028B-26DEED16A44E}"/>
                    </a:ext>
                  </a:extLst>
                </p:cNvPr>
                <p:cNvGrpSpPr/>
                <p:nvPr/>
              </p:nvGrpSpPr>
              <p:grpSpPr>
                <a:xfrm>
                  <a:off x="386080" y="1056289"/>
                  <a:ext cx="2951480" cy="1349375"/>
                  <a:chOff x="386080" y="2459420"/>
                  <a:chExt cx="2640899" cy="1349375"/>
                </a:xfrm>
              </p:grpSpPr>
              <p:sp>
                <p:nvSpPr>
                  <p:cNvPr id="40" name="Rectangle: Top Corners Rounded 39">
                    <a:extLst>
                      <a:ext uri="{FF2B5EF4-FFF2-40B4-BE49-F238E27FC236}">
                        <a16:creationId xmlns:a16="http://schemas.microsoft.com/office/drawing/2014/main" id="{16077D12-CA0E-6045-FE25-41E98EB38C65}"/>
                      </a:ext>
                    </a:extLst>
                  </p:cNvPr>
                  <p:cNvSpPr/>
                  <p:nvPr/>
                </p:nvSpPr>
                <p:spPr>
                  <a:xfrm>
                    <a:off x="386080" y="2459420"/>
                    <a:ext cx="2640899" cy="434975"/>
                  </a:xfrm>
                  <a:prstGeom prst="round2SameRect">
                    <a:avLst/>
                  </a:prstGeom>
                  <a:solidFill>
                    <a:srgbClr val="004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066605"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Multinational Energy </a:t>
                    </a:r>
                    <a:b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br>
                    <a:r>
                      <a:rPr kumimoji="0" lang="en-US" sz="1400" b="1" i="0" strike="noStrike" kern="1200" cap="none" spc="0" normalizeH="0" baseline="0" noProof="0">
                        <a:ln>
                          <a:noFill/>
                        </a:ln>
                        <a:solidFill>
                          <a:schemeClr val="bg1"/>
                        </a:solidFill>
                        <a:effectLst/>
                        <a:uLnTx/>
                        <a:uFillTx/>
                        <a:latin typeface="Aptos" panose="020B0004020202020204" pitchFamily="34" charset="0"/>
                        <a:ea typeface="ヒラギノ角ゴ Pro W3" pitchFamily="124" charset="-128"/>
                      </a:rPr>
                      <a:t>Corporation company</a:t>
                    </a:r>
                  </a:p>
                </p:txBody>
              </p:sp>
              <p:sp>
                <p:nvSpPr>
                  <p:cNvPr id="41" name="Rectangle 40">
                    <a:extLst>
                      <a:ext uri="{FF2B5EF4-FFF2-40B4-BE49-F238E27FC236}">
                        <a16:creationId xmlns:a16="http://schemas.microsoft.com/office/drawing/2014/main" id="{56AF1269-AD94-9ADE-2C27-C7D9BDB8036B}"/>
                      </a:ext>
                    </a:extLst>
                  </p:cNvPr>
                  <p:cNvSpPr/>
                  <p:nvPr/>
                </p:nvSpPr>
                <p:spPr>
                  <a:xfrm>
                    <a:off x="386080" y="2894395"/>
                    <a:ext cx="2640898" cy="914400"/>
                  </a:xfrm>
                  <a:prstGeom prst="rect">
                    <a:avLst/>
                  </a:prstGeom>
                  <a:solidFill>
                    <a:srgbClr val="EBF5FF"/>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799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Digitize &amp; Centralize knowledge, enable intelligent automation for repetitive operational tasks</a:t>
                    </a:r>
                  </a:p>
                </p:txBody>
              </p:sp>
            </p:grpSp>
            <p:sp>
              <p:nvSpPr>
                <p:cNvPr id="39" name="Rectangle 38">
                  <a:extLst>
                    <a:ext uri="{FF2B5EF4-FFF2-40B4-BE49-F238E27FC236}">
                      <a16:creationId xmlns:a16="http://schemas.microsoft.com/office/drawing/2014/main" id="{AFDAB70F-FACC-C995-93EC-8104ACABFEAD}"/>
                    </a:ext>
                  </a:extLst>
                </p:cNvPr>
                <p:cNvSpPr/>
                <p:nvPr/>
              </p:nvSpPr>
              <p:spPr>
                <a:xfrm>
                  <a:off x="386080" y="2383438"/>
                  <a:ext cx="2951479" cy="1274161"/>
                </a:xfrm>
                <a:prstGeom prst="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defTabSz="7999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~40,000 hours of effort saved in 24 months through intelligent workflow automation along with 6k hours of total capacity increase.</a:t>
                  </a:r>
                </a:p>
                <a:p>
                  <a:pPr marL="171450" marR="0" lvl="0" indent="-171450" defTabSz="7999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ヒラギノ角ゴ Pro W3" pitchFamily="124" charset="-128"/>
                      <a:cs typeface="Segoe UI" panose="020B0502040204020203" pitchFamily="34" charset="0"/>
                    </a:rPr>
                    <a:t>58% MTTR reduction for incidents and service requests with zero unplanned downtimes in last 24 months.</a:t>
                  </a:r>
                </a:p>
              </p:txBody>
            </p:sp>
          </p:grpSp>
        </p:grpSp>
        <p:pic>
          <p:nvPicPr>
            <p:cNvPr id="1026" name="Picture 2" descr="Bank ">
              <a:extLst>
                <a:ext uri="{FF2B5EF4-FFF2-40B4-BE49-F238E27FC236}">
                  <a16:creationId xmlns:a16="http://schemas.microsoft.com/office/drawing/2014/main" id="{DE39AC63-4591-E975-8F3C-5DA34B9EBD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699959" y="1034618"/>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4EBB3421-7ADC-8E83-3B0D-48893C5A40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5638076" y="1045369"/>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B64F7486-978F-F392-39B7-A9F4C4FCF6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8508791" y="1034618"/>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5AE913CE-862B-2374-BFF9-85136CE8474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1413208" y="1045369"/>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10B807BE-87DF-350F-EFD2-24B20F0F3E9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2699959" y="3795568"/>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1B3A6A02-3585-4DE2-1C21-A448AA9C410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5604375" y="3795568"/>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4B3A9D88-F919-7F6D-453E-0CDD2A6E220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8508791" y="3795568"/>
              <a:ext cx="337714" cy="3377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B1B734F2-19CF-00D8-4336-61640E3DF6F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1413208" y="3795568"/>
              <a:ext cx="337714" cy="3377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0021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9DF0-F590-CCB9-56C4-3FC2404E210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1DEFD61-D12E-08DD-CD24-398C703DA20F}"/>
              </a:ext>
            </a:extLst>
          </p:cNvPr>
          <p:cNvGrpSpPr/>
          <p:nvPr/>
        </p:nvGrpSpPr>
        <p:grpSpPr>
          <a:xfrm>
            <a:off x="397994" y="1524000"/>
            <a:ext cx="5137325" cy="3179081"/>
            <a:chOff x="677684" y="1792513"/>
            <a:chExt cx="5474151" cy="3387516"/>
          </a:xfrm>
        </p:grpSpPr>
        <p:grpSp>
          <p:nvGrpSpPr>
            <p:cNvPr id="3" name="Group 2">
              <a:extLst>
                <a:ext uri="{FF2B5EF4-FFF2-40B4-BE49-F238E27FC236}">
                  <a16:creationId xmlns:a16="http://schemas.microsoft.com/office/drawing/2014/main" id="{6C6C9B86-F0D0-FEAB-268D-15F525DC697F}"/>
                </a:ext>
              </a:extLst>
            </p:cNvPr>
            <p:cNvGrpSpPr/>
            <p:nvPr/>
          </p:nvGrpSpPr>
          <p:grpSpPr>
            <a:xfrm>
              <a:off x="746303" y="1792513"/>
              <a:ext cx="5405532" cy="3387516"/>
              <a:chOff x="1340461" y="2642069"/>
              <a:chExt cx="2733582" cy="3387516"/>
            </a:xfrm>
          </p:grpSpPr>
          <p:sp>
            <p:nvSpPr>
              <p:cNvPr id="5" name="TextBox 4">
                <a:extLst>
                  <a:ext uri="{FF2B5EF4-FFF2-40B4-BE49-F238E27FC236}">
                    <a16:creationId xmlns:a16="http://schemas.microsoft.com/office/drawing/2014/main" id="{023B7893-4EAA-D477-9569-B65BF9CDF037}"/>
                  </a:ext>
                </a:extLst>
              </p:cNvPr>
              <p:cNvSpPr txBox="1"/>
              <p:nvPr/>
            </p:nvSpPr>
            <p:spPr>
              <a:xfrm>
                <a:off x="1430173" y="2642069"/>
                <a:ext cx="2022687" cy="1773694"/>
              </a:xfrm>
              <a:prstGeom prst="rect">
                <a:avLst/>
              </a:prstGeom>
              <a:noFill/>
            </p:spPr>
            <p:txBody>
              <a:bodyPr wrap="square" rtlCol="0" anchor="t">
                <a:spAutoFit/>
              </a:bodyPr>
              <a:lstStyle/>
              <a:p>
                <a:pPr algn="ctr">
                  <a:lnSpc>
                    <a:spcPts val="15000"/>
                  </a:lnSpc>
                  <a:defRPr/>
                </a:pPr>
                <a:r>
                  <a:rPr lang="en-US" sz="4400" i="1" spc="-150" dirty="0">
                    <a:solidFill>
                      <a:srgbClr val="0070C0"/>
                    </a:solidFill>
                    <a:effectLst>
                      <a:outerShdw blurRad="50800" dist="38100" dir="5400000" algn="t" rotWithShape="0">
                        <a:prstClr val="black">
                          <a:alpha val="40000"/>
                        </a:prstClr>
                      </a:outerShdw>
                    </a:effectLst>
                    <a:latin typeface="Trebuchet MS" panose="020B0603020202020204" pitchFamily="34" charset="0"/>
                    <a:cs typeface="Poppins SemiBold"/>
                    <a:sym typeface="Poppins SemiBold"/>
                  </a:rPr>
                  <a:t>Getting to the</a:t>
                </a:r>
              </a:p>
            </p:txBody>
          </p:sp>
          <p:sp>
            <p:nvSpPr>
              <p:cNvPr id="6" name="TextBox 5">
                <a:extLst>
                  <a:ext uri="{FF2B5EF4-FFF2-40B4-BE49-F238E27FC236}">
                    <a16:creationId xmlns:a16="http://schemas.microsoft.com/office/drawing/2014/main" id="{C3B12573-413A-084F-D445-AF7E8F55D6DB}"/>
                  </a:ext>
                </a:extLst>
              </p:cNvPr>
              <p:cNvSpPr txBox="1"/>
              <p:nvPr/>
            </p:nvSpPr>
            <p:spPr>
              <a:xfrm>
                <a:off x="1955020" y="3269413"/>
                <a:ext cx="2119023" cy="1773694"/>
              </a:xfrm>
              <a:prstGeom prst="rect">
                <a:avLst/>
              </a:prstGeom>
              <a:noFill/>
            </p:spPr>
            <p:txBody>
              <a:bodyPr wrap="square" rtlCol="0">
                <a:spAutoFit/>
              </a:bodyPr>
              <a:lstStyle/>
              <a:p>
                <a:pPr algn="ctr">
                  <a:lnSpc>
                    <a:spcPts val="15000"/>
                  </a:lnSpc>
                  <a:defRPr/>
                </a:pPr>
                <a:r>
                  <a:rPr lang="en-US" sz="4400" b="1" i="1" spc="-150" dirty="0">
                    <a:solidFill>
                      <a:srgbClr val="0070C0"/>
                    </a:solidFill>
                    <a:effectLst>
                      <a:outerShdw blurRad="50800" dist="38100" dir="5400000" algn="t" rotWithShape="0">
                        <a:prstClr val="black">
                          <a:alpha val="40000"/>
                        </a:prstClr>
                      </a:outerShdw>
                    </a:effectLst>
                    <a:latin typeface="Trebuchet MS" panose="020B0603020202020204" pitchFamily="34" charset="0"/>
                    <a:cs typeface="Poppins SemiBold"/>
                    <a:sym typeface="Poppins SemiBold"/>
                  </a:rPr>
                  <a:t>future, faster.</a:t>
                </a:r>
              </a:p>
            </p:txBody>
          </p:sp>
          <p:sp>
            <p:nvSpPr>
              <p:cNvPr id="7" name="TextBox 6">
                <a:extLst>
                  <a:ext uri="{FF2B5EF4-FFF2-40B4-BE49-F238E27FC236}">
                    <a16:creationId xmlns:a16="http://schemas.microsoft.com/office/drawing/2014/main" id="{19176261-6013-A8DE-CF65-A7F578370DCC}"/>
                  </a:ext>
                </a:extLst>
              </p:cNvPr>
              <p:cNvSpPr txBox="1"/>
              <p:nvPr/>
            </p:nvSpPr>
            <p:spPr>
              <a:xfrm>
                <a:off x="1340461" y="4168026"/>
                <a:ext cx="2442708" cy="1861559"/>
              </a:xfrm>
              <a:prstGeom prst="rect">
                <a:avLst/>
              </a:prstGeom>
              <a:noFill/>
            </p:spPr>
            <p:txBody>
              <a:bodyPr wrap="square" rtlCol="0">
                <a:spAutoFit/>
              </a:bodyPr>
              <a:lstStyle/>
              <a:p>
                <a:pPr algn="ctr">
                  <a:lnSpc>
                    <a:spcPts val="15000"/>
                  </a:lnSpc>
                  <a:defRPr/>
                </a:pPr>
                <a:r>
                  <a:rPr lang="en-US" sz="7200" b="1" i="1" spc="-150" dirty="0">
                    <a:ln w="28575">
                      <a:noFill/>
                    </a:ln>
                    <a:solidFill>
                      <a:srgbClr val="0070C0"/>
                    </a:solidFill>
                    <a:effectLst>
                      <a:outerShdw blurRad="50800" dist="38100" dir="5400000" algn="t" rotWithShape="0">
                        <a:prstClr val="black">
                          <a:alpha val="40000"/>
                        </a:prstClr>
                      </a:outerShdw>
                    </a:effectLst>
                    <a:latin typeface="Trebuchet MS" panose="020B0603020202020204" pitchFamily="34" charset="0"/>
                    <a:cs typeface="Poppins SemiBold"/>
                    <a:sym typeface="Poppins SemiBold"/>
                  </a:rPr>
                  <a:t>Together</a:t>
                </a:r>
                <a:r>
                  <a:rPr lang="en-US" sz="7200" b="1" i="1" spc="-150" dirty="0">
                    <a:ln w="28575">
                      <a:solidFill>
                        <a:srgbClr val="FFFFFF"/>
                      </a:solidFill>
                    </a:ln>
                    <a:solidFill>
                      <a:srgbClr val="0070C0"/>
                    </a:solidFill>
                    <a:effectLst>
                      <a:outerShdw blurRad="50800" dist="38100" dir="5400000" algn="t" rotWithShape="0">
                        <a:prstClr val="black">
                          <a:alpha val="40000"/>
                        </a:prstClr>
                      </a:outerShdw>
                    </a:effectLst>
                    <a:latin typeface="Trebuchet MS" panose="020B0603020202020204" pitchFamily="34" charset="0"/>
                    <a:cs typeface="Poppins SemiBold"/>
                    <a:sym typeface="Poppins SemiBold"/>
                  </a:rPr>
                  <a:t>.</a:t>
                </a:r>
              </a:p>
            </p:txBody>
          </p:sp>
        </p:grpSp>
        <p:pic>
          <p:nvPicPr>
            <p:cNvPr id="4" name="Picture 3">
              <a:extLst>
                <a:ext uri="{FF2B5EF4-FFF2-40B4-BE49-F238E27FC236}">
                  <a16:creationId xmlns:a16="http://schemas.microsoft.com/office/drawing/2014/main" id="{B2E19CAF-9066-043A-DDFE-CE0A6EB9C52E}"/>
                </a:ext>
              </a:extLst>
            </p:cNvPr>
            <p:cNvPicPr>
              <a:picLocks noChangeAspect="1"/>
            </p:cNvPicPr>
            <p:nvPr userDrawn="1"/>
          </p:nvPicPr>
          <p:blipFill>
            <a:blip r:embed="rId2">
              <a:biLevel thresh="75000"/>
              <a:extLst>
                <a:ext uri="{28A0092B-C50C-407E-A947-70E740481C1C}">
                  <a14:useLocalDpi xmlns:a14="http://schemas.microsoft.com/office/drawing/2010/main"/>
                </a:ext>
              </a:extLst>
            </a:blip>
            <a:stretch>
              <a:fillRect/>
            </a:stretch>
          </p:blipFill>
          <p:spPr>
            <a:xfrm>
              <a:off x="677684" y="1818835"/>
              <a:ext cx="2717183" cy="771808"/>
            </a:xfrm>
            <a:prstGeom prst="rect">
              <a:avLst/>
            </a:prstGeom>
          </p:spPr>
        </p:pic>
      </p:grpSp>
    </p:spTree>
    <p:extLst>
      <p:ext uri="{BB962C8B-B14F-4D97-AF65-F5344CB8AC3E}">
        <p14:creationId xmlns:p14="http://schemas.microsoft.com/office/powerpoint/2010/main" val="4214631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872081D-5232-639C-C02E-E3C4FE94E524}"/>
              </a:ext>
            </a:extLst>
          </p:cNvPr>
          <p:cNvSpPr>
            <a:spLocks noGrp="1"/>
          </p:cNvSpPr>
          <p:nvPr>
            <p:ph type="title"/>
          </p:nvPr>
        </p:nvSpPr>
        <p:spPr/>
        <p:txBody>
          <a:bodyPr/>
          <a:lstStyle/>
          <a:p>
            <a:r>
              <a:rPr lang="en-IN" dirty="0"/>
              <a:t>Ips and </a:t>
            </a:r>
            <a:r>
              <a:rPr lang="en-IN" dirty="0" err="1"/>
              <a:t>Acclerators</a:t>
            </a:r>
            <a:r>
              <a:rPr lang="en-IN" dirty="0"/>
              <a:t> </a:t>
            </a:r>
          </a:p>
        </p:txBody>
      </p:sp>
      <p:grpSp>
        <p:nvGrpSpPr>
          <p:cNvPr id="28" name="Group 27">
            <a:extLst>
              <a:ext uri="{FF2B5EF4-FFF2-40B4-BE49-F238E27FC236}">
                <a16:creationId xmlns:a16="http://schemas.microsoft.com/office/drawing/2014/main" id="{7966BE6B-A7C8-4287-76BE-0F2B47822274}"/>
              </a:ext>
            </a:extLst>
          </p:cNvPr>
          <p:cNvGrpSpPr/>
          <p:nvPr/>
        </p:nvGrpSpPr>
        <p:grpSpPr>
          <a:xfrm>
            <a:off x="537035" y="1132243"/>
            <a:ext cx="11117930" cy="4830144"/>
            <a:chOff x="2173257" y="1885394"/>
            <a:chExt cx="8210661" cy="3567093"/>
          </a:xfrm>
          <a:noFill/>
        </p:grpSpPr>
        <p:grpSp>
          <p:nvGrpSpPr>
            <p:cNvPr id="3" name="Group 2">
              <a:extLst>
                <a:ext uri="{FF2B5EF4-FFF2-40B4-BE49-F238E27FC236}">
                  <a16:creationId xmlns:a16="http://schemas.microsoft.com/office/drawing/2014/main" id="{A1635177-CDDA-920D-9DCF-7877C604F7EB}"/>
                </a:ext>
              </a:extLst>
            </p:cNvPr>
            <p:cNvGrpSpPr/>
            <p:nvPr/>
          </p:nvGrpSpPr>
          <p:grpSpPr>
            <a:xfrm>
              <a:off x="2362582" y="3699353"/>
              <a:ext cx="5910441" cy="1753134"/>
              <a:chOff x="6096000" y="3739329"/>
              <a:chExt cx="10688658" cy="2389532"/>
            </a:xfrm>
            <a:grpFill/>
          </p:grpSpPr>
          <p:sp>
            <p:nvSpPr>
              <p:cNvPr id="4" name="Rectangle 3">
                <a:extLst>
                  <a:ext uri="{FF2B5EF4-FFF2-40B4-BE49-F238E27FC236}">
                    <a16:creationId xmlns:a16="http://schemas.microsoft.com/office/drawing/2014/main" id="{3A4BC92E-894A-4671-FAC6-A4354E5835F0}"/>
                  </a:ext>
                </a:extLst>
              </p:cNvPr>
              <p:cNvSpPr/>
              <p:nvPr/>
            </p:nvSpPr>
            <p:spPr>
              <a:xfrm>
                <a:off x="6096000" y="3741608"/>
                <a:ext cx="3562886" cy="2387253"/>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sp>
            <p:nvSpPr>
              <p:cNvPr id="5" name="Rectangle 4">
                <a:extLst>
                  <a:ext uri="{FF2B5EF4-FFF2-40B4-BE49-F238E27FC236}">
                    <a16:creationId xmlns:a16="http://schemas.microsoft.com/office/drawing/2014/main" id="{73451D80-3E1D-4EBA-88A4-0593F52CCAF1}"/>
                  </a:ext>
                </a:extLst>
              </p:cNvPr>
              <p:cNvSpPr/>
              <p:nvPr/>
            </p:nvSpPr>
            <p:spPr>
              <a:xfrm>
                <a:off x="9658886" y="3739329"/>
                <a:ext cx="3562886" cy="2387253"/>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sp>
            <p:nvSpPr>
              <p:cNvPr id="6" name="Rectangle 5">
                <a:extLst>
                  <a:ext uri="{FF2B5EF4-FFF2-40B4-BE49-F238E27FC236}">
                    <a16:creationId xmlns:a16="http://schemas.microsoft.com/office/drawing/2014/main" id="{74A47A10-CC2F-35CA-B846-04F81FB20106}"/>
                  </a:ext>
                </a:extLst>
              </p:cNvPr>
              <p:cNvSpPr/>
              <p:nvPr/>
            </p:nvSpPr>
            <p:spPr>
              <a:xfrm>
                <a:off x="13221772" y="3739329"/>
                <a:ext cx="3562886" cy="2387253"/>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grpSp>
        <p:sp>
          <p:nvSpPr>
            <p:cNvPr id="7" name="Título 6">
              <a:extLst>
                <a:ext uri="{FF2B5EF4-FFF2-40B4-BE49-F238E27FC236}">
                  <a16:creationId xmlns:a16="http://schemas.microsoft.com/office/drawing/2014/main" id="{48FA8D11-750E-2324-089B-2A9A285E05A2}"/>
                </a:ext>
              </a:extLst>
            </p:cNvPr>
            <p:cNvSpPr txBox="1">
              <a:spLocks/>
            </p:cNvSpPr>
            <p:nvPr/>
          </p:nvSpPr>
          <p:spPr>
            <a:xfrm>
              <a:off x="2603555" y="3931411"/>
              <a:ext cx="1329308" cy="615553"/>
            </a:xfrm>
            <a:prstGeom prst="rect">
              <a:avLst/>
            </a:prstGeom>
            <a:grpFill/>
            <a:ln w="12700">
              <a:noFill/>
            </a:ln>
            <a:effectLst/>
          </p:spPr>
          <p:txBody>
            <a:bodyPr vert="horz" wrap="square" lIns="0" tIns="0" rIns="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err="1">
                  <a:ln>
                    <a:noFill/>
                  </a:ln>
                  <a:solidFill>
                    <a:srgbClr val="0070C0"/>
                  </a:solidFill>
                  <a:effectLst/>
                  <a:uLnTx/>
                  <a:uFillTx/>
                  <a:latin typeface="Aptos" panose="020B0004020202020204" pitchFamily="34" charset="0"/>
                  <a:ea typeface="STKaiti"/>
                  <a:cs typeface="Calibri Light" panose="020F0302020204030204" pitchFamily="34" charset="0"/>
                </a:rPr>
                <a:t>NxT</a:t>
              </a:r>
              <a:endParaRPr kumimoji="0" lang="en-US" sz="4000" b="1" i="0" u="none" strike="noStrike" kern="1200" cap="none" spc="0" normalizeH="0" baseline="0" noProof="0">
                <a:ln>
                  <a:noFill/>
                </a:ln>
                <a:solidFill>
                  <a:srgbClr val="0070C0"/>
                </a:solidFill>
                <a:effectLst/>
                <a:uLnTx/>
                <a:uFillTx/>
                <a:latin typeface="Aptos" panose="020B0004020202020204" pitchFamily="34" charset="0"/>
                <a:ea typeface="STKaiti"/>
                <a:cs typeface="Calibri Light" panose="020F0302020204030204" pitchFamily="34" charset="0"/>
              </a:endParaRPr>
            </a:p>
          </p:txBody>
        </p:sp>
        <p:sp>
          <p:nvSpPr>
            <p:cNvPr id="8" name="TextBox 7">
              <a:extLst>
                <a:ext uri="{FF2B5EF4-FFF2-40B4-BE49-F238E27FC236}">
                  <a16:creationId xmlns:a16="http://schemas.microsoft.com/office/drawing/2014/main" id="{5D92B4F9-B62C-AE3F-0D4F-F961ECE357DC}"/>
                </a:ext>
              </a:extLst>
            </p:cNvPr>
            <p:cNvSpPr txBox="1"/>
            <p:nvPr/>
          </p:nvSpPr>
          <p:spPr>
            <a:xfrm>
              <a:off x="2173257" y="4741359"/>
              <a:ext cx="2192003" cy="38640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Aptos" panose="020B0004020202020204" pitchFamily="34" charset="0"/>
                  <a:ea typeface="ヒラギノ角ゴ Pro W3" pitchFamily="124" charset="-128"/>
                  <a:cs typeface="Calibri" panose="020F0502020204030204" pitchFamily="34" charset="0"/>
                </a:rPr>
                <a:t>Connected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Aptos" panose="020B0004020202020204" pitchFamily="34" charset="0"/>
                  <a:ea typeface="ヒラギノ角ゴ Pro W3" pitchFamily="124" charset="-128"/>
                  <a:cs typeface="Calibri" panose="020F0502020204030204" pitchFamily="34" charset="0"/>
                </a:rPr>
                <a:t>Platforms</a:t>
              </a:r>
            </a:p>
          </p:txBody>
        </p:sp>
        <p:sp>
          <p:nvSpPr>
            <p:cNvPr id="9" name="Título 6">
              <a:extLst>
                <a:ext uri="{FF2B5EF4-FFF2-40B4-BE49-F238E27FC236}">
                  <a16:creationId xmlns:a16="http://schemas.microsoft.com/office/drawing/2014/main" id="{290C4F23-E11C-1084-EFB8-5DBFC0470DCF}"/>
                </a:ext>
              </a:extLst>
            </p:cNvPr>
            <p:cNvSpPr txBox="1">
              <a:spLocks/>
            </p:cNvSpPr>
            <p:nvPr/>
          </p:nvSpPr>
          <p:spPr>
            <a:xfrm>
              <a:off x="4573703" y="4027727"/>
              <a:ext cx="1499579" cy="272754"/>
            </a:xfrm>
            <a:prstGeom prst="rect">
              <a:avLst/>
            </a:prstGeom>
            <a:grpFill/>
            <a:ln w="12700">
              <a:noFill/>
            </a:ln>
            <a:effectLst/>
          </p:spPr>
          <p:txBody>
            <a:bodyPr vert="horz" wrap="square" lIns="0" tIns="0" rIns="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ptos" panose="020B0004020202020204" pitchFamily="34" charset="0"/>
                  <a:ea typeface="STKaiti"/>
                  <a:cs typeface="Calibri Light" panose="020F0302020204030204" pitchFamily="34" charset="0"/>
                </a:rPr>
                <a:t>REDAR</a:t>
              </a:r>
            </a:p>
          </p:txBody>
        </p:sp>
        <p:sp>
          <p:nvSpPr>
            <p:cNvPr id="10" name="TextBox 9">
              <a:extLst>
                <a:ext uri="{FF2B5EF4-FFF2-40B4-BE49-F238E27FC236}">
                  <a16:creationId xmlns:a16="http://schemas.microsoft.com/office/drawing/2014/main" id="{0E12F2C1-8875-7F0A-E585-F60D14BB84DC}"/>
                </a:ext>
              </a:extLst>
            </p:cNvPr>
            <p:cNvSpPr txBox="1"/>
            <p:nvPr/>
          </p:nvSpPr>
          <p:spPr>
            <a:xfrm>
              <a:off x="4238066" y="4739179"/>
              <a:ext cx="2192003" cy="38640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Aptos" panose="020B0004020202020204" pitchFamily="34" charset="0"/>
                  <a:ea typeface="ヒラギノ角ゴ Pro W3" pitchFamily="124" charset="-128"/>
                  <a:cs typeface="Calibri" panose="020F0502020204030204" pitchFamily="34" charset="0"/>
                </a:rPr>
                <a:t>eCommerce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Aptos" panose="020B0004020202020204" pitchFamily="34" charset="0"/>
                  <a:ea typeface="ヒラギノ角ゴ Pro W3" pitchFamily="124" charset="-128"/>
                  <a:cs typeface="Calibri" panose="020F0502020204030204" pitchFamily="34" charset="0"/>
                </a:rPr>
                <a:t>Insights</a:t>
              </a:r>
            </a:p>
          </p:txBody>
        </p:sp>
        <p:sp>
          <p:nvSpPr>
            <p:cNvPr id="11" name="Título 6">
              <a:extLst>
                <a:ext uri="{FF2B5EF4-FFF2-40B4-BE49-F238E27FC236}">
                  <a16:creationId xmlns:a16="http://schemas.microsoft.com/office/drawing/2014/main" id="{0B572741-0DAF-ACC9-5839-3A6FFCF94ABD}"/>
                </a:ext>
              </a:extLst>
            </p:cNvPr>
            <p:cNvSpPr txBox="1">
              <a:spLocks/>
            </p:cNvSpPr>
            <p:nvPr/>
          </p:nvSpPr>
          <p:spPr>
            <a:xfrm>
              <a:off x="6623295" y="4044309"/>
              <a:ext cx="1329308" cy="369332"/>
            </a:xfrm>
            <a:prstGeom prst="rect">
              <a:avLst/>
            </a:prstGeom>
            <a:grpFill/>
            <a:ln w="12700">
              <a:noFill/>
            </a:ln>
            <a:effectLst/>
          </p:spPr>
          <p:txBody>
            <a:bodyPr vert="horz" wrap="square" lIns="0" tIns="0" rIns="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ptos" panose="020B0004020202020204" pitchFamily="34" charset="0"/>
                  <a:ea typeface="STKaiti"/>
                  <a:cs typeface="Calibri Light" panose="020F0302020204030204" pitchFamily="34" charset="0"/>
                </a:rPr>
                <a:t>APEX</a:t>
              </a:r>
            </a:p>
          </p:txBody>
        </p:sp>
        <p:sp>
          <p:nvSpPr>
            <p:cNvPr id="12" name="TextBox 11">
              <a:extLst>
                <a:ext uri="{FF2B5EF4-FFF2-40B4-BE49-F238E27FC236}">
                  <a16:creationId xmlns:a16="http://schemas.microsoft.com/office/drawing/2014/main" id="{1C4EA85D-168E-49A0-8628-6B549EAF3517}"/>
                </a:ext>
              </a:extLst>
            </p:cNvPr>
            <p:cNvSpPr txBox="1"/>
            <p:nvPr/>
          </p:nvSpPr>
          <p:spPr>
            <a:xfrm>
              <a:off x="6191947" y="4749649"/>
              <a:ext cx="2192003" cy="38640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Aptos" panose="020B0004020202020204" pitchFamily="34" charset="0"/>
                  <a:ea typeface="ヒラギノ角ゴ Pro W3" pitchFamily="124" charset="-128"/>
                  <a:cs typeface="Calibri" panose="020F0502020204030204" pitchFamily="34" charset="0"/>
                </a:rPr>
                <a:t>Assortment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latin typeface="Aptos" panose="020B0004020202020204" pitchFamily="34" charset="0"/>
                  <a:ea typeface="ヒラギノ角ゴ Pro W3" pitchFamily="124" charset="-128"/>
                  <a:cs typeface="Calibri" panose="020F0502020204030204" pitchFamily="34" charset="0"/>
                </a:rPr>
                <a:t>Planning</a:t>
              </a:r>
            </a:p>
          </p:txBody>
        </p:sp>
        <p:sp>
          <p:nvSpPr>
            <p:cNvPr id="13" name="Rectangle 12">
              <a:extLst>
                <a:ext uri="{FF2B5EF4-FFF2-40B4-BE49-F238E27FC236}">
                  <a16:creationId xmlns:a16="http://schemas.microsoft.com/office/drawing/2014/main" id="{C66C1550-13C7-3533-2151-A70F4F159B69}"/>
                </a:ext>
              </a:extLst>
            </p:cNvPr>
            <p:cNvSpPr/>
            <p:nvPr/>
          </p:nvSpPr>
          <p:spPr>
            <a:xfrm>
              <a:off x="2362581" y="1887066"/>
              <a:ext cx="1970147" cy="1751462"/>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sp>
          <p:nvSpPr>
            <p:cNvPr id="14" name="Rectangle 13">
              <a:extLst>
                <a:ext uri="{FF2B5EF4-FFF2-40B4-BE49-F238E27FC236}">
                  <a16:creationId xmlns:a16="http://schemas.microsoft.com/office/drawing/2014/main" id="{8F788E60-7515-0827-F883-F65D71120EAA}"/>
                </a:ext>
              </a:extLst>
            </p:cNvPr>
            <p:cNvSpPr/>
            <p:nvPr/>
          </p:nvSpPr>
          <p:spPr>
            <a:xfrm>
              <a:off x="4332728" y="1885394"/>
              <a:ext cx="1970147" cy="1751462"/>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sp>
          <p:nvSpPr>
            <p:cNvPr id="15" name="Rectangle 14">
              <a:extLst>
                <a:ext uri="{FF2B5EF4-FFF2-40B4-BE49-F238E27FC236}">
                  <a16:creationId xmlns:a16="http://schemas.microsoft.com/office/drawing/2014/main" id="{DC793348-9579-9557-05CA-3C6E2F09B665}"/>
                </a:ext>
              </a:extLst>
            </p:cNvPr>
            <p:cNvSpPr/>
            <p:nvPr/>
          </p:nvSpPr>
          <p:spPr>
            <a:xfrm>
              <a:off x="6302874" y="1885394"/>
              <a:ext cx="1970147" cy="1751462"/>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pic>
          <p:nvPicPr>
            <p:cNvPr id="16" name="Picture 4">
              <a:extLst>
                <a:ext uri="{FF2B5EF4-FFF2-40B4-BE49-F238E27FC236}">
                  <a16:creationId xmlns:a16="http://schemas.microsoft.com/office/drawing/2014/main" id="{8507D90F-879C-DF6A-CFF7-5AA6E4624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723" y="2242448"/>
              <a:ext cx="1313496" cy="344208"/>
            </a:xfrm>
            <a:prstGeom prst="rect">
              <a:avLst/>
            </a:prstGeom>
            <a:grpFill/>
          </p:spPr>
        </p:pic>
        <p:sp>
          <p:nvSpPr>
            <p:cNvPr id="17" name="Rectangle 16">
              <a:extLst>
                <a:ext uri="{FF2B5EF4-FFF2-40B4-BE49-F238E27FC236}">
                  <a16:creationId xmlns:a16="http://schemas.microsoft.com/office/drawing/2014/main" id="{58F66834-2D7F-E895-85E3-0B707A20B030}"/>
                </a:ext>
              </a:extLst>
            </p:cNvPr>
            <p:cNvSpPr/>
            <p:nvPr/>
          </p:nvSpPr>
          <p:spPr>
            <a:xfrm>
              <a:off x="4351840" y="2945686"/>
              <a:ext cx="1970147" cy="318213"/>
            </a:xfrm>
            <a:prstGeom prst="rect">
              <a:avLst/>
            </a:prstGeom>
            <a:grpFill/>
          </p:spPr>
          <p:txBody>
            <a:bodyPr wrap="square" lIns="0" tIns="0" rIns="0" bIns="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panose="020B0004020202020204" pitchFamily="34" charset="0"/>
                  <a:ea typeface="ヒラギノ角ゴ Pro W3" pitchFamily="124" charset="-128"/>
                  <a:cs typeface="Calibri" panose="020F0502020204030204" pitchFamily="34" charset="0"/>
                </a:rPr>
                <a:t>AI Driven , Insights Fueled Software Delivery Acceleration</a:t>
              </a:r>
            </a:p>
          </p:txBody>
        </p:sp>
        <p:sp>
          <p:nvSpPr>
            <p:cNvPr id="18" name="Rectangle 17">
              <a:extLst>
                <a:ext uri="{FF2B5EF4-FFF2-40B4-BE49-F238E27FC236}">
                  <a16:creationId xmlns:a16="http://schemas.microsoft.com/office/drawing/2014/main" id="{939684A7-5F25-7CA6-1459-3FAE5F355A06}"/>
                </a:ext>
              </a:extLst>
            </p:cNvPr>
            <p:cNvSpPr/>
            <p:nvPr/>
          </p:nvSpPr>
          <p:spPr>
            <a:xfrm>
              <a:off x="6380403" y="2932747"/>
              <a:ext cx="1811572" cy="318213"/>
            </a:xfrm>
            <a:prstGeom prst="rect">
              <a:avLst/>
            </a:prstGeom>
            <a:grpFill/>
          </p:spPr>
          <p:txBody>
            <a:bodyPr wrap="square" lIns="0" tIns="0" rIns="0" bIns="0">
              <a:spAutoFit/>
            </a:bodyPr>
            <a:lstStyle/>
            <a:p>
              <a:pPr marL="0" marR="0" lvl="0" indent="0" algn="ctr" defTabSz="90158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rPr>
                <a:t>End-to-end cloud life cycle management</a:t>
              </a:r>
            </a:p>
          </p:txBody>
        </p:sp>
        <p:sp>
          <p:nvSpPr>
            <p:cNvPr id="19" name="Rectangle 18">
              <a:extLst>
                <a:ext uri="{FF2B5EF4-FFF2-40B4-BE49-F238E27FC236}">
                  <a16:creationId xmlns:a16="http://schemas.microsoft.com/office/drawing/2014/main" id="{FC3B45C7-1AC1-223A-33B3-8A5346C4ECEE}"/>
                </a:ext>
              </a:extLst>
            </p:cNvPr>
            <p:cNvSpPr/>
            <p:nvPr/>
          </p:nvSpPr>
          <p:spPr>
            <a:xfrm>
              <a:off x="2416620" y="2936932"/>
              <a:ext cx="1856964" cy="318213"/>
            </a:xfrm>
            <a:prstGeom prst="rect">
              <a:avLst/>
            </a:prstGeom>
            <a:grpFill/>
          </p:spPr>
          <p:txBody>
            <a:bodyPr wrap="square" lIns="0" tIns="0" rIns="0" bIns="0">
              <a:spAutoFit/>
            </a:bodyPr>
            <a:lstStyle/>
            <a:p>
              <a:pPr marL="0" marR="0" lvl="0" indent="0" algn="ctr" defTabSz="90158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rPr>
                <a:t>Data Commerce for the Unlimited Enterprise</a:t>
              </a:r>
            </a:p>
          </p:txBody>
        </p:sp>
        <p:pic>
          <p:nvPicPr>
            <p:cNvPr id="20" name="Picture 2" descr="Canvas Home">
              <a:extLst>
                <a:ext uri="{FF2B5EF4-FFF2-40B4-BE49-F238E27FC236}">
                  <a16:creationId xmlns:a16="http://schemas.microsoft.com/office/drawing/2014/main" id="{77FA118D-3E5D-9479-70EA-658C2A405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208" y="2155644"/>
              <a:ext cx="1495603" cy="517818"/>
            </a:xfrm>
            <a:prstGeom prst="rect">
              <a:avLst/>
            </a:prstGeom>
            <a:grpFill/>
          </p:spPr>
        </p:pic>
        <p:pic>
          <p:nvPicPr>
            <p:cNvPr id="21" name="Picture 20">
              <a:extLst>
                <a:ext uri="{FF2B5EF4-FFF2-40B4-BE49-F238E27FC236}">
                  <a16:creationId xmlns:a16="http://schemas.microsoft.com/office/drawing/2014/main" id="{263D78DC-02FC-B188-90FE-79FB82581E1C}"/>
                </a:ext>
              </a:extLst>
            </p:cNvPr>
            <p:cNvPicPr>
              <a:picLocks noChangeAspect="1"/>
            </p:cNvPicPr>
            <p:nvPr/>
          </p:nvPicPr>
          <p:blipFill>
            <a:blip r:embed="rId4"/>
            <a:stretch>
              <a:fillRect/>
            </a:stretch>
          </p:blipFill>
          <p:spPr>
            <a:xfrm>
              <a:off x="6779750" y="2167850"/>
              <a:ext cx="1095762" cy="626561"/>
            </a:xfrm>
            <a:prstGeom prst="rect">
              <a:avLst/>
            </a:prstGeom>
            <a:grpFill/>
          </p:spPr>
        </p:pic>
        <p:sp>
          <p:nvSpPr>
            <p:cNvPr id="22" name="Rectangle 21">
              <a:extLst>
                <a:ext uri="{FF2B5EF4-FFF2-40B4-BE49-F238E27FC236}">
                  <a16:creationId xmlns:a16="http://schemas.microsoft.com/office/drawing/2014/main" id="{8E9B0158-B2DA-14D0-6152-CBC5D565F6CC}"/>
                </a:ext>
              </a:extLst>
            </p:cNvPr>
            <p:cNvSpPr/>
            <p:nvPr/>
          </p:nvSpPr>
          <p:spPr>
            <a:xfrm>
              <a:off x="8269503" y="1885395"/>
              <a:ext cx="1945456" cy="1753445"/>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sp>
          <p:nvSpPr>
            <p:cNvPr id="23" name="Rectangle 22">
              <a:extLst>
                <a:ext uri="{FF2B5EF4-FFF2-40B4-BE49-F238E27FC236}">
                  <a16:creationId xmlns:a16="http://schemas.microsoft.com/office/drawing/2014/main" id="{C3AA903E-F4C0-21CB-4983-6EF64B851499}"/>
                </a:ext>
              </a:extLst>
            </p:cNvPr>
            <p:cNvSpPr/>
            <p:nvPr/>
          </p:nvSpPr>
          <p:spPr>
            <a:xfrm>
              <a:off x="8269503" y="3697371"/>
              <a:ext cx="1946159" cy="1742842"/>
            </a:xfrm>
            <a:prstGeom prst="rect">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ptos" panose="020B0004020202020204" pitchFamily="34" charset="0"/>
              </a:endParaRPr>
            </a:p>
          </p:txBody>
        </p:sp>
        <p:sp>
          <p:nvSpPr>
            <p:cNvPr id="24" name="Título 6">
              <a:extLst>
                <a:ext uri="{FF2B5EF4-FFF2-40B4-BE49-F238E27FC236}">
                  <a16:creationId xmlns:a16="http://schemas.microsoft.com/office/drawing/2014/main" id="{49B63744-94FD-DB30-CECC-39F249795EA7}"/>
                </a:ext>
              </a:extLst>
            </p:cNvPr>
            <p:cNvSpPr txBox="1">
              <a:spLocks/>
            </p:cNvSpPr>
            <p:nvPr/>
          </p:nvSpPr>
          <p:spPr>
            <a:xfrm>
              <a:off x="8240489" y="3931411"/>
              <a:ext cx="2000712" cy="454590"/>
            </a:xfrm>
            <a:prstGeom prst="rect">
              <a:avLst/>
            </a:prstGeom>
            <a:grpFill/>
            <a:ln w="12700">
              <a:noFill/>
            </a:ln>
            <a:effectLst/>
          </p:spPr>
          <p:txBody>
            <a:bodyPr vert="horz" wrap="square" lIns="0" tIns="0" rIns="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err="1">
                  <a:ln>
                    <a:noFill/>
                  </a:ln>
                  <a:solidFill>
                    <a:srgbClr val="0070C0"/>
                  </a:solidFill>
                  <a:effectLst/>
                  <a:uLnTx/>
                  <a:uFillTx/>
                  <a:latin typeface="Aptos" panose="020B0004020202020204" pitchFamily="34" charset="0"/>
                  <a:ea typeface="STKaiti"/>
                  <a:cs typeface="Calibri Light" panose="020F0302020204030204" pitchFamily="34" charset="0"/>
                </a:rPr>
                <a:t>POSmart</a:t>
              </a:r>
              <a:r>
                <a:rPr kumimoji="0" lang="en-US" sz="2000" b="1" i="0" u="none" strike="noStrike" kern="1200" cap="none" spc="0" normalizeH="0" baseline="0" noProof="0">
                  <a:ln>
                    <a:noFill/>
                  </a:ln>
                  <a:solidFill>
                    <a:srgbClr val="0070C0"/>
                  </a:solidFill>
                  <a:effectLst/>
                  <a:uLnTx/>
                  <a:uFillTx/>
                  <a:latin typeface="Aptos" panose="020B0004020202020204" pitchFamily="34" charset="0"/>
                  <a:ea typeface="STKaiti"/>
                  <a:cs typeface="Calibri Light" panose="020F0302020204030204" pitchFamily="34" charset="0"/>
                </a:rPr>
                <a:t> &amp;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err="1">
                  <a:ln>
                    <a:noFill/>
                  </a:ln>
                  <a:solidFill>
                    <a:srgbClr val="0070C0"/>
                  </a:solidFill>
                  <a:effectLst/>
                  <a:uLnTx/>
                  <a:uFillTx/>
                  <a:latin typeface="Aptos" panose="020B0004020202020204" pitchFamily="34" charset="0"/>
                  <a:ea typeface="STKaiti"/>
                  <a:cs typeface="Calibri Light" panose="020F0302020204030204" pitchFamily="34" charset="0"/>
                </a:rPr>
                <a:t>TradeSmart</a:t>
              </a:r>
              <a:endParaRPr kumimoji="0" lang="en-US" sz="2000" b="1" i="0" u="none" strike="noStrike" kern="1200" cap="none" spc="0" normalizeH="0" baseline="0" noProof="0">
                <a:ln>
                  <a:noFill/>
                </a:ln>
                <a:solidFill>
                  <a:srgbClr val="0070C0"/>
                </a:solidFill>
                <a:effectLst/>
                <a:uLnTx/>
                <a:uFillTx/>
                <a:latin typeface="Aptos" panose="020B0004020202020204" pitchFamily="34" charset="0"/>
                <a:ea typeface="STKaiti"/>
                <a:cs typeface="Calibri Light" panose="020F0302020204030204" pitchFamily="34" charset="0"/>
              </a:endParaRPr>
            </a:p>
          </p:txBody>
        </p:sp>
        <p:sp>
          <p:nvSpPr>
            <p:cNvPr id="25" name="TextBox 24">
              <a:extLst>
                <a:ext uri="{FF2B5EF4-FFF2-40B4-BE49-F238E27FC236}">
                  <a16:creationId xmlns:a16="http://schemas.microsoft.com/office/drawing/2014/main" id="{EA79C762-0D94-9CAA-FDAE-DFAD04ECC116}"/>
                </a:ext>
              </a:extLst>
            </p:cNvPr>
            <p:cNvSpPr txBox="1"/>
            <p:nvPr/>
          </p:nvSpPr>
          <p:spPr>
            <a:xfrm>
              <a:off x="8104766" y="4763952"/>
              <a:ext cx="2279152" cy="38640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Aptos" panose="020B0004020202020204" pitchFamily="34" charset="0"/>
                  <a:cs typeface="Calibri" panose="020F0502020204030204" pitchFamily="34" charset="0"/>
                </a:rPr>
                <a:t>Demand Signal Repository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Aptos" panose="020B0004020202020204" pitchFamily="34" charset="0"/>
                  <a:cs typeface="Calibri" panose="020F0502020204030204" pitchFamily="34" charset="0"/>
                </a:rPr>
                <a:t> Trade Promotion ROI</a:t>
              </a:r>
            </a:p>
          </p:txBody>
        </p:sp>
        <p:sp>
          <p:nvSpPr>
            <p:cNvPr id="26" name="TextBox 25">
              <a:extLst>
                <a:ext uri="{FF2B5EF4-FFF2-40B4-BE49-F238E27FC236}">
                  <a16:creationId xmlns:a16="http://schemas.microsoft.com/office/drawing/2014/main" id="{D710561B-239C-B245-12B3-286B8C33AB0F}"/>
                </a:ext>
              </a:extLst>
            </p:cNvPr>
            <p:cNvSpPr txBox="1"/>
            <p:nvPr/>
          </p:nvSpPr>
          <p:spPr>
            <a:xfrm>
              <a:off x="8191975" y="2901445"/>
              <a:ext cx="2097741" cy="386401"/>
            </a:xfrm>
            <a:prstGeom prst="rect">
              <a:avLst/>
            </a:prstGeom>
            <a:grpFill/>
          </p:spPr>
          <p:txBody>
            <a:bodyPr wrap="square">
              <a:spAutoFit/>
            </a:bodyPr>
            <a:lstStyle/>
            <a:p>
              <a:pPr algn="ctr"/>
              <a:r>
                <a:rPr lang="en-IN" sz="1400" b="1">
                  <a:solidFill>
                    <a:srgbClr val="000000"/>
                  </a:solidFill>
                  <a:latin typeface="Aptos" panose="020B0004020202020204" pitchFamily="34" charset="0"/>
                  <a:cs typeface="Calibri" panose="020F0502020204030204" pitchFamily="34" charset="0"/>
                </a:rPr>
                <a:t>Customer 360 for hyper-personalization</a:t>
              </a:r>
            </a:p>
          </p:txBody>
        </p:sp>
        <p:sp>
          <p:nvSpPr>
            <p:cNvPr id="27" name="TextBox 26">
              <a:extLst>
                <a:ext uri="{FF2B5EF4-FFF2-40B4-BE49-F238E27FC236}">
                  <a16:creationId xmlns:a16="http://schemas.microsoft.com/office/drawing/2014/main" id="{15ACE60D-9EEB-28C2-A8E2-D7625D63306B}"/>
                </a:ext>
              </a:extLst>
            </p:cNvPr>
            <p:cNvSpPr txBox="1"/>
            <p:nvPr/>
          </p:nvSpPr>
          <p:spPr>
            <a:xfrm>
              <a:off x="8656777" y="2254300"/>
              <a:ext cx="1655040" cy="400110"/>
            </a:xfrm>
            <a:prstGeom prst="rect">
              <a:avLst/>
            </a:prstGeom>
            <a:grpFill/>
          </p:spPr>
          <p:txBody>
            <a:bodyPr wrap="square" rtlCol="0">
              <a:spAutoFit/>
            </a:bodyPr>
            <a:lstStyle/>
            <a:p>
              <a:r>
                <a:rPr lang="en-US" sz="2000" b="1" err="1">
                  <a:solidFill>
                    <a:srgbClr val="C00000"/>
                  </a:solidFill>
                  <a:latin typeface="Aptos" panose="020B0004020202020204" pitchFamily="34" charset="0"/>
                </a:rPr>
                <a:t>DecisionCX</a:t>
              </a:r>
              <a:endParaRPr lang="en-IN" sz="2000" b="1">
                <a:solidFill>
                  <a:srgbClr val="C00000"/>
                </a:solidFill>
                <a:latin typeface="Aptos" panose="020B0004020202020204" pitchFamily="34" charset="0"/>
              </a:endParaRPr>
            </a:p>
          </p:txBody>
        </p:sp>
      </p:grpSp>
    </p:spTree>
    <p:extLst>
      <p:ext uri="{BB962C8B-B14F-4D97-AF65-F5344CB8AC3E}">
        <p14:creationId xmlns:p14="http://schemas.microsoft.com/office/powerpoint/2010/main" val="245028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74">
            <a:extLst>
              <a:ext uri="{FF2B5EF4-FFF2-40B4-BE49-F238E27FC236}">
                <a16:creationId xmlns:a16="http://schemas.microsoft.com/office/drawing/2014/main" id="{D5184222-94D1-A25F-E31D-CDCF541AFB15}"/>
              </a:ext>
            </a:extLst>
          </p:cNvPr>
          <p:cNvSpPr>
            <a:spLocks noGrp="1"/>
          </p:cNvSpPr>
          <p:nvPr>
            <p:ph type="title"/>
          </p:nvPr>
        </p:nvSpPr>
        <p:spPr/>
        <p:txBody>
          <a:bodyPr/>
          <a:lstStyle/>
          <a:p>
            <a:r>
              <a:rPr lang="en-GB" dirty="0"/>
              <a:t>Data &amp; Analytics Services: Our Capabilities </a:t>
            </a:r>
            <a:endParaRPr lang="en-IN" dirty="0"/>
          </a:p>
        </p:txBody>
      </p:sp>
      <p:sp>
        <p:nvSpPr>
          <p:cNvPr id="3" name="Rectangle 2">
            <a:extLst>
              <a:ext uri="{FF2B5EF4-FFF2-40B4-BE49-F238E27FC236}">
                <a16:creationId xmlns:a16="http://schemas.microsoft.com/office/drawing/2014/main" id="{68123038-5B22-4608-991C-9BC460FAB2B6}"/>
              </a:ext>
            </a:extLst>
          </p:cNvPr>
          <p:cNvSpPr/>
          <p:nvPr/>
        </p:nvSpPr>
        <p:spPr>
          <a:xfrm>
            <a:off x="253676" y="1655918"/>
            <a:ext cx="11684645" cy="2498550"/>
          </a:xfrm>
          <a:prstGeom prst="rect">
            <a:avLst/>
          </a:prstGeom>
          <a:noFill/>
          <a:ln w="12700" cap="flat" cmpd="sng" algn="ctr">
            <a:solidFill>
              <a:schemeClr val="accent3">
                <a:lumMod val="20000"/>
                <a:lumOff val="80000"/>
              </a:schemeClr>
            </a:solidFill>
            <a:prstDash val="solid"/>
            <a:miter lim="800000"/>
          </a:ln>
          <a:effectLst>
            <a:innerShdw blurRad="63500" dist="25400" dir="16200000">
              <a:prstClr val="black">
                <a:alpha val="20000"/>
              </a:prstClr>
            </a:innerShdw>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190AEBB-8EC0-538D-327A-AF7769723571}"/>
              </a:ext>
            </a:extLst>
          </p:cNvPr>
          <p:cNvSpPr/>
          <p:nvPr/>
        </p:nvSpPr>
        <p:spPr>
          <a:xfrm>
            <a:off x="0" y="909361"/>
            <a:ext cx="12192000" cy="792000"/>
          </a:xfrm>
          <a:prstGeom prst="rect">
            <a:avLst/>
          </a:prstGeom>
          <a:solidFill>
            <a:srgbClr val="004B97"/>
          </a:solidFill>
          <a:ln w="12700" cap="flat" cmpd="sng" algn="ctr">
            <a:noFill/>
            <a:prstDash val="solid"/>
            <a:miter lim="800000"/>
          </a:ln>
          <a:effectLst/>
        </p:spPr>
        <p:txBody>
          <a:bodyPr l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3F7E79DE-5BE7-B9C9-DB49-A1C0AABE28A8}"/>
              </a:ext>
            </a:extLst>
          </p:cNvPr>
          <p:cNvSpPr/>
          <p:nvPr/>
        </p:nvSpPr>
        <p:spPr>
          <a:xfrm>
            <a:off x="253677" y="4299677"/>
            <a:ext cx="5581915" cy="787311"/>
          </a:xfrm>
          <a:prstGeom prst="rect">
            <a:avLst/>
          </a:prstGeom>
          <a:solidFill>
            <a:schemeClr val="accent2">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 name="Rounded Rectangle 33">
            <a:extLst>
              <a:ext uri="{FF2B5EF4-FFF2-40B4-BE49-F238E27FC236}">
                <a16:creationId xmlns:a16="http://schemas.microsoft.com/office/drawing/2014/main" id="{8D454836-F72E-5B90-198B-531EA5095B37}"/>
              </a:ext>
            </a:extLst>
          </p:cNvPr>
          <p:cNvSpPr/>
          <p:nvPr/>
        </p:nvSpPr>
        <p:spPr>
          <a:xfrm>
            <a:off x="253676" y="5240516"/>
            <a:ext cx="11684645" cy="1088329"/>
          </a:xfrm>
          <a:prstGeom prst="roundRect">
            <a:avLst>
              <a:gd name="adj" fmla="val 6910"/>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7" name="Text Placeholder 30">
            <a:extLst>
              <a:ext uri="{FF2B5EF4-FFF2-40B4-BE49-F238E27FC236}">
                <a16:creationId xmlns:a16="http://schemas.microsoft.com/office/drawing/2014/main" id="{291532BA-BA01-CFD6-A899-AE4D7985749B}"/>
              </a:ext>
            </a:extLst>
          </p:cNvPr>
          <p:cNvSpPr txBox="1">
            <a:spLocks/>
          </p:cNvSpPr>
          <p:nvPr/>
        </p:nvSpPr>
        <p:spPr>
          <a:xfrm>
            <a:off x="602423" y="5301396"/>
            <a:ext cx="2548092" cy="338554"/>
          </a:xfrm>
          <a:prstGeom prst="rect">
            <a:avLst/>
          </a:prstGeom>
        </p:spPr>
        <p:txBody>
          <a:bodyPr wrap="square">
            <a:spAutoFit/>
          </a:bodyPr>
          <a:lstStyle>
            <a:defPPr>
              <a:defRPr lang="en-US"/>
            </a:defPPr>
            <a:lvl1pPr>
              <a:spcBef>
                <a:spcPts val="600"/>
              </a:spcBef>
              <a:defRPr sz="2000" b="1">
                <a:solidFill>
                  <a:srgbClr val="C00000"/>
                </a:solidFill>
                <a:latin typeface="Simple-Bold" pitchFamily="2" charset="77"/>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1" i="0" u="none" strike="noStrike" kern="1200" cap="none" spc="0" normalizeH="0" baseline="0" noProof="0">
                <a:ln>
                  <a:noFill/>
                </a:ln>
                <a:solidFill>
                  <a:srgbClr val="014B86"/>
                </a:solidFill>
                <a:effectLst/>
                <a:uLnTx/>
                <a:uFillTx/>
                <a:latin typeface="Aptos" panose="020B0004020202020204" pitchFamily="34" charset="0"/>
                <a:ea typeface="Calibri" panose="020F0502020204030204" pitchFamily="34" charset="0"/>
                <a:cs typeface="Calibri" panose="020F0502020204030204" pitchFamily="34" charset="0"/>
              </a:rPr>
              <a:t>Our Partners</a:t>
            </a:r>
          </a:p>
        </p:txBody>
      </p:sp>
      <p:sp>
        <p:nvSpPr>
          <p:cNvPr id="8" name="Text Placeholder 30">
            <a:extLst>
              <a:ext uri="{FF2B5EF4-FFF2-40B4-BE49-F238E27FC236}">
                <a16:creationId xmlns:a16="http://schemas.microsoft.com/office/drawing/2014/main" id="{37D33513-E5F5-1584-055D-8CB1954C8855}"/>
              </a:ext>
            </a:extLst>
          </p:cNvPr>
          <p:cNvSpPr txBox="1">
            <a:spLocks/>
          </p:cNvSpPr>
          <p:nvPr/>
        </p:nvSpPr>
        <p:spPr>
          <a:xfrm>
            <a:off x="581815" y="4431722"/>
            <a:ext cx="1923240" cy="523220"/>
          </a:xfrm>
          <a:prstGeom prst="rect">
            <a:avLst/>
          </a:prstGeom>
        </p:spPr>
        <p:txBody>
          <a:bodyPr wrap="square">
            <a:spAutoFit/>
          </a:bodyPr>
          <a:lstStyle>
            <a:defPPr>
              <a:defRPr lang="en-US"/>
            </a:defPPr>
            <a:lvl1pPr>
              <a:spcBef>
                <a:spcPts val="600"/>
              </a:spcBef>
              <a:defRPr sz="2000" b="1">
                <a:solidFill>
                  <a:srgbClr val="C00000"/>
                </a:solidFill>
                <a:latin typeface="Simple-Bold" pitchFamily="2" charset="77"/>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Data Focused Acquisitions</a:t>
            </a:r>
          </a:p>
        </p:txBody>
      </p:sp>
      <p:sp>
        <p:nvSpPr>
          <p:cNvPr id="9" name="Rounded Rectangle 1">
            <a:extLst>
              <a:ext uri="{FF2B5EF4-FFF2-40B4-BE49-F238E27FC236}">
                <a16:creationId xmlns:a16="http://schemas.microsoft.com/office/drawing/2014/main" id="{6DE729BE-5DEC-11E6-76F6-D46A534625C0}"/>
              </a:ext>
            </a:extLst>
          </p:cNvPr>
          <p:cNvSpPr/>
          <p:nvPr/>
        </p:nvSpPr>
        <p:spPr>
          <a:xfrm>
            <a:off x="537171" y="958944"/>
            <a:ext cx="2190802" cy="6959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0454B26-8A32-AD22-6946-80F1CE22DB42}"/>
              </a:ext>
            </a:extLst>
          </p:cNvPr>
          <p:cNvSpPr txBox="1"/>
          <p:nvPr/>
        </p:nvSpPr>
        <p:spPr>
          <a:xfrm>
            <a:off x="449016" y="1104041"/>
            <a:ext cx="11829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4B97"/>
                </a:solidFill>
                <a:latin typeface="Aptos" panose="020B0004020202020204" pitchFamily="34" charset="0"/>
                <a:ea typeface="Calibri" panose="020F0502020204030204" pitchFamily="34" charset="0"/>
                <a:cs typeface="Calibri" panose="020F0502020204030204" pitchFamily="34" charset="0"/>
              </a:rPr>
              <a:t>12,000</a:t>
            </a:r>
            <a:r>
              <a:rPr kumimoji="0" lang="en-US" sz="20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a:t>
            </a:r>
          </a:p>
        </p:txBody>
      </p:sp>
      <p:sp>
        <p:nvSpPr>
          <p:cNvPr id="11" name="Rectangle 10">
            <a:extLst>
              <a:ext uri="{FF2B5EF4-FFF2-40B4-BE49-F238E27FC236}">
                <a16:creationId xmlns:a16="http://schemas.microsoft.com/office/drawing/2014/main" id="{CAD97222-6FE2-0525-18BD-FAE56A05A0EA}"/>
              </a:ext>
            </a:extLst>
          </p:cNvPr>
          <p:cNvSpPr/>
          <p:nvPr/>
        </p:nvSpPr>
        <p:spPr>
          <a:xfrm>
            <a:off x="1477272" y="1081468"/>
            <a:ext cx="128081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Data &amp; Analytics Professionals</a:t>
            </a:r>
          </a:p>
        </p:txBody>
      </p:sp>
      <p:sp>
        <p:nvSpPr>
          <p:cNvPr id="12" name="Rounded Rectangle 57">
            <a:extLst>
              <a:ext uri="{FF2B5EF4-FFF2-40B4-BE49-F238E27FC236}">
                <a16:creationId xmlns:a16="http://schemas.microsoft.com/office/drawing/2014/main" id="{0446C863-B015-7C6B-9D7F-736E0CEF9DB7}"/>
              </a:ext>
            </a:extLst>
          </p:cNvPr>
          <p:cNvSpPr/>
          <p:nvPr/>
        </p:nvSpPr>
        <p:spPr>
          <a:xfrm>
            <a:off x="2802590" y="958944"/>
            <a:ext cx="2190802" cy="6942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A3BC907-3E63-B3C7-1EA6-AF1449E4BCDF}"/>
              </a:ext>
            </a:extLst>
          </p:cNvPr>
          <p:cNvSpPr txBox="1"/>
          <p:nvPr/>
        </p:nvSpPr>
        <p:spPr>
          <a:xfrm>
            <a:off x="2794438" y="1073264"/>
            <a:ext cx="13580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4B97"/>
                </a:solidFill>
                <a:latin typeface="Aptos" panose="020B0004020202020204" pitchFamily="34" charset="0"/>
                <a:ea typeface="Calibri" panose="020F0502020204030204" pitchFamily="34" charset="0"/>
                <a:cs typeface="Calibri" panose="020F0502020204030204" pitchFamily="34" charset="0"/>
              </a:rPr>
              <a:t>15+</a:t>
            </a:r>
          </a:p>
        </p:txBody>
      </p:sp>
      <p:sp>
        <p:nvSpPr>
          <p:cNvPr id="14" name="Rectangle 13">
            <a:extLst>
              <a:ext uri="{FF2B5EF4-FFF2-40B4-BE49-F238E27FC236}">
                <a16:creationId xmlns:a16="http://schemas.microsoft.com/office/drawing/2014/main" id="{B97B969A-157A-5F3E-BB0E-39E303268B6D}"/>
              </a:ext>
            </a:extLst>
          </p:cNvPr>
          <p:cNvSpPr/>
          <p:nvPr/>
        </p:nvSpPr>
        <p:spPr>
          <a:xfrm>
            <a:off x="3813570" y="1086410"/>
            <a:ext cx="11718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Technology COEs</a:t>
            </a:r>
          </a:p>
        </p:txBody>
      </p:sp>
      <p:sp>
        <p:nvSpPr>
          <p:cNvPr id="15" name="Rounded Rectangle 58">
            <a:extLst>
              <a:ext uri="{FF2B5EF4-FFF2-40B4-BE49-F238E27FC236}">
                <a16:creationId xmlns:a16="http://schemas.microsoft.com/office/drawing/2014/main" id="{149C6359-78A7-D7CC-47A1-0B6F8AFCB60B}"/>
              </a:ext>
            </a:extLst>
          </p:cNvPr>
          <p:cNvSpPr/>
          <p:nvPr/>
        </p:nvSpPr>
        <p:spPr>
          <a:xfrm>
            <a:off x="5102498" y="958944"/>
            <a:ext cx="2190802" cy="6942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8A80CD4-9214-E8E2-4FC4-B54F586F023A}"/>
              </a:ext>
            </a:extLst>
          </p:cNvPr>
          <p:cNvSpPr txBox="1"/>
          <p:nvPr/>
        </p:nvSpPr>
        <p:spPr>
          <a:xfrm>
            <a:off x="5037900" y="1073264"/>
            <a:ext cx="10549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4B97"/>
                </a:solidFill>
                <a:latin typeface="Aptos" panose="020B0004020202020204" pitchFamily="34" charset="0"/>
                <a:ea typeface="Calibri" panose="020F0502020204030204" pitchFamily="34" charset="0"/>
                <a:cs typeface="Calibri" panose="020F0502020204030204" pitchFamily="34" charset="0"/>
              </a:rPr>
              <a:t>180+</a:t>
            </a:r>
          </a:p>
        </p:txBody>
      </p:sp>
      <p:sp>
        <p:nvSpPr>
          <p:cNvPr id="17" name="Rectangle 16">
            <a:extLst>
              <a:ext uri="{FF2B5EF4-FFF2-40B4-BE49-F238E27FC236}">
                <a16:creationId xmlns:a16="http://schemas.microsoft.com/office/drawing/2014/main" id="{AF71826E-F332-60FD-2F7A-339FC2B9379F}"/>
              </a:ext>
            </a:extLst>
          </p:cNvPr>
          <p:cNvSpPr/>
          <p:nvPr/>
        </p:nvSpPr>
        <p:spPr>
          <a:xfrm>
            <a:off x="5991520" y="1086410"/>
            <a:ext cx="13107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Global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Customers</a:t>
            </a:r>
          </a:p>
        </p:txBody>
      </p:sp>
      <p:sp>
        <p:nvSpPr>
          <p:cNvPr id="18" name="Rounded Rectangle 58">
            <a:extLst>
              <a:ext uri="{FF2B5EF4-FFF2-40B4-BE49-F238E27FC236}">
                <a16:creationId xmlns:a16="http://schemas.microsoft.com/office/drawing/2014/main" id="{EEEC1A21-10FA-5C69-61AC-130E79679C5C}"/>
              </a:ext>
            </a:extLst>
          </p:cNvPr>
          <p:cNvSpPr/>
          <p:nvPr/>
        </p:nvSpPr>
        <p:spPr>
          <a:xfrm>
            <a:off x="7399508" y="975392"/>
            <a:ext cx="2190802" cy="6673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B124C2D-C18A-662E-8946-C3F6F3581FF8}"/>
              </a:ext>
            </a:extLst>
          </p:cNvPr>
          <p:cNvSpPr txBox="1"/>
          <p:nvPr/>
        </p:nvSpPr>
        <p:spPr>
          <a:xfrm>
            <a:off x="7358593" y="1073264"/>
            <a:ext cx="11289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4B97"/>
                </a:solidFill>
                <a:latin typeface="Aptos" panose="020B0004020202020204" pitchFamily="34" charset="0"/>
                <a:ea typeface="Calibri" panose="020F0502020204030204" pitchFamily="34" charset="0"/>
                <a:cs typeface="Calibri" panose="020F0502020204030204" pitchFamily="34" charset="0"/>
              </a:rPr>
              <a:t>500+</a:t>
            </a:r>
          </a:p>
        </p:txBody>
      </p:sp>
      <p:sp>
        <p:nvSpPr>
          <p:cNvPr id="20" name="Rectangle 19">
            <a:extLst>
              <a:ext uri="{FF2B5EF4-FFF2-40B4-BE49-F238E27FC236}">
                <a16:creationId xmlns:a16="http://schemas.microsoft.com/office/drawing/2014/main" id="{A87B4844-B3DB-9287-C9D0-18C950D0F491}"/>
              </a:ext>
            </a:extLst>
          </p:cNvPr>
          <p:cNvSpPr/>
          <p:nvPr/>
        </p:nvSpPr>
        <p:spPr>
          <a:xfrm>
            <a:off x="8451653" y="1086410"/>
            <a:ext cx="11420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Years of R&amp;D Effort</a:t>
            </a:r>
          </a:p>
        </p:txBody>
      </p:sp>
      <p:sp>
        <p:nvSpPr>
          <p:cNvPr id="21" name="Rounded Rectangle 58">
            <a:extLst>
              <a:ext uri="{FF2B5EF4-FFF2-40B4-BE49-F238E27FC236}">
                <a16:creationId xmlns:a16="http://schemas.microsoft.com/office/drawing/2014/main" id="{2ADDB2A6-AFF1-E475-CEE3-FBEADA320BF5}"/>
              </a:ext>
            </a:extLst>
          </p:cNvPr>
          <p:cNvSpPr/>
          <p:nvPr/>
        </p:nvSpPr>
        <p:spPr>
          <a:xfrm>
            <a:off x="9674287" y="970109"/>
            <a:ext cx="2051750" cy="66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5B8D782-FC46-4538-6FED-8FD53BD57B80}"/>
              </a:ext>
            </a:extLst>
          </p:cNvPr>
          <p:cNvSpPr txBox="1"/>
          <p:nvPr/>
        </p:nvSpPr>
        <p:spPr>
          <a:xfrm>
            <a:off x="9739918" y="1073264"/>
            <a:ext cx="8733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4B97"/>
                </a:solidFill>
                <a:latin typeface="Aptos" panose="020B0004020202020204" pitchFamily="34" charset="0"/>
                <a:ea typeface="Calibri" panose="020F0502020204030204" pitchFamily="34" charset="0"/>
                <a:cs typeface="Calibri" panose="020F0502020204030204" pitchFamily="34" charset="0"/>
              </a:rPr>
              <a:t>150+</a:t>
            </a:r>
          </a:p>
        </p:txBody>
      </p:sp>
      <p:sp>
        <p:nvSpPr>
          <p:cNvPr id="23" name="Rectangle 22">
            <a:extLst>
              <a:ext uri="{FF2B5EF4-FFF2-40B4-BE49-F238E27FC236}">
                <a16:creationId xmlns:a16="http://schemas.microsoft.com/office/drawing/2014/main" id="{BC5C96ED-FD3B-FA16-2327-636708B6134B}"/>
              </a:ext>
            </a:extLst>
          </p:cNvPr>
          <p:cNvSpPr/>
          <p:nvPr/>
        </p:nvSpPr>
        <p:spPr>
          <a:xfrm>
            <a:off x="10564742" y="1086410"/>
            <a:ext cx="12423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Tools and Accelerators</a:t>
            </a:r>
          </a:p>
        </p:txBody>
      </p:sp>
      <p:sp>
        <p:nvSpPr>
          <p:cNvPr id="24" name="Rounded Rectangle 54">
            <a:extLst>
              <a:ext uri="{FF2B5EF4-FFF2-40B4-BE49-F238E27FC236}">
                <a16:creationId xmlns:a16="http://schemas.microsoft.com/office/drawing/2014/main" id="{223CEF42-7E46-4B54-4EBD-DEF4EDFDAB6C}"/>
              </a:ext>
            </a:extLst>
          </p:cNvPr>
          <p:cNvSpPr/>
          <p:nvPr/>
        </p:nvSpPr>
        <p:spPr>
          <a:xfrm>
            <a:off x="6141122" y="1776529"/>
            <a:ext cx="1755158" cy="679018"/>
          </a:xfrm>
          <a:prstGeom prst="roundRect">
            <a:avLst/>
          </a:prstGeom>
          <a:solidFill>
            <a:srgbClr val="0138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B0478283-A114-E364-C8B8-161CB185ABEB}"/>
              </a:ext>
            </a:extLst>
          </p:cNvPr>
          <p:cNvSpPr/>
          <p:nvPr/>
        </p:nvSpPr>
        <p:spPr>
          <a:xfrm>
            <a:off x="6141121" y="2273592"/>
            <a:ext cx="1755158" cy="1758605"/>
          </a:xfrm>
          <a:prstGeom prst="rect">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6" name="Rounded Rectangle 58">
            <a:extLst>
              <a:ext uri="{FF2B5EF4-FFF2-40B4-BE49-F238E27FC236}">
                <a16:creationId xmlns:a16="http://schemas.microsoft.com/office/drawing/2014/main" id="{E121BED2-B0F0-A27B-4508-7E9F598D97A6}"/>
              </a:ext>
            </a:extLst>
          </p:cNvPr>
          <p:cNvSpPr/>
          <p:nvPr/>
        </p:nvSpPr>
        <p:spPr>
          <a:xfrm>
            <a:off x="4260894" y="1782490"/>
            <a:ext cx="1755158" cy="680473"/>
          </a:xfrm>
          <a:prstGeom prst="roundRect">
            <a:avLst/>
          </a:prstGeom>
          <a:solidFill>
            <a:srgbClr val="F0C9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5985741-B727-2ED3-794E-5FA0CA2B1858}"/>
              </a:ext>
            </a:extLst>
          </p:cNvPr>
          <p:cNvSpPr/>
          <p:nvPr/>
        </p:nvSpPr>
        <p:spPr>
          <a:xfrm>
            <a:off x="4260893" y="2273596"/>
            <a:ext cx="1755158" cy="1758605"/>
          </a:xfrm>
          <a:prstGeom prst="rect">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8" name="Rounded Rectangle 62">
            <a:extLst>
              <a:ext uri="{FF2B5EF4-FFF2-40B4-BE49-F238E27FC236}">
                <a16:creationId xmlns:a16="http://schemas.microsoft.com/office/drawing/2014/main" id="{8DBE992A-9F29-5D9D-C17E-293576F5B5FC}"/>
              </a:ext>
            </a:extLst>
          </p:cNvPr>
          <p:cNvSpPr/>
          <p:nvPr/>
        </p:nvSpPr>
        <p:spPr>
          <a:xfrm>
            <a:off x="2380597" y="1777309"/>
            <a:ext cx="1755158" cy="678238"/>
          </a:xfrm>
          <a:prstGeom prst="roundRect">
            <a:avLst/>
          </a:prstGeom>
          <a:solidFill>
            <a:srgbClr val="0138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C0ECA272-01F1-E0B6-4CBC-4503A4B8A9A5}"/>
              </a:ext>
            </a:extLst>
          </p:cNvPr>
          <p:cNvSpPr/>
          <p:nvPr/>
        </p:nvSpPr>
        <p:spPr>
          <a:xfrm>
            <a:off x="2380596" y="2273932"/>
            <a:ext cx="1755158" cy="1763064"/>
          </a:xfrm>
          <a:prstGeom prst="rect">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0" name="Rounded Rectangle 66">
            <a:extLst>
              <a:ext uri="{FF2B5EF4-FFF2-40B4-BE49-F238E27FC236}">
                <a16:creationId xmlns:a16="http://schemas.microsoft.com/office/drawing/2014/main" id="{F72A68CD-3D4E-A5B7-7912-BEA29809E4BF}"/>
              </a:ext>
            </a:extLst>
          </p:cNvPr>
          <p:cNvSpPr/>
          <p:nvPr/>
        </p:nvSpPr>
        <p:spPr>
          <a:xfrm>
            <a:off x="489714" y="1748747"/>
            <a:ext cx="1754270" cy="706800"/>
          </a:xfrm>
          <a:prstGeom prst="roundRect">
            <a:avLst/>
          </a:prstGeom>
          <a:solidFill>
            <a:srgbClr val="F0C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9A961A4-A343-53A7-0D68-29C0FE096163}"/>
              </a:ext>
            </a:extLst>
          </p:cNvPr>
          <p:cNvSpPr/>
          <p:nvPr/>
        </p:nvSpPr>
        <p:spPr>
          <a:xfrm>
            <a:off x="489713" y="2273593"/>
            <a:ext cx="1754270" cy="1758606"/>
          </a:xfrm>
          <a:prstGeom prst="rect">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2" name="Text Placeholder 26">
            <a:extLst>
              <a:ext uri="{FF2B5EF4-FFF2-40B4-BE49-F238E27FC236}">
                <a16:creationId xmlns:a16="http://schemas.microsoft.com/office/drawing/2014/main" id="{09CD62F1-C0FF-C2F6-4363-F73C8A849405}"/>
              </a:ext>
            </a:extLst>
          </p:cNvPr>
          <p:cNvSpPr txBox="1">
            <a:spLocks/>
          </p:cNvSpPr>
          <p:nvPr/>
        </p:nvSpPr>
        <p:spPr>
          <a:xfrm>
            <a:off x="2420339" y="2395762"/>
            <a:ext cx="1456699" cy="1313602"/>
          </a:xfrm>
          <a:prstGeom prst="rect">
            <a:avLst/>
          </a:prstGeom>
        </p:spPr>
        <p:txBody>
          <a:bodyPr/>
          <a:lstStyle>
            <a:defPPr>
              <a:defRPr lang="en-US"/>
            </a:defPPr>
            <a:lvl1pPr marL="285750" indent="-285750" defTabSz="914377">
              <a:lnSpc>
                <a:spcPct val="100000"/>
              </a:lnSpc>
              <a:spcBef>
                <a:spcPts val="300"/>
              </a:spcBef>
              <a:spcAft>
                <a:spcPts val="0"/>
              </a:spcAft>
              <a:buClr>
                <a:schemeClr val="bg1">
                  <a:lumMod val="95000"/>
                </a:schemeClr>
              </a:buClr>
              <a:buSzPct val="110000"/>
              <a:buFont typeface="Arial" panose="020B0604020202020204" pitchFamily="34" charset="0"/>
              <a:buChar char="•"/>
              <a:defRPr sz="1400">
                <a:solidFill>
                  <a:schemeClr val="bg1"/>
                </a:solidFill>
                <a:latin typeface="Aller Typo Light" panose="020B0503040302020204" pitchFamily="34"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Inferential</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Interactive Self-Service BI</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Smart Narrative</a:t>
            </a:r>
          </a:p>
        </p:txBody>
      </p:sp>
      <p:sp>
        <p:nvSpPr>
          <p:cNvPr id="33" name="Text Placeholder 31">
            <a:extLst>
              <a:ext uri="{FF2B5EF4-FFF2-40B4-BE49-F238E27FC236}">
                <a16:creationId xmlns:a16="http://schemas.microsoft.com/office/drawing/2014/main" id="{BC9D6330-406C-EF0A-B317-B0C6F997B30F}"/>
              </a:ext>
            </a:extLst>
          </p:cNvPr>
          <p:cNvSpPr txBox="1">
            <a:spLocks/>
          </p:cNvSpPr>
          <p:nvPr/>
        </p:nvSpPr>
        <p:spPr>
          <a:xfrm>
            <a:off x="2357826" y="1788786"/>
            <a:ext cx="1814762" cy="497523"/>
          </a:xfrm>
          <a:prstGeom prst="rect">
            <a:avLst/>
          </a:prstGeom>
        </p:spPr>
        <p:txBody>
          <a:bodyPr/>
          <a:lstStyle>
            <a:lvl1pPr marL="0" indent="0" algn="l" defTabSz="914377" rtl="0" eaLnBrk="1" latinLnBrk="0" hangingPunct="1">
              <a:lnSpc>
                <a:spcPct val="100000"/>
              </a:lnSpc>
              <a:spcBef>
                <a:spcPts val="600"/>
              </a:spcBef>
              <a:spcAft>
                <a:spcPts val="600"/>
              </a:spcAft>
              <a:buClr>
                <a:srgbClr val="4D4F53"/>
              </a:buClr>
              <a:buSzPct val="110000"/>
              <a:buFontTx/>
              <a:buNone/>
              <a:defRPr lang="en-US" sz="1800" kern="1200" dirty="0" smtClean="0">
                <a:solidFill>
                  <a:srgbClr val="4D4F53"/>
                </a:solidFill>
                <a:latin typeface="Arial" pitchFamily="34" charset="0"/>
                <a:ea typeface="+mn-ea"/>
                <a:cs typeface="Arial" pitchFamily="34" charset="0"/>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08" rtl="0" eaLnBrk="1" fontAlgn="auto" latinLnBrk="0" hangingPunct="1">
              <a:lnSpc>
                <a:spcPct val="100000"/>
              </a:lnSpc>
              <a:spcBef>
                <a:spcPts val="600"/>
              </a:spcBef>
              <a:spcAft>
                <a:spcPts val="600"/>
              </a:spcAft>
              <a:buClr>
                <a:srgbClr val="4D4F53"/>
              </a:buClr>
              <a:buSzPct val="110000"/>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Advanced Visualization</a:t>
            </a:r>
          </a:p>
        </p:txBody>
      </p:sp>
      <p:sp>
        <p:nvSpPr>
          <p:cNvPr id="34" name="Text Placeholder 27">
            <a:extLst>
              <a:ext uri="{FF2B5EF4-FFF2-40B4-BE49-F238E27FC236}">
                <a16:creationId xmlns:a16="http://schemas.microsoft.com/office/drawing/2014/main" id="{629190EE-E32F-4DCD-1289-27E0DCB7972F}"/>
              </a:ext>
            </a:extLst>
          </p:cNvPr>
          <p:cNvSpPr txBox="1">
            <a:spLocks/>
          </p:cNvSpPr>
          <p:nvPr/>
        </p:nvSpPr>
        <p:spPr>
          <a:xfrm>
            <a:off x="4296781" y="2395762"/>
            <a:ext cx="1434168" cy="1483863"/>
          </a:xfrm>
          <a:prstGeom prst="rect">
            <a:avLst/>
          </a:prstGeom>
        </p:spPr>
        <p:txBody>
          <a:bodyPr/>
          <a:lstStyle>
            <a:defPPr>
              <a:defRPr lang="en-US"/>
            </a:defPPr>
            <a:lvl1pPr marL="285750" indent="-285750" defTabSz="914377">
              <a:lnSpc>
                <a:spcPct val="100000"/>
              </a:lnSpc>
              <a:spcBef>
                <a:spcPts val="300"/>
              </a:spcBef>
              <a:spcAft>
                <a:spcPts val="0"/>
              </a:spcAft>
              <a:buClr>
                <a:schemeClr val="bg1">
                  <a:lumMod val="95000"/>
                </a:schemeClr>
              </a:buClr>
              <a:buSzPct val="110000"/>
              <a:buFont typeface="Arial" panose="020B0604020202020204" pitchFamily="34" charset="0"/>
              <a:buChar char="•"/>
              <a:defRPr sz="1400">
                <a:solidFill>
                  <a:schemeClr val="bg1"/>
                </a:solidFill>
                <a:latin typeface="Aller Typo Light" panose="020B0503040302020204" pitchFamily="34"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Enterprise Data Management</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err="1">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XOps</a:t>
            </a: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 &amp; Service delivery mgmt.</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Insights Delivery @Scale</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35" name="Text Placeholder 32">
            <a:extLst>
              <a:ext uri="{FF2B5EF4-FFF2-40B4-BE49-F238E27FC236}">
                <a16:creationId xmlns:a16="http://schemas.microsoft.com/office/drawing/2014/main" id="{7057EE93-7288-15CD-27CE-A1E5A3B3084C}"/>
              </a:ext>
            </a:extLst>
          </p:cNvPr>
          <p:cNvSpPr txBox="1">
            <a:spLocks/>
          </p:cNvSpPr>
          <p:nvPr/>
        </p:nvSpPr>
        <p:spPr>
          <a:xfrm>
            <a:off x="4228462" y="1892788"/>
            <a:ext cx="1816042" cy="497523"/>
          </a:xfrm>
          <a:prstGeom prst="rect">
            <a:avLst/>
          </a:prstGeom>
        </p:spPr>
        <p:txBody>
          <a:bodyPr/>
          <a:lstStyle>
            <a:lvl1pPr marL="0" indent="0" algn="l" defTabSz="914377" rtl="0" eaLnBrk="1" latinLnBrk="0" hangingPunct="1">
              <a:lnSpc>
                <a:spcPct val="100000"/>
              </a:lnSpc>
              <a:spcBef>
                <a:spcPts val="600"/>
              </a:spcBef>
              <a:spcAft>
                <a:spcPts val="600"/>
              </a:spcAft>
              <a:buClr>
                <a:srgbClr val="4D4F53"/>
              </a:buClr>
              <a:buSzPct val="110000"/>
              <a:buFontTx/>
              <a:buNone/>
              <a:defRPr lang="en-US" sz="1800" kern="1200" dirty="0" smtClean="0">
                <a:solidFill>
                  <a:srgbClr val="4D4F53"/>
                </a:solidFill>
                <a:latin typeface="Arial" pitchFamily="34" charset="0"/>
                <a:ea typeface="+mn-ea"/>
                <a:cs typeface="Arial" pitchFamily="34" charset="0"/>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600"/>
              </a:spcBef>
              <a:spcAft>
                <a:spcPts val="600"/>
              </a:spcAft>
              <a:buClr>
                <a:srgbClr val="4D4F53"/>
              </a:buClr>
              <a:buSzPct val="110000"/>
              <a:buFontTx/>
              <a:buNone/>
              <a:tabLst/>
              <a:defRPr/>
            </a:pPr>
            <a:r>
              <a:rPr kumimoji="0" lang="en-GB" sz="1200" b="1" i="0" u="none" strike="noStrike" kern="1200" cap="none" spc="0" normalizeH="0" baseline="0" noProof="0">
                <a:ln>
                  <a:noFill/>
                </a:ln>
                <a:solidFill>
                  <a:schemeClr val="tx2">
                    <a:lumMod val="95000"/>
                    <a:lumOff val="5000"/>
                  </a:schemeClr>
                </a:solidFill>
                <a:effectLst/>
                <a:uLnTx/>
                <a:uFillTx/>
                <a:latin typeface="Aptos" panose="020B0004020202020204" pitchFamily="34" charset="0"/>
                <a:ea typeface="Calibri" panose="020F0502020204030204" pitchFamily="34" charset="0"/>
                <a:cs typeface="Calibri" panose="020F0502020204030204" pitchFamily="34" charset="0"/>
              </a:rPr>
              <a:t>Business Analytics</a:t>
            </a:r>
          </a:p>
        </p:txBody>
      </p:sp>
      <p:sp>
        <p:nvSpPr>
          <p:cNvPr id="36" name="Text Placeholder 28">
            <a:extLst>
              <a:ext uri="{FF2B5EF4-FFF2-40B4-BE49-F238E27FC236}">
                <a16:creationId xmlns:a16="http://schemas.microsoft.com/office/drawing/2014/main" id="{77271324-66A7-7DD6-AB1B-0F1CD93165DB}"/>
              </a:ext>
            </a:extLst>
          </p:cNvPr>
          <p:cNvSpPr txBox="1">
            <a:spLocks/>
          </p:cNvSpPr>
          <p:nvPr/>
        </p:nvSpPr>
        <p:spPr>
          <a:xfrm>
            <a:off x="6194047" y="2395762"/>
            <a:ext cx="1647759" cy="1050786"/>
          </a:xfrm>
          <a:prstGeom prst="rect">
            <a:avLst/>
          </a:prstGeom>
        </p:spPr>
        <p:txBody>
          <a:bodyPr/>
          <a:lstStyle>
            <a:defPPr>
              <a:defRPr lang="en-US"/>
            </a:defPPr>
            <a:lvl1pPr marL="285750" indent="-285750" defTabSz="914377">
              <a:lnSpc>
                <a:spcPct val="100000"/>
              </a:lnSpc>
              <a:spcBef>
                <a:spcPts val="300"/>
              </a:spcBef>
              <a:spcAft>
                <a:spcPts val="0"/>
              </a:spcAft>
              <a:buClr>
                <a:schemeClr val="bg1">
                  <a:lumMod val="95000"/>
                </a:schemeClr>
              </a:buClr>
              <a:buSzPct val="110000"/>
              <a:buFont typeface="Arial" panose="020B0604020202020204" pitchFamily="34" charset="0"/>
              <a:buChar char="•"/>
              <a:defRPr sz="1400">
                <a:solidFill>
                  <a:schemeClr val="bg1"/>
                </a:solidFill>
                <a:latin typeface="Aller Typo Light" panose="020B0503040302020204" pitchFamily="34"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82880" lvl="1" indent="-182880">
              <a:spcBef>
                <a:spcPts val="0"/>
              </a:spcBef>
              <a:buClr>
                <a:srgbClr val="606060"/>
              </a:buClr>
              <a:buSzPct val="110000"/>
              <a:buFont typeface="Arial" panose="020B0604020202020204" pitchFamily="34" charset="0"/>
              <a:buChar char="•"/>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AI / ML / DL</a:t>
            </a:r>
          </a:p>
          <a:p>
            <a:pPr marL="182880" lvl="1" indent="-182880">
              <a:spcBef>
                <a:spcPts val="0"/>
              </a:spcBef>
              <a:buClr>
                <a:srgbClr val="606060"/>
              </a:buClr>
              <a:buSzPct val="110000"/>
              <a:buFont typeface="Arial" panose="020B0604020202020204" pitchFamily="34" charset="0"/>
              <a:buChar char="•"/>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Sales &amp; Marketing Analytics</a:t>
            </a:r>
          </a:p>
          <a:p>
            <a:pPr marL="182880" lvl="1" indent="-182880">
              <a:spcBef>
                <a:spcPts val="0"/>
              </a:spcBef>
              <a:buClr>
                <a:srgbClr val="606060"/>
              </a:buClr>
              <a:buSzPct val="110000"/>
              <a:buFont typeface="Arial" panose="020B0604020202020204" pitchFamily="34" charset="0"/>
              <a:buChar char="•"/>
              <a:defRPr/>
            </a:pPr>
            <a:r>
              <a:rPr lang="en-US" sz="1100">
                <a:solidFill>
                  <a:srgbClr val="000000"/>
                </a:solidFill>
                <a:latin typeface="Aptos" panose="020B0004020202020204" pitchFamily="34" charset="0"/>
                <a:ea typeface="Calibri" panose="020F0502020204030204" pitchFamily="34" charset="0"/>
                <a:cs typeface="Calibri" panose="020F0502020204030204" pitchFamily="34" charset="0"/>
              </a:rPr>
              <a:t>CPG Analytics</a:t>
            </a:r>
          </a:p>
        </p:txBody>
      </p:sp>
      <p:sp>
        <p:nvSpPr>
          <p:cNvPr id="37" name="Text Placeholder 33">
            <a:extLst>
              <a:ext uri="{FF2B5EF4-FFF2-40B4-BE49-F238E27FC236}">
                <a16:creationId xmlns:a16="http://schemas.microsoft.com/office/drawing/2014/main" id="{607C6053-5D29-33AC-FF90-2D859439E3DA}"/>
              </a:ext>
            </a:extLst>
          </p:cNvPr>
          <p:cNvSpPr txBox="1">
            <a:spLocks/>
          </p:cNvSpPr>
          <p:nvPr/>
        </p:nvSpPr>
        <p:spPr>
          <a:xfrm>
            <a:off x="6132984" y="1778834"/>
            <a:ext cx="1808165" cy="497523"/>
          </a:xfrm>
          <a:prstGeom prst="rect">
            <a:avLst/>
          </a:prstGeom>
        </p:spPr>
        <p:txBody>
          <a:bodyPr/>
          <a:lstStyle>
            <a:lvl1pPr marL="0" indent="0" algn="l" defTabSz="914377" rtl="0" eaLnBrk="1" latinLnBrk="0" hangingPunct="1">
              <a:lnSpc>
                <a:spcPct val="100000"/>
              </a:lnSpc>
              <a:spcBef>
                <a:spcPts val="600"/>
              </a:spcBef>
              <a:spcAft>
                <a:spcPts val="600"/>
              </a:spcAft>
              <a:buClr>
                <a:srgbClr val="4D4F53"/>
              </a:buClr>
              <a:buSzPct val="110000"/>
              <a:buFontTx/>
              <a:buNone/>
              <a:defRPr lang="en-US" sz="1800" kern="1200" dirty="0" smtClean="0">
                <a:solidFill>
                  <a:srgbClr val="4D4F53"/>
                </a:solidFill>
                <a:latin typeface="Arial" pitchFamily="34" charset="0"/>
                <a:ea typeface="+mn-ea"/>
                <a:cs typeface="Arial" pitchFamily="34" charset="0"/>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600"/>
              </a:spcBef>
              <a:spcAft>
                <a:spcPts val="600"/>
              </a:spcAft>
              <a:buClr>
                <a:srgbClr val="4D4F53"/>
              </a:buClr>
              <a:buSzPct val="110000"/>
              <a:buFontTx/>
              <a:buNone/>
              <a:tabLst/>
              <a:defRPr/>
            </a:pPr>
            <a:r>
              <a:rPr kumimoji="0" lang="en-GB" sz="12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Data Sciences &amp; Engineering</a:t>
            </a:r>
          </a:p>
        </p:txBody>
      </p:sp>
      <p:sp>
        <p:nvSpPr>
          <p:cNvPr id="38" name="Text Placeholder 30">
            <a:extLst>
              <a:ext uri="{FF2B5EF4-FFF2-40B4-BE49-F238E27FC236}">
                <a16:creationId xmlns:a16="http://schemas.microsoft.com/office/drawing/2014/main" id="{FF8986DA-AF1E-6A50-7410-7588CE76C658}"/>
              </a:ext>
            </a:extLst>
          </p:cNvPr>
          <p:cNvSpPr txBox="1">
            <a:spLocks/>
          </p:cNvSpPr>
          <p:nvPr/>
        </p:nvSpPr>
        <p:spPr>
          <a:xfrm>
            <a:off x="538599" y="1780073"/>
            <a:ext cx="1631436" cy="497523"/>
          </a:xfrm>
          <a:prstGeom prst="rect">
            <a:avLst/>
          </a:prstGeom>
        </p:spPr>
        <p:txBody>
          <a:bodyPr/>
          <a:lstStyle>
            <a:defPPr>
              <a:defRPr lang="en-US"/>
            </a:defPPr>
            <a:lvl1pPr indent="0" defTabSz="914377">
              <a:lnSpc>
                <a:spcPct val="100000"/>
              </a:lnSpc>
              <a:spcBef>
                <a:spcPts val="600"/>
              </a:spcBef>
              <a:spcAft>
                <a:spcPts val="600"/>
              </a:spcAft>
              <a:buClr>
                <a:srgbClr val="4D4F53"/>
              </a:buClr>
              <a:buSzPct val="110000"/>
              <a:buFontTx/>
              <a:buNone/>
              <a:defRPr sz="1400" b="1">
                <a:solidFill>
                  <a:schemeClr val="bg1"/>
                </a:solidFill>
                <a:latin typeface="Simple" pitchFamily="2"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ctr" defTabSz="914377" rtl="0" eaLnBrk="1" fontAlgn="auto" latinLnBrk="0" hangingPunct="1">
              <a:lnSpc>
                <a:spcPct val="100000"/>
              </a:lnSpc>
              <a:spcBef>
                <a:spcPts val="600"/>
              </a:spcBef>
              <a:spcAft>
                <a:spcPts val="600"/>
              </a:spcAft>
              <a:buClr>
                <a:srgbClr val="4D4F53"/>
              </a:buClr>
              <a:buSzPct val="110000"/>
              <a:buFontTx/>
              <a:buNone/>
              <a:tabLst/>
              <a:defRPr/>
            </a:pPr>
            <a:r>
              <a:rPr kumimoji="0" lang="en-US" sz="1200" b="1" i="0" u="none" strike="noStrike" kern="1200" cap="none" spc="0" normalizeH="0" baseline="0" noProof="0">
                <a:ln>
                  <a:noFill/>
                </a:ln>
                <a:solidFill>
                  <a:schemeClr val="tx2">
                    <a:lumMod val="95000"/>
                    <a:lumOff val="5000"/>
                  </a:schemeClr>
                </a:solidFill>
                <a:effectLst/>
                <a:uLnTx/>
                <a:uFillTx/>
                <a:latin typeface="Aptos" panose="020B0004020202020204" pitchFamily="34" charset="0"/>
                <a:ea typeface="Calibri" panose="020F0502020204030204" pitchFamily="34" charset="0"/>
                <a:cs typeface="Calibri" panose="020F0502020204030204" pitchFamily="34" charset="0"/>
              </a:rPr>
              <a:t>Data Modernization &amp; Engineering</a:t>
            </a:r>
          </a:p>
        </p:txBody>
      </p:sp>
      <p:sp>
        <p:nvSpPr>
          <p:cNvPr id="39" name="Text Placeholder 35">
            <a:extLst>
              <a:ext uri="{FF2B5EF4-FFF2-40B4-BE49-F238E27FC236}">
                <a16:creationId xmlns:a16="http://schemas.microsoft.com/office/drawing/2014/main" id="{4C3AC294-6FEC-010C-3580-165887F010C3}"/>
              </a:ext>
            </a:extLst>
          </p:cNvPr>
          <p:cNvSpPr txBox="1">
            <a:spLocks/>
          </p:cNvSpPr>
          <p:nvPr/>
        </p:nvSpPr>
        <p:spPr>
          <a:xfrm>
            <a:off x="487056" y="2395762"/>
            <a:ext cx="1745491" cy="1175002"/>
          </a:xfrm>
          <a:prstGeom prst="rect">
            <a:avLst/>
          </a:prstGeom>
        </p:spPr>
        <p:txBody>
          <a:bodyPr/>
          <a:lstStyle>
            <a:defPPr>
              <a:defRPr lang="en-US"/>
            </a:defPPr>
            <a:lvl1pPr marL="285750" indent="-285750" defTabSz="914377">
              <a:lnSpc>
                <a:spcPct val="100000"/>
              </a:lnSpc>
              <a:spcBef>
                <a:spcPts val="300"/>
              </a:spcBef>
              <a:spcAft>
                <a:spcPts val="0"/>
              </a:spcAft>
              <a:buClr>
                <a:schemeClr val="bg1">
                  <a:lumMod val="95000"/>
                </a:schemeClr>
              </a:buClr>
              <a:buSzPct val="110000"/>
              <a:buFont typeface="Arial" panose="020B0604020202020204" pitchFamily="34" charset="0"/>
              <a:buChar char="•"/>
              <a:defRPr sz="1400">
                <a:solidFill>
                  <a:schemeClr val="bg1"/>
                </a:solidFill>
                <a:latin typeface="Aller Typo Light" panose="020B0503040302020204" pitchFamily="34"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82880" marR="0" lvl="1" indent="-182880" defTabSz="914377" rtl="0" eaLnBrk="1" fontAlgn="auto" latinLnBrk="0" hangingPunct="1">
              <a:lnSpc>
                <a:spcPct val="100000"/>
              </a:lnSpc>
              <a:spcBef>
                <a:spcPts val="0"/>
              </a:spcBef>
              <a:buClr>
                <a:srgbClr val="606060"/>
              </a:buClr>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Cloud Modernization</a:t>
            </a:r>
          </a:p>
          <a:p>
            <a:pPr marL="182880" marR="0" lvl="1" indent="-182880" defTabSz="914377" rtl="0" eaLnBrk="1" fontAlgn="auto" latinLnBrk="0" hangingPunct="1">
              <a:lnSpc>
                <a:spcPct val="100000"/>
              </a:lnSpc>
              <a:spcBef>
                <a:spcPts val="0"/>
              </a:spcBef>
              <a:buClr>
                <a:srgbClr val="606060"/>
              </a:buClr>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Next Gen. Data Management</a:t>
            </a:r>
          </a:p>
          <a:p>
            <a:pPr marL="182880" marR="0" lvl="1" indent="-182880" defTabSz="914377" rtl="0" eaLnBrk="1" fontAlgn="auto" latinLnBrk="0" hangingPunct="1">
              <a:lnSpc>
                <a:spcPct val="100000"/>
              </a:lnSpc>
              <a:spcBef>
                <a:spcPts val="0"/>
              </a:spcBef>
              <a:buClr>
                <a:srgbClr val="606060"/>
              </a:buClr>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Master Data Management</a:t>
            </a:r>
          </a:p>
          <a:p>
            <a:pPr marL="182880" marR="0" lvl="1" indent="-182880" defTabSz="914377" rtl="0" eaLnBrk="1" fontAlgn="auto" latinLnBrk="0" hangingPunct="1">
              <a:lnSpc>
                <a:spcPct val="100000"/>
              </a:lnSpc>
              <a:spcBef>
                <a:spcPts val="0"/>
              </a:spcBef>
              <a:buClr>
                <a:srgbClr val="606060"/>
              </a:buClr>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Data Mesh – </a:t>
            </a:r>
            <a:b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Building Data Products</a:t>
            </a:r>
          </a:p>
        </p:txBody>
      </p:sp>
      <p:sp>
        <p:nvSpPr>
          <p:cNvPr id="40" name="Rounded Rectangle 54">
            <a:extLst>
              <a:ext uri="{FF2B5EF4-FFF2-40B4-BE49-F238E27FC236}">
                <a16:creationId xmlns:a16="http://schemas.microsoft.com/office/drawing/2014/main" id="{AAEF1CA6-76CD-A03B-36F1-9D71A99B2E41}"/>
              </a:ext>
            </a:extLst>
          </p:cNvPr>
          <p:cNvSpPr/>
          <p:nvPr/>
        </p:nvSpPr>
        <p:spPr>
          <a:xfrm>
            <a:off x="9995373" y="1776529"/>
            <a:ext cx="1755158" cy="679018"/>
          </a:xfrm>
          <a:prstGeom prst="roundRect">
            <a:avLst/>
          </a:prstGeom>
          <a:solidFill>
            <a:srgbClr val="0138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8829421A-8D43-5DBA-FAA8-9886A7683147}"/>
              </a:ext>
            </a:extLst>
          </p:cNvPr>
          <p:cNvSpPr/>
          <p:nvPr/>
        </p:nvSpPr>
        <p:spPr>
          <a:xfrm>
            <a:off x="9995372" y="2273592"/>
            <a:ext cx="1755158" cy="1758605"/>
          </a:xfrm>
          <a:prstGeom prst="rect">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2" name="Rounded Rectangle 58">
            <a:extLst>
              <a:ext uri="{FF2B5EF4-FFF2-40B4-BE49-F238E27FC236}">
                <a16:creationId xmlns:a16="http://schemas.microsoft.com/office/drawing/2014/main" id="{5D12F2C5-B47C-F43E-816C-6C6905B2E73C}"/>
              </a:ext>
            </a:extLst>
          </p:cNvPr>
          <p:cNvSpPr/>
          <p:nvPr/>
        </p:nvSpPr>
        <p:spPr>
          <a:xfrm>
            <a:off x="8115146" y="1782490"/>
            <a:ext cx="1755158" cy="680473"/>
          </a:xfrm>
          <a:prstGeom prst="roundRect">
            <a:avLst/>
          </a:prstGeom>
          <a:solidFill>
            <a:srgbClr val="F0C9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D9D0CCB2-4AFB-7EC0-5185-03AC46B9AE1D}"/>
              </a:ext>
            </a:extLst>
          </p:cNvPr>
          <p:cNvSpPr/>
          <p:nvPr/>
        </p:nvSpPr>
        <p:spPr>
          <a:xfrm>
            <a:off x="8115145" y="2273596"/>
            <a:ext cx="1755158" cy="1758605"/>
          </a:xfrm>
          <a:prstGeom prst="rect">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4" name="Text Placeholder 27">
            <a:extLst>
              <a:ext uri="{FF2B5EF4-FFF2-40B4-BE49-F238E27FC236}">
                <a16:creationId xmlns:a16="http://schemas.microsoft.com/office/drawing/2014/main" id="{AF9A9CA5-5328-128D-8C29-AC122E141DCC}"/>
              </a:ext>
            </a:extLst>
          </p:cNvPr>
          <p:cNvSpPr txBox="1">
            <a:spLocks/>
          </p:cNvSpPr>
          <p:nvPr/>
        </p:nvSpPr>
        <p:spPr>
          <a:xfrm>
            <a:off x="8151033" y="2395762"/>
            <a:ext cx="1674992" cy="1129333"/>
          </a:xfrm>
          <a:prstGeom prst="rect">
            <a:avLst/>
          </a:prstGeom>
        </p:spPr>
        <p:txBody>
          <a:bodyPr/>
          <a:lstStyle>
            <a:defPPr>
              <a:defRPr lang="en-US"/>
            </a:defPPr>
            <a:lvl1pPr marL="285750" indent="-285750" defTabSz="914377">
              <a:lnSpc>
                <a:spcPct val="100000"/>
              </a:lnSpc>
              <a:spcBef>
                <a:spcPts val="300"/>
              </a:spcBef>
              <a:spcAft>
                <a:spcPts val="0"/>
              </a:spcAft>
              <a:buClr>
                <a:schemeClr val="bg1">
                  <a:lumMod val="95000"/>
                </a:schemeClr>
              </a:buClr>
              <a:buSzPct val="110000"/>
              <a:buFont typeface="Arial" panose="020B0604020202020204" pitchFamily="34" charset="0"/>
              <a:buChar char="•"/>
              <a:defRPr sz="1400">
                <a:solidFill>
                  <a:schemeClr val="bg1"/>
                </a:solidFill>
                <a:latin typeface="Aller Typo Light" panose="020B0503040302020204" pitchFamily="34"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Platform and Device engineering</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Application from Edge to Experience</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Operations and Support</a:t>
            </a:r>
          </a:p>
        </p:txBody>
      </p:sp>
      <p:sp>
        <p:nvSpPr>
          <p:cNvPr id="45" name="Text Placeholder 32">
            <a:extLst>
              <a:ext uri="{FF2B5EF4-FFF2-40B4-BE49-F238E27FC236}">
                <a16:creationId xmlns:a16="http://schemas.microsoft.com/office/drawing/2014/main" id="{FB2CD1ED-4CB0-1675-04B7-8F8FA312D99C}"/>
              </a:ext>
            </a:extLst>
          </p:cNvPr>
          <p:cNvSpPr txBox="1">
            <a:spLocks/>
          </p:cNvSpPr>
          <p:nvPr/>
        </p:nvSpPr>
        <p:spPr>
          <a:xfrm>
            <a:off x="8082714" y="1857678"/>
            <a:ext cx="1816042" cy="497523"/>
          </a:xfrm>
          <a:prstGeom prst="rect">
            <a:avLst/>
          </a:prstGeom>
        </p:spPr>
        <p:txBody>
          <a:bodyPr/>
          <a:lstStyle>
            <a:lvl1pPr marL="0" indent="0" algn="l" defTabSz="914377" rtl="0" eaLnBrk="1" latinLnBrk="0" hangingPunct="1">
              <a:lnSpc>
                <a:spcPct val="100000"/>
              </a:lnSpc>
              <a:spcBef>
                <a:spcPts val="600"/>
              </a:spcBef>
              <a:spcAft>
                <a:spcPts val="600"/>
              </a:spcAft>
              <a:buClr>
                <a:srgbClr val="4D4F53"/>
              </a:buClr>
              <a:buSzPct val="110000"/>
              <a:buFontTx/>
              <a:buNone/>
              <a:defRPr lang="en-US" sz="1800" kern="1200" dirty="0" smtClean="0">
                <a:solidFill>
                  <a:srgbClr val="4D4F53"/>
                </a:solidFill>
                <a:latin typeface="Arial" pitchFamily="34" charset="0"/>
                <a:ea typeface="+mn-ea"/>
                <a:cs typeface="Arial" pitchFamily="34" charset="0"/>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600"/>
              </a:spcBef>
              <a:spcAft>
                <a:spcPts val="600"/>
              </a:spcAft>
              <a:buClr>
                <a:srgbClr val="4D4F53"/>
              </a:buClr>
              <a:buSzPct val="110000"/>
              <a:buFontTx/>
              <a:buNone/>
              <a:tabLst/>
              <a:defRPr/>
            </a:pPr>
            <a:r>
              <a:rPr kumimoji="0" lang="en-GB" sz="1200" b="1" i="0" u="none" strike="noStrike" kern="1200" cap="none" spc="0" normalizeH="0" baseline="0" noProof="0">
                <a:ln>
                  <a:noFill/>
                </a:ln>
                <a:solidFill>
                  <a:schemeClr val="tx2">
                    <a:lumMod val="95000"/>
                    <a:lumOff val="5000"/>
                  </a:schemeClr>
                </a:solidFill>
                <a:effectLst/>
                <a:uLnTx/>
                <a:uFillTx/>
                <a:latin typeface="Aptos" panose="020B0004020202020204" pitchFamily="34" charset="0"/>
                <a:ea typeface="Calibri" panose="020F0502020204030204" pitchFamily="34" charset="0"/>
                <a:cs typeface="Calibri" panose="020F0502020204030204" pitchFamily="34" charset="0"/>
              </a:rPr>
              <a:t>Internet of Things</a:t>
            </a:r>
          </a:p>
        </p:txBody>
      </p:sp>
      <p:sp>
        <p:nvSpPr>
          <p:cNvPr id="46" name="Text Placeholder 28">
            <a:extLst>
              <a:ext uri="{FF2B5EF4-FFF2-40B4-BE49-F238E27FC236}">
                <a16:creationId xmlns:a16="http://schemas.microsoft.com/office/drawing/2014/main" id="{600707DF-B0F7-174E-3E4A-0EC5D4996313}"/>
              </a:ext>
            </a:extLst>
          </p:cNvPr>
          <p:cNvSpPr txBox="1">
            <a:spLocks/>
          </p:cNvSpPr>
          <p:nvPr/>
        </p:nvSpPr>
        <p:spPr>
          <a:xfrm>
            <a:off x="10048298" y="2395762"/>
            <a:ext cx="1647759" cy="1050786"/>
          </a:xfrm>
          <a:prstGeom prst="rect">
            <a:avLst/>
          </a:prstGeom>
        </p:spPr>
        <p:txBody>
          <a:bodyPr/>
          <a:lstStyle>
            <a:defPPr>
              <a:defRPr lang="en-US"/>
            </a:defPPr>
            <a:lvl1pPr marL="285750" indent="-285750" defTabSz="914377">
              <a:lnSpc>
                <a:spcPct val="100000"/>
              </a:lnSpc>
              <a:spcBef>
                <a:spcPts val="300"/>
              </a:spcBef>
              <a:spcAft>
                <a:spcPts val="0"/>
              </a:spcAft>
              <a:buClr>
                <a:schemeClr val="bg1">
                  <a:lumMod val="95000"/>
                </a:schemeClr>
              </a:buClr>
              <a:buSzPct val="110000"/>
              <a:buFont typeface="Arial" panose="020B0604020202020204" pitchFamily="34" charset="0"/>
              <a:buChar char="•"/>
              <a:defRPr sz="1400">
                <a:solidFill>
                  <a:schemeClr val="bg1"/>
                </a:solidFill>
                <a:latin typeface="Aller Typo Light" panose="020B0503040302020204" pitchFamily="34" charset="77"/>
                <a:cs typeface="Arial" pitchFamily="34" charset="0"/>
              </a:defRPr>
            </a:lvl1pPr>
            <a:lvl2pPr marL="228594" indent="-228594" defTabSz="914377">
              <a:lnSpc>
                <a:spcPct val="100000"/>
              </a:lnSpc>
              <a:spcBef>
                <a:spcPts val="600"/>
              </a:spcBef>
              <a:spcAft>
                <a:spcPts val="600"/>
              </a:spcAft>
              <a:buClr>
                <a:srgbClr val="6E267B"/>
              </a:buClr>
              <a:buFont typeface="Wingdings" panose="05000000000000000000" pitchFamily="2" charset="2"/>
              <a:buChar char="§"/>
              <a:defRPr sz="1600">
                <a:solidFill>
                  <a:srgbClr val="4D4F53"/>
                </a:solidFill>
                <a:latin typeface="Arial" pitchFamily="34" charset="0"/>
                <a:cs typeface="Arial" pitchFamily="34" charset="0"/>
              </a:defRPr>
            </a:lvl2pPr>
            <a:lvl3pPr marL="457189" indent="-228594" defTabSz="914377">
              <a:lnSpc>
                <a:spcPct val="100000"/>
              </a:lnSpc>
              <a:spcBef>
                <a:spcPts val="600"/>
              </a:spcBef>
              <a:spcAft>
                <a:spcPts val="600"/>
              </a:spcAft>
              <a:buClr>
                <a:srgbClr val="6E267B"/>
              </a:buClr>
              <a:buSzPct val="90000"/>
              <a:buFont typeface="Wingdings" pitchFamily="2" charset="2"/>
              <a:buChar char=""/>
              <a:defRPr sz="1400">
                <a:solidFill>
                  <a:srgbClr val="4D4F53"/>
                </a:solidFill>
                <a:latin typeface="Arial" pitchFamily="34" charset="0"/>
                <a:cs typeface="Arial" pitchFamily="34" charset="0"/>
              </a:defRPr>
            </a:lvl3pPr>
            <a:lvl4pPr marL="685783" indent="-230182" defTabSz="914377">
              <a:lnSpc>
                <a:spcPct val="100000"/>
              </a:lnSpc>
              <a:spcBef>
                <a:spcPts val="600"/>
              </a:spcBef>
              <a:spcAft>
                <a:spcPts val="600"/>
              </a:spcAft>
              <a:buClr>
                <a:srgbClr val="6E267B"/>
              </a:buClr>
              <a:buSzPct val="100000"/>
              <a:buFont typeface="Wingdings" pitchFamily="2" charset="2"/>
              <a:buChar char=""/>
              <a:defRPr sz="1400">
                <a:solidFill>
                  <a:srgbClr val="4D4F53"/>
                </a:solidFill>
                <a:latin typeface="Arial" pitchFamily="34" charset="0"/>
                <a:cs typeface="Arial" pitchFamily="34" charset="0"/>
              </a:defRPr>
            </a:lvl4pPr>
            <a:lvl5pPr marL="2057349" indent="-228594" defTabSz="914377">
              <a:spcBef>
                <a:spcPct val="20000"/>
              </a:spcBef>
              <a:buFont typeface="Arial" pitchFamily="34" charset="0"/>
              <a:buChar char="»"/>
              <a:defRPr sz="2000">
                <a:latin typeface="Arial" pitchFamily="34" charset="0"/>
                <a:cs typeface="Arial" pitchFamily="34"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Data Strategy &amp; Architecture</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Pervasive AI Strategy</a:t>
            </a:r>
          </a:p>
          <a:p>
            <a:pPr marL="115888" marR="0" lvl="1" indent="-115888" defTabSz="914377" rtl="0" eaLnBrk="1" fontAlgn="auto" latinLnBrk="0" hangingPunct="1">
              <a:spcBef>
                <a:spcPts val="0"/>
              </a:spcBef>
              <a:spcAft>
                <a:spcPts val="1200"/>
              </a:spcAft>
              <a:buClrTx/>
              <a:buSzPct val="11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Data ecosystem Transformation</a:t>
            </a:r>
          </a:p>
        </p:txBody>
      </p:sp>
      <p:sp>
        <p:nvSpPr>
          <p:cNvPr id="47" name="Text Placeholder 33">
            <a:extLst>
              <a:ext uri="{FF2B5EF4-FFF2-40B4-BE49-F238E27FC236}">
                <a16:creationId xmlns:a16="http://schemas.microsoft.com/office/drawing/2014/main" id="{75C9532C-667C-AD55-0454-40785FE0A36F}"/>
              </a:ext>
            </a:extLst>
          </p:cNvPr>
          <p:cNvSpPr txBox="1">
            <a:spLocks/>
          </p:cNvSpPr>
          <p:nvPr/>
        </p:nvSpPr>
        <p:spPr>
          <a:xfrm>
            <a:off x="9806032" y="1875085"/>
            <a:ext cx="2132291" cy="497523"/>
          </a:xfrm>
          <a:prstGeom prst="rect">
            <a:avLst/>
          </a:prstGeom>
        </p:spPr>
        <p:txBody>
          <a:bodyPr/>
          <a:lstStyle>
            <a:lvl1pPr marL="0" indent="0" algn="l" defTabSz="914377" rtl="0" eaLnBrk="1" latinLnBrk="0" hangingPunct="1">
              <a:lnSpc>
                <a:spcPct val="100000"/>
              </a:lnSpc>
              <a:spcBef>
                <a:spcPts val="600"/>
              </a:spcBef>
              <a:spcAft>
                <a:spcPts val="600"/>
              </a:spcAft>
              <a:buClr>
                <a:srgbClr val="4D4F53"/>
              </a:buClr>
              <a:buSzPct val="110000"/>
              <a:buFontTx/>
              <a:buNone/>
              <a:defRPr lang="en-US" sz="1800" kern="1200" dirty="0" smtClean="0">
                <a:solidFill>
                  <a:srgbClr val="4D4F53"/>
                </a:solidFill>
                <a:latin typeface="Arial" pitchFamily="34" charset="0"/>
                <a:ea typeface="+mn-ea"/>
                <a:cs typeface="Arial" pitchFamily="34" charset="0"/>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600"/>
              </a:spcBef>
              <a:spcAft>
                <a:spcPts val="600"/>
              </a:spcAft>
              <a:buClr>
                <a:srgbClr val="4D4F53"/>
              </a:buClr>
              <a:buSzPct val="110000"/>
              <a:buFontTx/>
              <a:buNone/>
              <a:tabLst/>
              <a:defRPr/>
            </a:pPr>
            <a:r>
              <a:rPr kumimoji="0" lang="en-GB" sz="1200" b="1"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Data Consulting</a:t>
            </a:r>
          </a:p>
        </p:txBody>
      </p:sp>
      <p:pic>
        <p:nvPicPr>
          <p:cNvPr id="48" name="Picture 18" descr="Logo, company name&#10;&#10;Description automatically generated">
            <a:extLst>
              <a:ext uri="{FF2B5EF4-FFF2-40B4-BE49-F238E27FC236}">
                <a16:creationId xmlns:a16="http://schemas.microsoft.com/office/drawing/2014/main" id="{B0BC6F60-4F1A-5CF4-B6AE-230AA08912A1}"/>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1296" t="7011" r="10925"/>
          <a:stretch>
            <a:fillRect/>
          </a:stretch>
        </p:blipFill>
        <p:spPr bwMode="auto">
          <a:xfrm>
            <a:off x="3027039" y="5436766"/>
            <a:ext cx="699375" cy="4396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a:extLst>
              <a:ext uri="{FF2B5EF4-FFF2-40B4-BE49-F238E27FC236}">
                <a16:creationId xmlns:a16="http://schemas.microsoft.com/office/drawing/2014/main" id="{46911F4B-ACB6-D553-3FCA-E00FD6FC3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211031" y="5898394"/>
            <a:ext cx="787276" cy="33838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7">
            <a:extLst>
              <a:ext uri="{FF2B5EF4-FFF2-40B4-BE49-F238E27FC236}">
                <a16:creationId xmlns:a16="http://schemas.microsoft.com/office/drawing/2014/main" id="{3E2B3AEA-4E9C-940A-A3B9-D968626FE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37996" y="5399873"/>
            <a:ext cx="728386" cy="4552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1">
            <a:extLst>
              <a:ext uri="{FF2B5EF4-FFF2-40B4-BE49-F238E27FC236}">
                <a16:creationId xmlns:a16="http://schemas.microsoft.com/office/drawing/2014/main" id="{3933B4CE-C8A5-E96B-A75F-4DCCE2CF20AE}"/>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23587" y="5470090"/>
            <a:ext cx="301808" cy="33435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2">
            <a:extLst>
              <a:ext uri="{FF2B5EF4-FFF2-40B4-BE49-F238E27FC236}">
                <a16:creationId xmlns:a16="http://schemas.microsoft.com/office/drawing/2014/main" id="{2D27C6EA-FF36-2049-023E-ED488D32A06A}"/>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48298" y="5901240"/>
            <a:ext cx="279812" cy="32370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0" descr="Icon&#10;&#10;Description automatically generated with medium confidence">
            <a:extLst>
              <a:ext uri="{FF2B5EF4-FFF2-40B4-BE49-F238E27FC236}">
                <a16:creationId xmlns:a16="http://schemas.microsoft.com/office/drawing/2014/main" id="{5A1A46C4-57EE-2154-6DAA-A554266D368E}"/>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72086" y="5551455"/>
            <a:ext cx="1185087" cy="230434"/>
          </a:xfrm>
          <a:prstGeom prst="rect">
            <a:avLst/>
          </a:prstGeom>
          <a:solidFill>
            <a:srgbClr val="FFFFFF"/>
          </a:solidFill>
        </p:spPr>
      </p:pic>
      <p:pic>
        <p:nvPicPr>
          <p:cNvPr id="54" name="Picture 21" descr="Icon&#10;&#10;Description automatically generated">
            <a:extLst>
              <a:ext uri="{FF2B5EF4-FFF2-40B4-BE49-F238E27FC236}">
                <a16:creationId xmlns:a16="http://schemas.microsoft.com/office/drawing/2014/main" id="{0F4EEB22-C9D8-DB70-6ED2-AD64C8D138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627805" y="5674631"/>
            <a:ext cx="709236" cy="2184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Why can't I access Get Apps icon in Power BI?">
            <a:extLst>
              <a:ext uri="{FF2B5EF4-FFF2-40B4-BE49-F238E27FC236}">
                <a16:creationId xmlns:a16="http://schemas.microsoft.com/office/drawing/2014/main" id="{5E0F27D8-6370-850A-7515-B2F94D1134D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16907" y="5528186"/>
            <a:ext cx="605177" cy="61681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4DA18690-09E2-5BC3-B5E6-D2F1DDDCE77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93808" y="5949918"/>
            <a:ext cx="436510" cy="261309"/>
          </a:xfrm>
          <a:prstGeom prst="rect">
            <a:avLst/>
          </a:prstGeom>
        </p:spPr>
      </p:pic>
      <p:pic>
        <p:nvPicPr>
          <p:cNvPr id="57" name="Picture 56">
            <a:extLst>
              <a:ext uri="{FF2B5EF4-FFF2-40B4-BE49-F238E27FC236}">
                <a16:creationId xmlns:a16="http://schemas.microsoft.com/office/drawing/2014/main" id="{82B6DD20-3926-1FD5-2D1D-9D67977107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708033" y="5834343"/>
            <a:ext cx="1055630" cy="268838"/>
          </a:xfrm>
          <a:prstGeom prst="rect">
            <a:avLst/>
          </a:prstGeom>
        </p:spPr>
      </p:pic>
      <p:pic>
        <p:nvPicPr>
          <p:cNvPr id="58" name="Picture 57">
            <a:extLst>
              <a:ext uri="{FF2B5EF4-FFF2-40B4-BE49-F238E27FC236}">
                <a16:creationId xmlns:a16="http://schemas.microsoft.com/office/drawing/2014/main" id="{29339C20-3110-40F3-6895-F976D890A31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97778" y="4474203"/>
            <a:ext cx="985812" cy="480739"/>
          </a:xfrm>
          <a:prstGeom prst="rect">
            <a:avLst/>
          </a:prstGeom>
        </p:spPr>
      </p:pic>
      <p:pic>
        <p:nvPicPr>
          <p:cNvPr id="59" name="Picture 58">
            <a:extLst>
              <a:ext uri="{FF2B5EF4-FFF2-40B4-BE49-F238E27FC236}">
                <a16:creationId xmlns:a16="http://schemas.microsoft.com/office/drawing/2014/main" id="{99FA5A39-5CDC-EADE-3760-20532400D0E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53362" y="4601954"/>
            <a:ext cx="808928" cy="252822"/>
          </a:xfrm>
          <a:prstGeom prst="rect">
            <a:avLst/>
          </a:prstGeom>
        </p:spPr>
      </p:pic>
      <p:pic>
        <p:nvPicPr>
          <p:cNvPr id="60" name="Picture 4" descr="Relational Solutions a Mindtree Company Employees, Location, Careers |  LinkedIn">
            <a:extLst>
              <a:ext uri="{FF2B5EF4-FFF2-40B4-BE49-F238E27FC236}">
                <a16:creationId xmlns:a16="http://schemas.microsoft.com/office/drawing/2014/main" id="{0AE63DF1-9861-8B7D-EC7B-425966E58ED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877038" y="4460522"/>
            <a:ext cx="1682674" cy="52322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A96165D-B977-AE87-BC08-3565219D9141}"/>
              </a:ext>
            </a:extLst>
          </p:cNvPr>
          <p:cNvSpPr/>
          <p:nvPr/>
        </p:nvSpPr>
        <p:spPr>
          <a:xfrm>
            <a:off x="5949721" y="4299677"/>
            <a:ext cx="5988601" cy="787311"/>
          </a:xfrm>
          <a:prstGeom prst="rect">
            <a:avLst/>
          </a:prstGeom>
          <a:solidFill>
            <a:schemeClr val="accent2">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2" name="Text Placeholder 30">
            <a:extLst>
              <a:ext uri="{FF2B5EF4-FFF2-40B4-BE49-F238E27FC236}">
                <a16:creationId xmlns:a16="http://schemas.microsoft.com/office/drawing/2014/main" id="{97E8127F-020E-CF1F-64BD-D989669A890D}"/>
              </a:ext>
            </a:extLst>
          </p:cNvPr>
          <p:cNvSpPr txBox="1">
            <a:spLocks/>
          </p:cNvSpPr>
          <p:nvPr/>
        </p:nvSpPr>
        <p:spPr>
          <a:xfrm>
            <a:off x="6017911" y="4431722"/>
            <a:ext cx="1325329" cy="523220"/>
          </a:xfrm>
          <a:prstGeom prst="rect">
            <a:avLst/>
          </a:prstGeom>
        </p:spPr>
        <p:txBody>
          <a:bodyPr wrap="square">
            <a:spAutoFit/>
          </a:bodyPr>
          <a:lstStyle>
            <a:defPPr>
              <a:defRPr lang="en-US"/>
            </a:defPPr>
            <a:lvl1pPr>
              <a:spcBef>
                <a:spcPts val="600"/>
              </a:spcBef>
              <a:defRPr sz="2000" b="1">
                <a:solidFill>
                  <a:srgbClr val="C00000"/>
                </a:solidFill>
                <a:latin typeface="Simple-Bold" pitchFamily="2" charset="77"/>
              </a:defRPr>
            </a:lvl1pPr>
            <a:lvl2pPr marL="228594" indent="-228594" algn="l" defTabSz="914377" rtl="0" eaLnBrk="1" latinLnBrk="0" hangingPunct="1">
              <a:lnSpc>
                <a:spcPct val="100000"/>
              </a:lnSpc>
              <a:spcBef>
                <a:spcPts val="600"/>
              </a:spcBef>
              <a:spcAft>
                <a:spcPts val="600"/>
              </a:spcAft>
              <a:buClr>
                <a:srgbClr val="6E267B"/>
              </a:buClr>
              <a:buFont typeface="Wingdings" panose="05000000000000000000" pitchFamily="2" charset="2"/>
              <a:buChar char="§"/>
              <a:defRPr lang="en-US" sz="1600" kern="1200" dirty="0" smtClean="0">
                <a:solidFill>
                  <a:srgbClr val="4D4F53"/>
                </a:solidFill>
                <a:latin typeface="Arial" pitchFamily="34" charset="0"/>
                <a:ea typeface="+mn-ea"/>
                <a:cs typeface="Arial" pitchFamily="34" charset="0"/>
              </a:defRPr>
            </a:lvl2pPr>
            <a:lvl3pPr marL="457189" indent="-228594" algn="l" defTabSz="914377" rtl="0" eaLnBrk="1" latinLnBrk="0" hangingPunct="1">
              <a:lnSpc>
                <a:spcPct val="100000"/>
              </a:lnSpc>
              <a:spcBef>
                <a:spcPts val="600"/>
              </a:spcBef>
              <a:spcAft>
                <a:spcPts val="600"/>
              </a:spcAft>
              <a:buClr>
                <a:srgbClr val="6E267B"/>
              </a:buClr>
              <a:buSzPct val="90000"/>
              <a:buFont typeface="Wingdings" pitchFamily="2" charset="2"/>
              <a:buChar char=""/>
              <a:defRPr lang="en-US" sz="1400" kern="1200" dirty="0" smtClean="0">
                <a:solidFill>
                  <a:srgbClr val="4D4F53"/>
                </a:solidFill>
                <a:latin typeface="Arial" pitchFamily="34" charset="0"/>
                <a:ea typeface="+mn-ea"/>
                <a:cs typeface="Arial" pitchFamily="34" charset="0"/>
              </a:defRPr>
            </a:lvl3pPr>
            <a:lvl4pPr marL="685783" indent="-230182" algn="l" defTabSz="914377" rtl="0" eaLnBrk="1" latinLnBrk="0" hangingPunct="1">
              <a:lnSpc>
                <a:spcPct val="100000"/>
              </a:lnSpc>
              <a:spcBef>
                <a:spcPts val="600"/>
              </a:spcBef>
              <a:spcAft>
                <a:spcPts val="600"/>
              </a:spcAft>
              <a:buClr>
                <a:srgbClr val="6E267B"/>
              </a:buClr>
              <a:buSzPct val="100000"/>
              <a:buFont typeface="Wingdings" pitchFamily="2" charset="2"/>
              <a:buChar char=""/>
              <a:defRPr lang="en-US" sz="1400" kern="1200" dirty="0" smtClean="0">
                <a:solidFill>
                  <a:srgbClr val="4D4F53"/>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4D4F53">
                    <a:lumMod val="75000"/>
                  </a:srgbClr>
                </a:solidFill>
                <a:effectLst/>
                <a:uLnTx/>
                <a:uFillTx/>
                <a:latin typeface="Aptos" panose="020B0004020202020204" pitchFamily="34" charset="0"/>
                <a:ea typeface="Calibri" panose="020F0502020204030204" pitchFamily="34" charset="0"/>
                <a:cs typeface="Calibri" panose="020F0502020204030204" pitchFamily="34" charset="0"/>
              </a:rPr>
              <a:t>Analyst Recognitions</a:t>
            </a:r>
          </a:p>
        </p:txBody>
      </p:sp>
      <p:sp>
        <p:nvSpPr>
          <p:cNvPr id="63" name="Rectangle 62">
            <a:extLst>
              <a:ext uri="{FF2B5EF4-FFF2-40B4-BE49-F238E27FC236}">
                <a16:creationId xmlns:a16="http://schemas.microsoft.com/office/drawing/2014/main" id="{44CBE54D-24F5-DA9F-E8EF-8B4E6D2F0A92}"/>
              </a:ext>
            </a:extLst>
          </p:cNvPr>
          <p:cNvSpPr/>
          <p:nvPr/>
        </p:nvSpPr>
        <p:spPr>
          <a:xfrm>
            <a:off x="7993044" y="4372295"/>
            <a:ext cx="1170393" cy="642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D4F53"/>
                </a:solidFill>
                <a:effectLst/>
                <a:uLnTx/>
                <a:uFillTx/>
                <a:latin typeface="Aptos" panose="020B0004020202020204" pitchFamily="34" charset="0"/>
                <a:ea typeface="Calibri" panose="020F0502020204030204" pitchFamily="34" charset="0"/>
                <a:cs typeface="Calibri" panose="020F0502020204030204" pitchFamily="34" charset="0"/>
              </a:rPr>
              <a:t>Recognized as Leader (US) in Data Analytics and ML in ISG Provider Lens AWS – Ecosystem Partners 2020 Report </a:t>
            </a:r>
          </a:p>
        </p:txBody>
      </p:sp>
      <p:pic>
        <p:nvPicPr>
          <p:cNvPr id="64" name="Picture 2" descr="Deal &amp; Sourcing Advisory | Global Technology IT Research | Events | ISG">
            <a:extLst>
              <a:ext uri="{FF2B5EF4-FFF2-40B4-BE49-F238E27FC236}">
                <a16:creationId xmlns:a16="http://schemas.microsoft.com/office/drawing/2014/main" id="{3085A0E0-181C-A1D8-A4F0-6684CE156F0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411429" y="4432792"/>
            <a:ext cx="568403" cy="388741"/>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D7F6E1FD-A9F4-B9A1-609B-0F2BCFFC5E73}"/>
              </a:ext>
            </a:extLst>
          </p:cNvPr>
          <p:cNvGrpSpPr/>
          <p:nvPr/>
        </p:nvGrpSpPr>
        <p:grpSpPr>
          <a:xfrm>
            <a:off x="9267970" y="4516913"/>
            <a:ext cx="833149" cy="335250"/>
            <a:chOff x="2650117" y="4914216"/>
            <a:chExt cx="2792478" cy="572184"/>
          </a:xfrm>
        </p:grpSpPr>
        <p:sp>
          <p:nvSpPr>
            <p:cNvPr id="66" name="Rectangle 65">
              <a:extLst>
                <a:ext uri="{FF2B5EF4-FFF2-40B4-BE49-F238E27FC236}">
                  <a16:creationId xmlns:a16="http://schemas.microsoft.com/office/drawing/2014/main" id="{65935861-1B5E-CEB5-CCA2-4361D51EEFC0}"/>
                </a:ext>
              </a:extLst>
            </p:cNvPr>
            <p:cNvSpPr/>
            <p:nvPr/>
          </p:nvSpPr>
          <p:spPr>
            <a:xfrm>
              <a:off x="2650117" y="4914216"/>
              <a:ext cx="2792478" cy="57218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4D4F53"/>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67" name="Picture 66" descr="A close up of a logo&#10;&#10;Description generated with high confidence">
              <a:extLst>
                <a:ext uri="{FF2B5EF4-FFF2-40B4-BE49-F238E27FC236}">
                  <a16:creationId xmlns:a16="http://schemas.microsoft.com/office/drawing/2014/main" id="{CE2E7539-F520-C6B0-B539-9C17529405F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650117" y="4965466"/>
              <a:ext cx="2719787" cy="466797"/>
            </a:xfrm>
            <a:prstGeom prst="rect">
              <a:avLst/>
            </a:prstGeom>
          </p:spPr>
        </p:pic>
      </p:grpSp>
      <p:sp>
        <p:nvSpPr>
          <p:cNvPr id="68" name="Rectangle 67">
            <a:extLst>
              <a:ext uri="{FF2B5EF4-FFF2-40B4-BE49-F238E27FC236}">
                <a16:creationId xmlns:a16="http://schemas.microsoft.com/office/drawing/2014/main" id="{D597E124-58FF-3D82-B21C-3B86069A605C}"/>
              </a:ext>
            </a:extLst>
          </p:cNvPr>
          <p:cNvSpPr/>
          <p:nvPr/>
        </p:nvSpPr>
        <p:spPr>
          <a:xfrm>
            <a:off x="10193512" y="4366360"/>
            <a:ext cx="1285350" cy="642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D4F53"/>
                </a:solidFill>
                <a:effectLst/>
                <a:uLnTx/>
                <a:uFillTx/>
                <a:latin typeface="Aptos" panose="020B0004020202020204" pitchFamily="34" charset="0"/>
                <a:ea typeface="Calibri" panose="020F0502020204030204" pitchFamily="34" charset="0"/>
                <a:cs typeface="Calibri" panose="020F0502020204030204" pitchFamily="34" charset="0"/>
              </a:rPr>
              <a:t>Recognized as Leader (US) in Consulting and Integration in ISG Provider Lens IoT - Services and Platforms 2020 Report </a:t>
            </a:r>
          </a:p>
        </p:txBody>
      </p:sp>
      <p:pic>
        <p:nvPicPr>
          <p:cNvPr id="69" name="Picture 68" descr="Icon&#10;&#10;Description automatically generated">
            <a:extLst>
              <a:ext uri="{FF2B5EF4-FFF2-40B4-BE49-F238E27FC236}">
                <a16:creationId xmlns:a16="http://schemas.microsoft.com/office/drawing/2014/main" id="{E786A99A-BFA9-CB92-0AA4-A93D2F0F41F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8891" y="5700830"/>
            <a:ext cx="653631" cy="417211"/>
          </a:xfrm>
          <a:prstGeom prst="rect">
            <a:avLst/>
          </a:prstGeom>
        </p:spPr>
      </p:pic>
      <p:pic>
        <p:nvPicPr>
          <p:cNvPr id="70" name="Picture 69" descr="Logo&#10;&#10;Description automatically generated">
            <a:extLst>
              <a:ext uri="{FF2B5EF4-FFF2-40B4-BE49-F238E27FC236}">
                <a16:creationId xmlns:a16="http://schemas.microsoft.com/office/drawing/2014/main" id="{1DB506F9-2925-CAAA-00E1-BBF6DFE1984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23775" y="6000472"/>
            <a:ext cx="720240" cy="218007"/>
          </a:xfrm>
          <a:prstGeom prst="rect">
            <a:avLst/>
          </a:prstGeom>
        </p:spPr>
      </p:pic>
      <p:pic>
        <p:nvPicPr>
          <p:cNvPr id="71" name="Picture 27">
            <a:extLst>
              <a:ext uri="{FF2B5EF4-FFF2-40B4-BE49-F238E27FC236}">
                <a16:creationId xmlns:a16="http://schemas.microsoft.com/office/drawing/2014/main" id="{E735B07E-2011-28A3-A349-C89EAE6F0C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6232179" y="5818973"/>
            <a:ext cx="697688" cy="4552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4BFDA63D-7990-8E99-C829-7015E5ABD2B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7273773" y="5892415"/>
            <a:ext cx="1185088" cy="306389"/>
          </a:xfrm>
          <a:prstGeom prst="rect">
            <a:avLst/>
          </a:prstGeom>
        </p:spPr>
      </p:pic>
      <p:pic>
        <p:nvPicPr>
          <p:cNvPr id="73" name="Graphic 72">
            <a:extLst>
              <a:ext uri="{FF2B5EF4-FFF2-40B4-BE49-F238E27FC236}">
                <a16:creationId xmlns:a16="http://schemas.microsoft.com/office/drawing/2014/main" id="{DF3809B9-4A6F-BD0A-5C3E-CBF40EF19D5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72314" y="5513477"/>
            <a:ext cx="1281263" cy="306389"/>
          </a:xfrm>
          <a:prstGeom prst="rect">
            <a:avLst/>
          </a:prstGeom>
        </p:spPr>
      </p:pic>
      <p:pic>
        <p:nvPicPr>
          <p:cNvPr id="74" name="Picture 73" descr="Logo&#10;&#10;Description automatically generated">
            <a:extLst>
              <a:ext uri="{FF2B5EF4-FFF2-40B4-BE49-F238E27FC236}">
                <a16:creationId xmlns:a16="http://schemas.microsoft.com/office/drawing/2014/main" id="{9263DFA8-A086-8BE6-E1EF-DEA676B2552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87920" y="5436766"/>
            <a:ext cx="1138105" cy="455242"/>
          </a:xfrm>
          <a:prstGeom prst="rect">
            <a:avLst/>
          </a:prstGeom>
        </p:spPr>
      </p:pic>
    </p:spTree>
    <p:extLst>
      <p:ext uri="{BB962C8B-B14F-4D97-AF65-F5344CB8AC3E}">
        <p14:creationId xmlns:p14="http://schemas.microsoft.com/office/powerpoint/2010/main" val="1586684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74AB4F-DC71-4E71-E00B-22B24C7BD626}"/>
              </a:ext>
            </a:extLst>
          </p:cNvPr>
          <p:cNvSpPr>
            <a:spLocks noGrp="1"/>
          </p:cNvSpPr>
          <p:nvPr>
            <p:ph type="title"/>
          </p:nvPr>
        </p:nvSpPr>
        <p:spPr/>
        <p:txBody>
          <a:bodyPr/>
          <a:lstStyle/>
          <a:p>
            <a:r>
              <a:rPr lang="it-IT" dirty="0"/>
              <a:t>Enterprise AI Practice – Gen AI at LTIMindtree</a:t>
            </a:r>
            <a:endParaRPr lang="en-IN" dirty="0"/>
          </a:p>
        </p:txBody>
      </p:sp>
      <p:sp>
        <p:nvSpPr>
          <p:cNvPr id="4" name="Rectangle: Rounded Corners 3">
            <a:extLst>
              <a:ext uri="{FF2B5EF4-FFF2-40B4-BE49-F238E27FC236}">
                <a16:creationId xmlns:a16="http://schemas.microsoft.com/office/drawing/2014/main" id="{4773B2D2-45B0-A4B2-24FE-63D8804F0C70}"/>
              </a:ext>
            </a:extLst>
          </p:cNvPr>
          <p:cNvSpPr/>
          <p:nvPr/>
        </p:nvSpPr>
        <p:spPr>
          <a:xfrm>
            <a:off x="6131273" y="3155434"/>
            <a:ext cx="5486400" cy="2051521"/>
          </a:xfrm>
          <a:prstGeom prst="roundRect">
            <a:avLst>
              <a:gd name="adj" fmla="val 0"/>
            </a:avLst>
          </a:prstGeom>
          <a:noFill/>
          <a:ln>
            <a:solidFill>
              <a:schemeClr val="bg1">
                <a:lumMod val="95000"/>
              </a:schemeClr>
            </a:solid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 name="Picture 4" descr="Text, logo&#10;&#10;Description automatically generated">
            <a:extLst>
              <a:ext uri="{FF2B5EF4-FFF2-40B4-BE49-F238E27FC236}">
                <a16:creationId xmlns:a16="http://schemas.microsoft.com/office/drawing/2014/main" id="{C8E8DD0D-9FFC-11EC-551A-47EDDAF74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14" y="5401712"/>
            <a:ext cx="1043674" cy="669681"/>
          </a:xfrm>
          <a:prstGeom prst="rect">
            <a:avLst/>
          </a:prstGeom>
        </p:spPr>
      </p:pic>
      <p:sp>
        <p:nvSpPr>
          <p:cNvPr id="6" name="Rectangle: Rounded Corners 2">
            <a:extLst>
              <a:ext uri="{FF2B5EF4-FFF2-40B4-BE49-F238E27FC236}">
                <a16:creationId xmlns:a16="http://schemas.microsoft.com/office/drawing/2014/main" id="{F615250E-9B89-CFFB-5547-5DB870A60D78}"/>
              </a:ext>
            </a:extLst>
          </p:cNvPr>
          <p:cNvSpPr/>
          <p:nvPr/>
        </p:nvSpPr>
        <p:spPr>
          <a:xfrm>
            <a:off x="544445" y="3146290"/>
            <a:ext cx="5486400" cy="2052788"/>
          </a:xfrm>
          <a:prstGeom prst="roundRect">
            <a:avLst>
              <a:gd name="adj" fmla="val 0"/>
            </a:avLst>
          </a:prstGeom>
          <a:noFill/>
          <a:ln>
            <a:solidFill>
              <a:schemeClr val="bg1">
                <a:lumMod val="95000"/>
              </a:schemeClr>
            </a:solid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chemeClr val="accent2">
                  <a:lumMod val="50000"/>
                </a:scheme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7" name="Rectangle: Rounded Corners 4">
            <a:extLst>
              <a:ext uri="{FF2B5EF4-FFF2-40B4-BE49-F238E27FC236}">
                <a16:creationId xmlns:a16="http://schemas.microsoft.com/office/drawing/2014/main" id="{85660710-E77A-D2CA-111F-321C02E1594E}"/>
              </a:ext>
            </a:extLst>
          </p:cNvPr>
          <p:cNvSpPr/>
          <p:nvPr/>
        </p:nvSpPr>
        <p:spPr>
          <a:xfrm>
            <a:off x="6131273" y="1064319"/>
            <a:ext cx="5486400" cy="2038545"/>
          </a:xfrm>
          <a:prstGeom prst="roundRect">
            <a:avLst>
              <a:gd name="adj" fmla="val 0"/>
            </a:avLst>
          </a:prstGeom>
          <a:noFill/>
          <a:ln>
            <a:solidFill>
              <a:schemeClr val="bg1">
                <a:lumMod val="95000"/>
              </a:schemeClr>
            </a:solid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8" name="Rectangle: Rounded Corners 5">
            <a:extLst>
              <a:ext uri="{FF2B5EF4-FFF2-40B4-BE49-F238E27FC236}">
                <a16:creationId xmlns:a16="http://schemas.microsoft.com/office/drawing/2014/main" id="{A1C0E819-F477-7662-D76B-854540A856C5}"/>
              </a:ext>
            </a:extLst>
          </p:cNvPr>
          <p:cNvSpPr/>
          <p:nvPr/>
        </p:nvSpPr>
        <p:spPr>
          <a:xfrm>
            <a:off x="544445" y="1055175"/>
            <a:ext cx="5485863" cy="2038545"/>
          </a:xfrm>
          <a:prstGeom prst="roundRect">
            <a:avLst>
              <a:gd name="adj" fmla="val 0"/>
            </a:avLst>
          </a:prstGeom>
          <a:noFill/>
          <a:ln>
            <a:solidFill>
              <a:schemeClr val="bg1">
                <a:lumMod val="95000"/>
              </a:schemeClr>
            </a:solid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EC7ECCC-79B2-3004-30C8-38E81B66654B}"/>
              </a:ext>
            </a:extLst>
          </p:cNvPr>
          <p:cNvCxnSpPr>
            <a:cxnSpLocks/>
          </p:cNvCxnSpPr>
          <p:nvPr/>
        </p:nvCxnSpPr>
        <p:spPr>
          <a:xfrm>
            <a:off x="748822" y="4262443"/>
            <a:ext cx="3840480" cy="0"/>
          </a:xfrm>
          <a:prstGeom prst="line">
            <a:avLst/>
          </a:prstGeom>
          <a:noFill/>
          <a:ln w="12700" cap="flat" cmpd="sng" algn="ctr">
            <a:solidFill>
              <a:schemeClr val="tx1">
                <a:lumMod val="60000"/>
                <a:lumOff val="40000"/>
              </a:schemeClr>
            </a:solidFill>
            <a:prstDash val="sysDash"/>
          </a:ln>
          <a:effectLst/>
        </p:spPr>
      </p:cxnSp>
      <p:sp>
        <p:nvSpPr>
          <p:cNvPr id="10" name="Rectangle 9">
            <a:extLst>
              <a:ext uri="{FF2B5EF4-FFF2-40B4-BE49-F238E27FC236}">
                <a16:creationId xmlns:a16="http://schemas.microsoft.com/office/drawing/2014/main" id="{4A7F9C7C-8596-A0B1-0280-4C5ED18D6ED7}"/>
              </a:ext>
            </a:extLst>
          </p:cNvPr>
          <p:cNvSpPr/>
          <p:nvPr/>
        </p:nvSpPr>
        <p:spPr>
          <a:xfrm>
            <a:off x="694078" y="3218310"/>
            <a:ext cx="3645743" cy="338554"/>
          </a:xfrm>
          <a:prstGeom prst="rect">
            <a:avLst/>
          </a:prstGeom>
          <a:noFill/>
        </p:spPr>
        <p:txBody>
          <a:bodyPr wrap="square" anchor="ctr">
            <a:spAutoFit/>
          </a:bodyPr>
          <a:lstStyle/>
          <a:p>
            <a:pPr marL="0" marR="0" lvl="0" indent="0" algn="l" defTabSz="121908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4B97"/>
                </a:solidFill>
                <a:effectLst/>
                <a:uLnTx/>
                <a:uFillTx/>
                <a:latin typeface="Aptos" panose="020B0004020202020204" pitchFamily="34" charset="0"/>
                <a:ea typeface="STKaiti"/>
                <a:cs typeface="Calibri" panose="020F0502020204030204" pitchFamily="34" charset="0"/>
              </a:rPr>
              <a:t>Innovation-led Value Realization</a:t>
            </a:r>
          </a:p>
        </p:txBody>
      </p:sp>
      <p:sp>
        <p:nvSpPr>
          <p:cNvPr id="11" name="Rectangle 10">
            <a:extLst>
              <a:ext uri="{FF2B5EF4-FFF2-40B4-BE49-F238E27FC236}">
                <a16:creationId xmlns:a16="http://schemas.microsoft.com/office/drawing/2014/main" id="{FE561774-2BEB-7A25-D0AD-F6ACA98C8764}"/>
              </a:ext>
            </a:extLst>
          </p:cNvPr>
          <p:cNvSpPr/>
          <p:nvPr/>
        </p:nvSpPr>
        <p:spPr>
          <a:xfrm>
            <a:off x="695471" y="4332292"/>
            <a:ext cx="3645743" cy="584775"/>
          </a:xfrm>
          <a:prstGeom prst="rect">
            <a:avLst/>
          </a:prstGeom>
          <a:noFill/>
        </p:spPr>
        <p:txBody>
          <a:bodyPr wrap="square" anchor="ctr">
            <a:spAutoFit/>
          </a:bodyPr>
          <a:lstStyle/>
          <a:p>
            <a:pPr marL="0" marR="0" lvl="0" indent="0" algn="l" defTabSz="121908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4B97"/>
                </a:solidFill>
                <a:effectLst/>
                <a:uLnTx/>
                <a:uFillTx/>
                <a:latin typeface="Aptos" panose="020B0004020202020204" pitchFamily="34" charset="0"/>
                <a:ea typeface="STKaiti"/>
                <a:cs typeface="Calibri" panose="020F0502020204030204" pitchFamily="34" charset="0"/>
              </a:rPr>
              <a:t>Products-led Monetization</a:t>
            </a:r>
          </a:p>
          <a:p>
            <a:pPr marL="0" marR="0" lvl="0" indent="0" algn="l" defTabSz="121908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4B97"/>
              </a:solidFill>
              <a:effectLst/>
              <a:uLnTx/>
              <a:uFillTx/>
              <a:latin typeface="Aptos" panose="020B0004020202020204" pitchFamily="34" charset="0"/>
              <a:ea typeface="STKaiti"/>
              <a:cs typeface="Calibri" panose="020F0502020204030204" pitchFamily="34" charset="0"/>
            </a:endParaRPr>
          </a:p>
        </p:txBody>
      </p:sp>
      <p:sp>
        <p:nvSpPr>
          <p:cNvPr id="12" name="Rectangle 11">
            <a:extLst>
              <a:ext uri="{FF2B5EF4-FFF2-40B4-BE49-F238E27FC236}">
                <a16:creationId xmlns:a16="http://schemas.microsoft.com/office/drawing/2014/main" id="{08CA9C19-5D86-0CB9-AAEC-13BA28786C04}"/>
              </a:ext>
            </a:extLst>
          </p:cNvPr>
          <p:cNvSpPr/>
          <p:nvPr/>
        </p:nvSpPr>
        <p:spPr bwMode="auto">
          <a:xfrm>
            <a:off x="2074057" y="3581237"/>
            <a:ext cx="2865830" cy="276999"/>
          </a:xfrm>
          <a:prstGeom prst="rect">
            <a:avLst/>
          </a:prstGeom>
          <a:noFill/>
        </p:spPr>
        <p:txBody>
          <a:bodyPr wrap="square" rtlCol="0">
            <a:spAutoFit/>
          </a:bodyPr>
          <a:lstStyle/>
          <a:p>
            <a:pPr marL="0" marR="0" lvl="0" indent="0" algn="l" defTabSz="914378" rtl="0" eaLnBrk="1" fontAlgn="auto" latinLnBrk="0" hangingPunct="1">
              <a:lnSpc>
                <a:spcPct val="100000"/>
              </a:lnSpc>
              <a:spcBef>
                <a:spcPts val="600"/>
              </a:spcBef>
              <a:spcAft>
                <a:spcPts val="0"/>
              </a:spcAft>
              <a:buClrTx/>
              <a:buSzPct val="80000"/>
              <a:buFontTx/>
              <a:buNone/>
              <a:tabLst/>
              <a:defRPr/>
            </a:pPr>
            <a:endParaRPr kumimoji="0" lang="en-IN" sz="1200" b="0" i="0" u="none" strike="noStrike" kern="0" cap="none" spc="0" normalizeH="0" baseline="0" noProof="0">
              <a:ln>
                <a:noFill/>
              </a:ln>
              <a:solidFill>
                <a:srgbClr val="000000"/>
              </a:solidFill>
              <a:effectLst/>
              <a:uLnTx/>
              <a:uFillTx/>
              <a:latin typeface="Aptos" panose="020B0004020202020204" pitchFamily="34" charset="0"/>
              <a:ea typeface="STKaiti"/>
              <a:cs typeface="Calibri" panose="020F0502020204030204" pitchFamily="34" charset="0"/>
            </a:endParaRPr>
          </a:p>
        </p:txBody>
      </p:sp>
      <p:sp>
        <p:nvSpPr>
          <p:cNvPr id="13" name="Rectangle 12">
            <a:extLst>
              <a:ext uri="{FF2B5EF4-FFF2-40B4-BE49-F238E27FC236}">
                <a16:creationId xmlns:a16="http://schemas.microsoft.com/office/drawing/2014/main" id="{6C322BB6-BE7F-69E0-26C8-1B4F9D8E2ECF}"/>
              </a:ext>
            </a:extLst>
          </p:cNvPr>
          <p:cNvSpPr/>
          <p:nvPr/>
        </p:nvSpPr>
        <p:spPr>
          <a:xfrm>
            <a:off x="2022637" y="3591795"/>
            <a:ext cx="2458531" cy="600164"/>
          </a:xfrm>
          <a:prstGeom prst="rect">
            <a:avLst/>
          </a:prstGeom>
          <a:noFill/>
        </p:spPr>
        <p:txBody>
          <a:bodyPr wrap="square" anchor="ctr">
            <a:spAutoFit/>
          </a:bodyPr>
          <a:lstStyle/>
          <a:p>
            <a:pPr defTabSz="1219080" fontAlgn="base">
              <a:spcBef>
                <a:spcPct val="0"/>
              </a:spcBef>
              <a:spcAft>
                <a:spcPct val="0"/>
              </a:spcAft>
            </a:pPr>
            <a:r>
              <a:rPr lang="en-US" sz="1100">
                <a:solidFill>
                  <a:schemeClr val="tx1">
                    <a:lumMod val="75000"/>
                  </a:schemeClr>
                </a:solidFill>
                <a:latin typeface="Aptos" panose="020B0004020202020204" pitchFamily="34" charset="0"/>
                <a:ea typeface="STKaiti"/>
                <a:cs typeface="Calibri" panose="020F0502020204030204" pitchFamily="34" charset="0"/>
              </a:rPr>
              <a:t>Predictable, outcome-based services-as-a-software approach for quick value realization of </a:t>
            </a:r>
            <a:r>
              <a:rPr lang="en-US" sz="1100" err="1">
                <a:solidFill>
                  <a:schemeClr val="tx1">
                    <a:lumMod val="75000"/>
                  </a:schemeClr>
                </a:solidFill>
                <a:latin typeface="Aptos" panose="020B0004020202020204" pitchFamily="34" charset="0"/>
                <a:ea typeface="STKaiti"/>
                <a:cs typeface="Calibri" panose="020F0502020204030204" pitchFamily="34" charset="0"/>
              </a:rPr>
              <a:t>GenAI</a:t>
            </a:r>
            <a:endParaRPr lang="en-US" sz="1100">
              <a:solidFill>
                <a:schemeClr val="tx1">
                  <a:lumMod val="75000"/>
                </a:schemeClr>
              </a:solidFill>
              <a:latin typeface="Aptos" panose="020B0004020202020204" pitchFamily="34" charset="0"/>
              <a:ea typeface="STKaiti"/>
              <a:cs typeface="Calibri" panose="020F0502020204030204" pitchFamily="34" charset="0"/>
            </a:endParaRPr>
          </a:p>
        </p:txBody>
      </p:sp>
      <p:sp>
        <p:nvSpPr>
          <p:cNvPr id="14" name="Rectangle 13">
            <a:extLst>
              <a:ext uri="{FF2B5EF4-FFF2-40B4-BE49-F238E27FC236}">
                <a16:creationId xmlns:a16="http://schemas.microsoft.com/office/drawing/2014/main" id="{B1E1BAC4-C6F2-D070-43BB-BE617F0E078E}"/>
              </a:ext>
            </a:extLst>
          </p:cNvPr>
          <p:cNvSpPr/>
          <p:nvPr/>
        </p:nvSpPr>
        <p:spPr>
          <a:xfrm>
            <a:off x="2014088" y="4690437"/>
            <a:ext cx="3011989" cy="430887"/>
          </a:xfrm>
          <a:prstGeom prst="rect">
            <a:avLst/>
          </a:prstGeom>
          <a:noFill/>
        </p:spPr>
        <p:txBody>
          <a:bodyPr wrap="square" anchor="ctr">
            <a:spAutoFit/>
          </a:bodyPr>
          <a:lstStyle/>
          <a:p>
            <a:pPr marL="0" marR="0" lvl="0" indent="0" algn="l" defTabSz="121908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Data-to-Decisions Product suite enabling Data Commerce for unlimited enterprise</a:t>
            </a:r>
          </a:p>
        </p:txBody>
      </p:sp>
      <p:pic>
        <p:nvPicPr>
          <p:cNvPr id="15" name="Picture 14">
            <a:extLst>
              <a:ext uri="{FF2B5EF4-FFF2-40B4-BE49-F238E27FC236}">
                <a16:creationId xmlns:a16="http://schemas.microsoft.com/office/drawing/2014/main" id="{3F0F0038-8D74-48D6-C645-DBFA906BCBC6}"/>
              </a:ext>
            </a:extLst>
          </p:cNvPr>
          <p:cNvPicPr>
            <a:picLocks noChangeAspect="1"/>
          </p:cNvPicPr>
          <p:nvPr/>
        </p:nvPicPr>
        <p:blipFill>
          <a:blip r:embed="rId3"/>
          <a:stretch>
            <a:fillRect/>
          </a:stretch>
        </p:blipFill>
        <p:spPr>
          <a:xfrm>
            <a:off x="733384" y="4749919"/>
            <a:ext cx="1041509" cy="321722"/>
          </a:xfrm>
          <a:prstGeom prst="rect">
            <a:avLst/>
          </a:prstGeom>
        </p:spPr>
      </p:pic>
      <p:cxnSp>
        <p:nvCxnSpPr>
          <p:cNvPr id="16" name="Straight Connector 15">
            <a:extLst>
              <a:ext uri="{FF2B5EF4-FFF2-40B4-BE49-F238E27FC236}">
                <a16:creationId xmlns:a16="http://schemas.microsoft.com/office/drawing/2014/main" id="{58669CD2-BA34-7D65-DBDD-D45AF35C25FD}"/>
              </a:ext>
            </a:extLst>
          </p:cNvPr>
          <p:cNvCxnSpPr>
            <a:cxnSpLocks/>
          </p:cNvCxnSpPr>
          <p:nvPr/>
        </p:nvCxnSpPr>
        <p:spPr>
          <a:xfrm>
            <a:off x="693334" y="2098470"/>
            <a:ext cx="3657600" cy="0"/>
          </a:xfrm>
          <a:prstGeom prst="line">
            <a:avLst/>
          </a:prstGeom>
          <a:noFill/>
          <a:ln w="3175" cap="flat" cmpd="sng" algn="ctr">
            <a:solidFill>
              <a:schemeClr val="tx1">
                <a:lumMod val="60000"/>
                <a:lumOff val="40000"/>
              </a:schemeClr>
            </a:solidFill>
            <a:prstDash val="solid"/>
          </a:ln>
          <a:effectLst/>
        </p:spPr>
      </p:cxnSp>
      <p:sp>
        <p:nvSpPr>
          <p:cNvPr id="17" name="TextBox 16">
            <a:extLst>
              <a:ext uri="{FF2B5EF4-FFF2-40B4-BE49-F238E27FC236}">
                <a16:creationId xmlns:a16="http://schemas.microsoft.com/office/drawing/2014/main" id="{482F0D87-CCAD-5856-3DE1-DAE2FD8A0F86}"/>
              </a:ext>
            </a:extLst>
          </p:cNvPr>
          <p:cNvSpPr txBox="1"/>
          <p:nvPr/>
        </p:nvSpPr>
        <p:spPr>
          <a:xfrm>
            <a:off x="1683799" y="1257714"/>
            <a:ext cx="1607566" cy="73866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Business Transformation &amp; Acceleration with </a:t>
            </a:r>
            <a:r>
              <a:rPr kumimoji="0" lang="en-US" sz="1050" b="1" i="0" u="none" strike="noStrike" kern="1200" cap="none" spc="0" normalizeH="0" baseline="0" noProof="0" err="1">
                <a:ln>
                  <a:noFill/>
                </a:ln>
                <a:solidFill>
                  <a:srgbClr val="0068D0"/>
                </a:solidFill>
                <a:effectLst/>
                <a:uLnTx/>
                <a:uFillTx/>
                <a:latin typeface="Aptos" panose="020B0004020202020204" pitchFamily="34" charset="0"/>
                <a:ea typeface="STKaiti"/>
                <a:cs typeface="Calibri" panose="020F0502020204030204" pitchFamily="34" charset="0"/>
              </a:rPr>
              <a:t>GenAI</a:t>
            </a:r>
            <a:endPar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endParaRPr>
          </a:p>
        </p:txBody>
      </p:sp>
      <p:sp>
        <p:nvSpPr>
          <p:cNvPr id="18" name="TextBox 17">
            <a:extLst>
              <a:ext uri="{FF2B5EF4-FFF2-40B4-BE49-F238E27FC236}">
                <a16:creationId xmlns:a16="http://schemas.microsoft.com/office/drawing/2014/main" id="{211CCFF9-F2A5-F130-F77F-5DD5FBFCB914}"/>
              </a:ext>
            </a:extLst>
          </p:cNvPr>
          <p:cNvSpPr txBox="1"/>
          <p:nvPr/>
        </p:nvSpPr>
        <p:spPr>
          <a:xfrm>
            <a:off x="3424585" y="1424005"/>
            <a:ext cx="995267" cy="43088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Platform Engineering</a:t>
            </a:r>
          </a:p>
        </p:txBody>
      </p:sp>
      <p:sp>
        <p:nvSpPr>
          <p:cNvPr id="19" name="TextBox 18">
            <a:extLst>
              <a:ext uri="{FF2B5EF4-FFF2-40B4-BE49-F238E27FC236}">
                <a16:creationId xmlns:a16="http://schemas.microsoft.com/office/drawing/2014/main" id="{F8AD8774-5F85-C72B-08F6-DA7116136FE2}"/>
              </a:ext>
            </a:extLst>
          </p:cNvPr>
          <p:cNvSpPr txBox="1"/>
          <p:nvPr/>
        </p:nvSpPr>
        <p:spPr>
          <a:xfrm>
            <a:off x="3325296" y="2257839"/>
            <a:ext cx="1183010" cy="43088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Trust and Responsible AI</a:t>
            </a:r>
          </a:p>
        </p:txBody>
      </p:sp>
      <p:sp>
        <p:nvSpPr>
          <p:cNvPr id="20" name="TextBox 19">
            <a:extLst>
              <a:ext uri="{FF2B5EF4-FFF2-40B4-BE49-F238E27FC236}">
                <a16:creationId xmlns:a16="http://schemas.microsoft.com/office/drawing/2014/main" id="{AC51CE57-4821-E01F-8ED5-AB62D2354F9E}"/>
              </a:ext>
            </a:extLst>
          </p:cNvPr>
          <p:cNvSpPr txBox="1"/>
          <p:nvPr/>
        </p:nvSpPr>
        <p:spPr>
          <a:xfrm>
            <a:off x="1641716" y="2257839"/>
            <a:ext cx="1707865" cy="43088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err="1">
                <a:ln>
                  <a:noFill/>
                </a:ln>
                <a:solidFill>
                  <a:srgbClr val="0068D0"/>
                </a:solidFill>
                <a:effectLst/>
                <a:uLnTx/>
                <a:uFillTx/>
                <a:latin typeface="Aptos" panose="020B0004020202020204" pitchFamily="34" charset="0"/>
                <a:ea typeface="STKaiti"/>
                <a:cs typeface="Calibri" panose="020F0502020204030204" pitchFamily="34" charset="0"/>
              </a:rPr>
              <a:t>ModelOps</a:t>
            </a: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a:t>
            </a:r>
            <a:r>
              <a:rPr kumimoji="0" lang="en-US" sz="1050" b="1" i="0" u="none" strike="noStrike" kern="1200" cap="none" spc="0" normalizeH="0" baseline="0" noProof="0" err="1">
                <a:ln>
                  <a:noFill/>
                </a:ln>
                <a:solidFill>
                  <a:srgbClr val="0068D0"/>
                </a:solidFill>
                <a:effectLst/>
                <a:uLnTx/>
                <a:uFillTx/>
                <a:latin typeface="Aptos" panose="020B0004020202020204" pitchFamily="34" charset="0"/>
                <a:ea typeface="STKaiti"/>
                <a:cs typeface="Calibri" panose="020F0502020204030204" pitchFamily="34" charset="0"/>
              </a:rPr>
              <a:t>MLOps</a:t>
            </a: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 &amp; </a:t>
            </a:r>
            <a:r>
              <a:rPr kumimoji="0" lang="en-US" sz="1050" b="1" i="0" u="none" strike="noStrike" kern="1200" cap="none" spc="0" normalizeH="0" baseline="0" noProof="0" err="1">
                <a:ln>
                  <a:noFill/>
                </a:ln>
                <a:solidFill>
                  <a:srgbClr val="0068D0"/>
                </a:solidFill>
                <a:effectLst/>
                <a:uLnTx/>
                <a:uFillTx/>
                <a:latin typeface="Aptos" panose="020B0004020202020204" pitchFamily="34" charset="0"/>
                <a:ea typeface="STKaiti"/>
                <a:cs typeface="Calibri" panose="020F0502020204030204" pitchFamily="34" charset="0"/>
              </a:rPr>
              <a:t>LLMOps</a:t>
            </a: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a:t>
            </a:r>
          </a:p>
        </p:txBody>
      </p:sp>
      <p:cxnSp>
        <p:nvCxnSpPr>
          <p:cNvPr id="21" name="Straight Connector 20">
            <a:extLst>
              <a:ext uri="{FF2B5EF4-FFF2-40B4-BE49-F238E27FC236}">
                <a16:creationId xmlns:a16="http://schemas.microsoft.com/office/drawing/2014/main" id="{B792EDBD-5536-EADB-3A8F-74140FA4DE73}"/>
              </a:ext>
            </a:extLst>
          </p:cNvPr>
          <p:cNvCxnSpPr/>
          <p:nvPr/>
        </p:nvCxnSpPr>
        <p:spPr bwMode="auto">
          <a:xfrm>
            <a:off x="1712018" y="1224317"/>
            <a:ext cx="0" cy="1737360"/>
          </a:xfrm>
          <a:prstGeom prst="line">
            <a:avLst/>
          </a:prstGeom>
          <a:noFill/>
          <a:ln w="3175" cap="flat" cmpd="sng" algn="ctr">
            <a:solidFill>
              <a:schemeClr val="tx1">
                <a:lumMod val="60000"/>
                <a:lumOff val="40000"/>
              </a:schemeClr>
            </a:solidFill>
            <a:prstDash val="solid"/>
          </a:ln>
          <a:effectLst/>
        </p:spPr>
      </p:cxnSp>
      <p:sp>
        <p:nvSpPr>
          <p:cNvPr id="22" name="Oval 21">
            <a:extLst>
              <a:ext uri="{FF2B5EF4-FFF2-40B4-BE49-F238E27FC236}">
                <a16:creationId xmlns:a16="http://schemas.microsoft.com/office/drawing/2014/main" id="{0C1B609D-8E46-D7CF-5ECB-C6742354C78C}"/>
              </a:ext>
            </a:extLst>
          </p:cNvPr>
          <p:cNvSpPr/>
          <p:nvPr/>
        </p:nvSpPr>
        <p:spPr bwMode="auto">
          <a:xfrm>
            <a:off x="1621782" y="1998024"/>
            <a:ext cx="182880" cy="182880"/>
          </a:xfrm>
          <a:prstGeom prst="ellipse">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7C7C7C"/>
              </a:solidFill>
              <a:effectLst/>
              <a:uLnTx/>
              <a:uFillTx/>
              <a:latin typeface="Aptos" panose="020B0004020202020204" pitchFamily="34" charset="0"/>
              <a:ea typeface="STKaiti"/>
            </a:endParaRPr>
          </a:p>
        </p:txBody>
      </p:sp>
      <p:cxnSp>
        <p:nvCxnSpPr>
          <p:cNvPr id="23" name="Straight Connector 22">
            <a:extLst>
              <a:ext uri="{FF2B5EF4-FFF2-40B4-BE49-F238E27FC236}">
                <a16:creationId xmlns:a16="http://schemas.microsoft.com/office/drawing/2014/main" id="{7679E729-86AC-3763-3047-C39678EF52C2}"/>
              </a:ext>
            </a:extLst>
          </p:cNvPr>
          <p:cNvCxnSpPr/>
          <p:nvPr/>
        </p:nvCxnSpPr>
        <p:spPr bwMode="auto">
          <a:xfrm>
            <a:off x="3363697" y="1285174"/>
            <a:ext cx="0" cy="1737360"/>
          </a:xfrm>
          <a:prstGeom prst="line">
            <a:avLst/>
          </a:prstGeom>
          <a:noFill/>
          <a:ln w="3175" cap="flat" cmpd="sng" algn="ctr">
            <a:solidFill>
              <a:schemeClr val="tx1">
                <a:lumMod val="60000"/>
                <a:lumOff val="40000"/>
              </a:schemeClr>
            </a:solidFill>
            <a:prstDash val="solid"/>
          </a:ln>
          <a:effectLst/>
        </p:spPr>
      </p:cxnSp>
      <p:sp>
        <p:nvSpPr>
          <p:cNvPr id="24" name="Oval 23">
            <a:extLst>
              <a:ext uri="{FF2B5EF4-FFF2-40B4-BE49-F238E27FC236}">
                <a16:creationId xmlns:a16="http://schemas.microsoft.com/office/drawing/2014/main" id="{24B18FA4-E139-1A6B-C26A-20535ADCE219}"/>
              </a:ext>
            </a:extLst>
          </p:cNvPr>
          <p:cNvSpPr/>
          <p:nvPr/>
        </p:nvSpPr>
        <p:spPr bwMode="auto">
          <a:xfrm>
            <a:off x="3282214" y="1991796"/>
            <a:ext cx="182880" cy="182880"/>
          </a:xfrm>
          <a:prstGeom prst="ellipse">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7C7C7C"/>
              </a:solidFill>
              <a:effectLst/>
              <a:uLnTx/>
              <a:uFillTx/>
              <a:latin typeface="Aptos" panose="020B0004020202020204" pitchFamily="34" charset="0"/>
              <a:ea typeface="STKaiti"/>
            </a:endParaRPr>
          </a:p>
        </p:txBody>
      </p:sp>
      <p:sp>
        <p:nvSpPr>
          <p:cNvPr id="25" name="TextBox 24">
            <a:extLst>
              <a:ext uri="{FF2B5EF4-FFF2-40B4-BE49-F238E27FC236}">
                <a16:creationId xmlns:a16="http://schemas.microsoft.com/office/drawing/2014/main" id="{AD189F2E-03CB-EF16-2EFE-0003E594ADB4}"/>
              </a:ext>
            </a:extLst>
          </p:cNvPr>
          <p:cNvSpPr txBox="1"/>
          <p:nvPr/>
        </p:nvSpPr>
        <p:spPr>
          <a:xfrm>
            <a:off x="576908" y="1424005"/>
            <a:ext cx="1144261" cy="43088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AI Strategy &amp; Consulting</a:t>
            </a:r>
          </a:p>
        </p:txBody>
      </p:sp>
      <p:sp>
        <p:nvSpPr>
          <p:cNvPr id="26" name="TextBox 25">
            <a:extLst>
              <a:ext uri="{FF2B5EF4-FFF2-40B4-BE49-F238E27FC236}">
                <a16:creationId xmlns:a16="http://schemas.microsoft.com/office/drawing/2014/main" id="{E4CBC8DE-4947-73B3-1E7A-C7C8D45BFE23}"/>
              </a:ext>
            </a:extLst>
          </p:cNvPr>
          <p:cNvSpPr txBox="1"/>
          <p:nvPr/>
        </p:nvSpPr>
        <p:spPr>
          <a:xfrm>
            <a:off x="609112" y="2257839"/>
            <a:ext cx="1121512" cy="43088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68D0"/>
                </a:solidFill>
                <a:effectLst/>
                <a:uLnTx/>
                <a:uFillTx/>
                <a:latin typeface="Aptos" panose="020B0004020202020204" pitchFamily="34" charset="0"/>
                <a:ea typeface="STKaiti"/>
                <a:cs typeface="Calibri" panose="020F0502020204030204" pitchFamily="34" charset="0"/>
              </a:rPr>
              <a:t>Applied AI &amp; Data Sciences</a:t>
            </a:r>
          </a:p>
        </p:txBody>
      </p:sp>
      <p:grpSp>
        <p:nvGrpSpPr>
          <p:cNvPr id="27" name="Group 4">
            <a:extLst>
              <a:ext uri="{FF2B5EF4-FFF2-40B4-BE49-F238E27FC236}">
                <a16:creationId xmlns:a16="http://schemas.microsoft.com/office/drawing/2014/main" id="{F9640B3F-A1CD-9A07-CC8C-297D8CF9CC53}"/>
              </a:ext>
            </a:extLst>
          </p:cNvPr>
          <p:cNvGrpSpPr>
            <a:grpSpLocks noChangeAspect="1"/>
          </p:cNvGrpSpPr>
          <p:nvPr/>
        </p:nvGrpSpPr>
        <p:grpSpPr bwMode="auto">
          <a:xfrm rot="2700000">
            <a:off x="4319530" y="1401658"/>
            <a:ext cx="3511287" cy="3467693"/>
            <a:chOff x="2164" y="906"/>
            <a:chExt cx="1440" cy="1440"/>
          </a:xfrm>
        </p:grpSpPr>
        <p:sp>
          <p:nvSpPr>
            <p:cNvPr id="91" name="Freeform 5">
              <a:extLst>
                <a:ext uri="{FF2B5EF4-FFF2-40B4-BE49-F238E27FC236}">
                  <a16:creationId xmlns:a16="http://schemas.microsoft.com/office/drawing/2014/main" id="{C47BA652-2D06-CD6B-0FB3-837F3DC148A2}"/>
                </a:ext>
              </a:extLst>
            </p:cNvPr>
            <p:cNvSpPr>
              <a:spLocks/>
            </p:cNvSpPr>
            <p:nvPr/>
          </p:nvSpPr>
          <p:spPr bwMode="auto">
            <a:xfrm>
              <a:off x="2164" y="1145"/>
              <a:ext cx="485" cy="958"/>
            </a:xfrm>
            <a:custGeom>
              <a:avLst/>
              <a:gdLst>
                <a:gd name="T0" fmla="*/ 50 w 60"/>
                <a:gd name="T1" fmla="*/ 59 h 118"/>
                <a:gd name="T2" fmla="*/ 60 w 60"/>
                <a:gd name="T3" fmla="*/ 85 h 118"/>
                <a:gd name="T4" fmla="*/ 28 w 60"/>
                <a:gd name="T5" fmla="*/ 117 h 118"/>
                <a:gd name="T6" fmla="*/ 24 w 60"/>
                <a:gd name="T7" fmla="*/ 118 h 118"/>
                <a:gd name="T8" fmla="*/ 21 w 60"/>
                <a:gd name="T9" fmla="*/ 117 h 118"/>
                <a:gd name="T10" fmla="*/ 0 w 60"/>
                <a:gd name="T11" fmla="*/ 59 h 118"/>
                <a:gd name="T12" fmla="*/ 21 w 60"/>
                <a:gd name="T13" fmla="*/ 1 h 118"/>
                <a:gd name="T14" fmla="*/ 24 w 60"/>
                <a:gd name="T15" fmla="*/ 0 h 118"/>
                <a:gd name="T16" fmla="*/ 28 w 60"/>
                <a:gd name="T17" fmla="*/ 1 h 118"/>
                <a:gd name="T18" fmla="*/ 60 w 60"/>
                <a:gd name="T19" fmla="*/ 33 h 118"/>
                <a:gd name="T20" fmla="*/ 50 w 60"/>
                <a:gd name="T2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18">
                  <a:moveTo>
                    <a:pt x="50" y="59"/>
                  </a:moveTo>
                  <a:cubicBezTo>
                    <a:pt x="50" y="69"/>
                    <a:pt x="53" y="78"/>
                    <a:pt x="60" y="85"/>
                  </a:cubicBezTo>
                  <a:cubicBezTo>
                    <a:pt x="28" y="117"/>
                    <a:pt x="28" y="117"/>
                    <a:pt x="28" y="117"/>
                  </a:cubicBezTo>
                  <a:cubicBezTo>
                    <a:pt x="27" y="118"/>
                    <a:pt x="26" y="118"/>
                    <a:pt x="24" y="118"/>
                  </a:cubicBezTo>
                  <a:cubicBezTo>
                    <a:pt x="23" y="118"/>
                    <a:pt x="22" y="118"/>
                    <a:pt x="21" y="117"/>
                  </a:cubicBezTo>
                  <a:cubicBezTo>
                    <a:pt x="8" y="101"/>
                    <a:pt x="0" y="81"/>
                    <a:pt x="0" y="59"/>
                  </a:cubicBezTo>
                  <a:cubicBezTo>
                    <a:pt x="0" y="37"/>
                    <a:pt x="8" y="17"/>
                    <a:pt x="21" y="1"/>
                  </a:cubicBezTo>
                  <a:cubicBezTo>
                    <a:pt x="22" y="0"/>
                    <a:pt x="23" y="0"/>
                    <a:pt x="24" y="0"/>
                  </a:cubicBezTo>
                  <a:cubicBezTo>
                    <a:pt x="26" y="0"/>
                    <a:pt x="27" y="0"/>
                    <a:pt x="28" y="1"/>
                  </a:cubicBezTo>
                  <a:cubicBezTo>
                    <a:pt x="60" y="33"/>
                    <a:pt x="60" y="33"/>
                    <a:pt x="60" y="33"/>
                  </a:cubicBezTo>
                  <a:cubicBezTo>
                    <a:pt x="53" y="40"/>
                    <a:pt x="50" y="49"/>
                    <a:pt x="50" y="59"/>
                  </a:cubicBezTo>
                  <a:close/>
                </a:path>
              </a:pathLst>
            </a:custGeom>
            <a:solidFill>
              <a:srgbClr val="004B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92" name="Freeform 6">
              <a:extLst>
                <a:ext uri="{FF2B5EF4-FFF2-40B4-BE49-F238E27FC236}">
                  <a16:creationId xmlns:a16="http://schemas.microsoft.com/office/drawing/2014/main" id="{1F67DFBC-EF53-2223-C638-F90ABCDCE7C3}"/>
                </a:ext>
              </a:extLst>
            </p:cNvPr>
            <p:cNvSpPr>
              <a:spLocks/>
            </p:cNvSpPr>
            <p:nvPr/>
          </p:nvSpPr>
          <p:spPr bwMode="auto">
            <a:xfrm>
              <a:off x="2406" y="906"/>
              <a:ext cx="955" cy="482"/>
            </a:xfrm>
            <a:custGeom>
              <a:avLst/>
              <a:gdLst>
                <a:gd name="T0" fmla="*/ 117 w 118"/>
                <a:gd name="T1" fmla="*/ 21 h 60"/>
                <a:gd name="T2" fmla="*/ 118 w 118"/>
                <a:gd name="T3" fmla="*/ 25 h 60"/>
                <a:gd name="T4" fmla="*/ 117 w 118"/>
                <a:gd name="T5" fmla="*/ 28 h 60"/>
                <a:gd name="T6" fmla="*/ 85 w 118"/>
                <a:gd name="T7" fmla="*/ 60 h 60"/>
                <a:gd name="T8" fmla="*/ 59 w 118"/>
                <a:gd name="T9" fmla="*/ 50 h 60"/>
                <a:gd name="T10" fmla="*/ 33 w 118"/>
                <a:gd name="T11" fmla="*/ 60 h 60"/>
                <a:gd name="T12" fmla="*/ 1 w 118"/>
                <a:gd name="T13" fmla="*/ 28 h 60"/>
                <a:gd name="T14" fmla="*/ 0 w 118"/>
                <a:gd name="T15" fmla="*/ 25 h 60"/>
                <a:gd name="T16" fmla="*/ 1 w 118"/>
                <a:gd name="T17" fmla="*/ 21 h 60"/>
                <a:gd name="T18" fmla="*/ 59 w 118"/>
                <a:gd name="T19" fmla="*/ 0 h 60"/>
                <a:gd name="T20" fmla="*/ 117 w 118"/>
                <a:gd name="T21"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60">
                  <a:moveTo>
                    <a:pt x="117" y="21"/>
                  </a:moveTo>
                  <a:cubicBezTo>
                    <a:pt x="118" y="22"/>
                    <a:pt x="118" y="23"/>
                    <a:pt x="118" y="25"/>
                  </a:cubicBezTo>
                  <a:cubicBezTo>
                    <a:pt x="118" y="26"/>
                    <a:pt x="118" y="27"/>
                    <a:pt x="117" y="28"/>
                  </a:cubicBezTo>
                  <a:cubicBezTo>
                    <a:pt x="85" y="60"/>
                    <a:pt x="85" y="60"/>
                    <a:pt x="85" y="60"/>
                  </a:cubicBezTo>
                  <a:cubicBezTo>
                    <a:pt x="78" y="54"/>
                    <a:pt x="69" y="50"/>
                    <a:pt x="59" y="50"/>
                  </a:cubicBezTo>
                  <a:cubicBezTo>
                    <a:pt x="49" y="50"/>
                    <a:pt x="40" y="54"/>
                    <a:pt x="33" y="60"/>
                  </a:cubicBezTo>
                  <a:cubicBezTo>
                    <a:pt x="1" y="28"/>
                    <a:pt x="1" y="28"/>
                    <a:pt x="1" y="28"/>
                  </a:cubicBezTo>
                  <a:cubicBezTo>
                    <a:pt x="0" y="27"/>
                    <a:pt x="0" y="26"/>
                    <a:pt x="0" y="25"/>
                  </a:cubicBezTo>
                  <a:cubicBezTo>
                    <a:pt x="0" y="23"/>
                    <a:pt x="0" y="22"/>
                    <a:pt x="1" y="21"/>
                  </a:cubicBezTo>
                  <a:cubicBezTo>
                    <a:pt x="17" y="8"/>
                    <a:pt x="37" y="0"/>
                    <a:pt x="59" y="0"/>
                  </a:cubicBezTo>
                  <a:cubicBezTo>
                    <a:pt x="81" y="0"/>
                    <a:pt x="101" y="8"/>
                    <a:pt x="117" y="21"/>
                  </a:cubicBezTo>
                  <a:close/>
                </a:path>
              </a:pathLst>
            </a:custGeom>
            <a:solidFill>
              <a:srgbClr val="F0C9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93" name="Freeform 7">
              <a:extLst>
                <a:ext uri="{FF2B5EF4-FFF2-40B4-BE49-F238E27FC236}">
                  <a16:creationId xmlns:a16="http://schemas.microsoft.com/office/drawing/2014/main" id="{890A70B5-6E4E-95E1-F3B8-020AA2418C5E}"/>
                </a:ext>
              </a:extLst>
            </p:cNvPr>
            <p:cNvSpPr>
              <a:spLocks/>
            </p:cNvSpPr>
            <p:nvPr/>
          </p:nvSpPr>
          <p:spPr bwMode="auto">
            <a:xfrm>
              <a:off x="3118" y="1145"/>
              <a:ext cx="486" cy="958"/>
            </a:xfrm>
            <a:custGeom>
              <a:avLst/>
              <a:gdLst>
                <a:gd name="T0" fmla="*/ 60 w 60"/>
                <a:gd name="T1" fmla="*/ 59 h 118"/>
                <a:gd name="T2" fmla="*/ 38 w 60"/>
                <a:gd name="T3" fmla="*/ 117 h 118"/>
                <a:gd name="T4" fmla="*/ 35 w 60"/>
                <a:gd name="T5" fmla="*/ 118 h 118"/>
                <a:gd name="T6" fmla="*/ 32 w 60"/>
                <a:gd name="T7" fmla="*/ 117 h 118"/>
                <a:gd name="T8" fmla="*/ 0 w 60"/>
                <a:gd name="T9" fmla="*/ 85 h 118"/>
                <a:gd name="T10" fmla="*/ 10 w 60"/>
                <a:gd name="T11" fmla="*/ 59 h 118"/>
                <a:gd name="T12" fmla="*/ 0 w 60"/>
                <a:gd name="T13" fmla="*/ 33 h 118"/>
                <a:gd name="T14" fmla="*/ 32 w 60"/>
                <a:gd name="T15" fmla="*/ 1 h 118"/>
                <a:gd name="T16" fmla="*/ 35 w 60"/>
                <a:gd name="T17" fmla="*/ 0 h 118"/>
                <a:gd name="T18" fmla="*/ 38 w 60"/>
                <a:gd name="T19" fmla="*/ 1 h 118"/>
                <a:gd name="T20" fmla="*/ 60 w 60"/>
                <a:gd name="T2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18">
                  <a:moveTo>
                    <a:pt x="60" y="59"/>
                  </a:moveTo>
                  <a:cubicBezTo>
                    <a:pt x="60" y="81"/>
                    <a:pt x="52" y="101"/>
                    <a:pt x="38" y="117"/>
                  </a:cubicBezTo>
                  <a:cubicBezTo>
                    <a:pt x="38" y="118"/>
                    <a:pt x="37" y="118"/>
                    <a:pt x="35" y="118"/>
                  </a:cubicBezTo>
                  <a:cubicBezTo>
                    <a:pt x="34" y="118"/>
                    <a:pt x="33" y="118"/>
                    <a:pt x="32" y="117"/>
                  </a:cubicBezTo>
                  <a:cubicBezTo>
                    <a:pt x="0" y="85"/>
                    <a:pt x="0" y="85"/>
                    <a:pt x="0" y="85"/>
                  </a:cubicBezTo>
                  <a:cubicBezTo>
                    <a:pt x="6" y="78"/>
                    <a:pt x="10" y="69"/>
                    <a:pt x="10" y="59"/>
                  </a:cubicBezTo>
                  <a:cubicBezTo>
                    <a:pt x="10" y="49"/>
                    <a:pt x="6" y="40"/>
                    <a:pt x="0" y="33"/>
                  </a:cubicBezTo>
                  <a:cubicBezTo>
                    <a:pt x="32" y="1"/>
                    <a:pt x="32" y="1"/>
                    <a:pt x="32" y="1"/>
                  </a:cubicBezTo>
                  <a:cubicBezTo>
                    <a:pt x="33" y="0"/>
                    <a:pt x="34" y="0"/>
                    <a:pt x="35" y="0"/>
                  </a:cubicBezTo>
                  <a:cubicBezTo>
                    <a:pt x="37" y="0"/>
                    <a:pt x="38" y="0"/>
                    <a:pt x="38" y="1"/>
                  </a:cubicBezTo>
                  <a:cubicBezTo>
                    <a:pt x="52" y="17"/>
                    <a:pt x="60" y="37"/>
                    <a:pt x="60" y="59"/>
                  </a:cubicBezTo>
                  <a:close/>
                </a:path>
              </a:pathLst>
            </a:custGeom>
            <a:solidFill>
              <a:srgbClr val="004B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94" name="Freeform 8">
              <a:extLst>
                <a:ext uri="{FF2B5EF4-FFF2-40B4-BE49-F238E27FC236}">
                  <a16:creationId xmlns:a16="http://schemas.microsoft.com/office/drawing/2014/main" id="{C5B53D20-4CA5-DC10-D97F-2EC2612CD227}"/>
                </a:ext>
              </a:extLst>
            </p:cNvPr>
            <p:cNvSpPr>
              <a:spLocks/>
            </p:cNvSpPr>
            <p:nvPr/>
          </p:nvSpPr>
          <p:spPr bwMode="auto">
            <a:xfrm>
              <a:off x="2406" y="1859"/>
              <a:ext cx="955" cy="487"/>
            </a:xfrm>
            <a:custGeom>
              <a:avLst/>
              <a:gdLst>
                <a:gd name="T0" fmla="*/ 117 w 118"/>
                <a:gd name="T1" fmla="*/ 32 h 60"/>
                <a:gd name="T2" fmla="*/ 118 w 118"/>
                <a:gd name="T3" fmla="*/ 35 h 60"/>
                <a:gd name="T4" fmla="*/ 117 w 118"/>
                <a:gd name="T5" fmla="*/ 39 h 60"/>
                <a:gd name="T6" fmla="*/ 59 w 118"/>
                <a:gd name="T7" fmla="*/ 60 h 60"/>
                <a:gd name="T8" fmla="*/ 1 w 118"/>
                <a:gd name="T9" fmla="*/ 39 h 60"/>
                <a:gd name="T10" fmla="*/ 0 w 118"/>
                <a:gd name="T11" fmla="*/ 35 h 60"/>
                <a:gd name="T12" fmla="*/ 1 w 118"/>
                <a:gd name="T13" fmla="*/ 32 h 60"/>
                <a:gd name="T14" fmla="*/ 33 w 118"/>
                <a:gd name="T15" fmla="*/ 0 h 60"/>
                <a:gd name="T16" fmla="*/ 59 w 118"/>
                <a:gd name="T17" fmla="*/ 10 h 60"/>
                <a:gd name="T18" fmla="*/ 85 w 118"/>
                <a:gd name="T19" fmla="*/ 0 h 60"/>
                <a:gd name="T20" fmla="*/ 117 w 118"/>
                <a:gd name="T21"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60">
                  <a:moveTo>
                    <a:pt x="117" y="32"/>
                  </a:moveTo>
                  <a:cubicBezTo>
                    <a:pt x="118" y="33"/>
                    <a:pt x="118" y="34"/>
                    <a:pt x="118" y="35"/>
                  </a:cubicBezTo>
                  <a:cubicBezTo>
                    <a:pt x="118" y="37"/>
                    <a:pt x="118" y="38"/>
                    <a:pt x="117" y="39"/>
                  </a:cubicBezTo>
                  <a:cubicBezTo>
                    <a:pt x="101" y="52"/>
                    <a:pt x="81" y="60"/>
                    <a:pt x="59" y="60"/>
                  </a:cubicBezTo>
                  <a:cubicBezTo>
                    <a:pt x="37" y="60"/>
                    <a:pt x="17" y="52"/>
                    <a:pt x="1" y="39"/>
                  </a:cubicBezTo>
                  <a:cubicBezTo>
                    <a:pt x="0" y="38"/>
                    <a:pt x="0" y="37"/>
                    <a:pt x="0" y="35"/>
                  </a:cubicBezTo>
                  <a:cubicBezTo>
                    <a:pt x="0" y="34"/>
                    <a:pt x="0" y="33"/>
                    <a:pt x="1" y="32"/>
                  </a:cubicBezTo>
                  <a:cubicBezTo>
                    <a:pt x="33" y="0"/>
                    <a:pt x="33" y="0"/>
                    <a:pt x="33" y="0"/>
                  </a:cubicBezTo>
                  <a:cubicBezTo>
                    <a:pt x="40" y="6"/>
                    <a:pt x="49" y="10"/>
                    <a:pt x="59" y="10"/>
                  </a:cubicBezTo>
                  <a:cubicBezTo>
                    <a:pt x="69" y="10"/>
                    <a:pt x="78" y="6"/>
                    <a:pt x="85" y="0"/>
                  </a:cubicBezTo>
                  <a:lnTo>
                    <a:pt x="117" y="32"/>
                  </a:lnTo>
                  <a:close/>
                </a:path>
              </a:pathLst>
            </a:custGeom>
            <a:solidFill>
              <a:srgbClr val="F0C9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grpSp>
      <p:sp>
        <p:nvSpPr>
          <p:cNvPr id="28" name="Rectangle 27">
            <a:extLst>
              <a:ext uri="{FF2B5EF4-FFF2-40B4-BE49-F238E27FC236}">
                <a16:creationId xmlns:a16="http://schemas.microsoft.com/office/drawing/2014/main" id="{302B8CB9-8EA2-D36E-7E8D-ADB83BBBB757}"/>
              </a:ext>
            </a:extLst>
          </p:cNvPr>
          <p:cNvSpPr/>
          <p:nvPr/>
        </p:nvSpPr>
        <p:spPr>
          <a:xfrm>
            <a:off x="544444" y="5334694"/>
            <a:ext cx="11073229" cy="88350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600">
              <a:latin typeface="Aptos" panose="020B0004020202020204" pitchFamily="34" charset="0"/>
            </a:endParaRPr>
          </a:p>
        </p:txBody>
      </p:sp>
      <p:sp>
        <p:nvSpPr>
          <p:cNvPr id="29" name="Rectangle: Rounded Corners 5">
            <a:extLst>
              <a:ext uri="{FF2B5EF4-FFF2-40B4-BE49-F238E27FC236}">
                <a16:creationId xmlns:a16="http://schemas.microsoft.com/office/drawing/2014/main" id="{7DEEF910-903A-9FBA-CE55-A0D423CA8F16}"/>
              </a:ext>
            </a:extLst>
          </p:cNvPr>
          <p:cNvSpPr/>
          <p:nvPr/>
        </p:nvSpPr>
        <p:spPr>
          <a:xfrm>
            <a:off x="574325" y="5499419"/>
            <a:ext cx="1115271" cy="651928"/>
          </a:xfrm>
          <a:prstGeom prst="roundRect">
            <a:avLst>
              <a:gd name="adj" fmla="val 5639"/>
            </a:avLst>
          </a:prstGeom>
          <a:no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00000"/>
                </a:solidFill>
                <a:effectLst/>
                <a:uLnTx/>
                <a:uFillTx/>
                <a:latin typeface="Aptos" panose="020B0004020202020204" pitchFamily="34" charset="0"/>
                <a:ea typeface="STKaiti"/>
                <a:cs typeface="Calibri" panose="020F0502020204030204" pitchFamily="34" charset="0"/>
              </a:rPr>
              <a:t>Key Partnerships &amp; Alliances</a:t>
            </a:r>
          </a:p>
        </p:txBody>
      </p:sp>
      <p:pic>
        <p:nvPicPr>
          <p:cNvPr id="30" name="Picture 29" descr="Amazon Web Services - Wikipedia">
            <a:extLst>
              <a:ext uri="{FF2B5EF4-FFF2-40B4-BE49-F238E27FC236}">
                <a16:creationId xmlns:a16="http://schemas.microsoft.com/office/drawing/2014/main" id="{ECF221A5-1567-ED24-0EBA-0D046A3DF0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19332" y="5514190"/>
            <a:ext cx="486412" cy="2605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atabricks - Unified Data Analytics">
            <a:extLst>
              <a:ext uri="{FF2B5EF4-FFF2-40B4-BE49-F238E27FC236}">
                <a16:creationId xmlns:a16="http://schemas.microsoft.com/office/drawing/2014/main" id="{B85523AC-868A-BA3C-0C04-CE4757A1E682}"/>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19852" y="5430556"/>
            <a:ext cx="808266" cy="4231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logo&#10;&#10;Description automatically generated">
            <a:extLst>
              <a:ext uri="{FF2B5EF4-FFF2-40B4-BE49-F238E27FC236}">
                <a16:creationId xmlns:a16="http://schemas.microsoft.com/office/drawing/2014/main" id="{8C86CA8A-3826-42E6-0F36-6F9CB115A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9278" y="5529049"/>
            <a:ext cx="925085" cy="210425"/>
          </a:xfrm>
          <a:prstGeom prst="rect">
            <a:avLst/>
          </a:prstGeom>
        </p:spPr>
      </p:pic>
      <p:pic>
        <p:nvPicPr>
          <p:cNvPr id="33" name="Picture 32" descr="Migrate for Compute Engine - Cloud Migration Software for GCP">
            <a:extLst>
              <a:ext uri="{FF2B5EF4-FFF2-40B4-BE49-F238E27FC236}">
                <a16:creationId xmlns:a16="http://schemas.microsoft.com/office/drawing/2014/main" id="{679EC843-E8EF-056C-D0F7-BB177B7AE78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4505055" y="5403515"/>
            <a:ext cx="911100" cy="511536"/>
          </a:xfrm>
          <a:prstGeom prst="rect">
            <a:avLst/>
          </a:prstGeom>
          <a:extLst>
            <a:ext uri="{909E8E84-426E-40DD-AFC4-6F175D3DCCD1}">
              <a14:hiddenFill xmlns:a14="http://schemas.microsoft.com/office/drawing/2010/main">
                <a:solidFill>
                  <a:srgbClr val="FFFFFF"/>
                </a:solidFill>
              </a14:hiddenFill>
            </a:ext>
          </a:extLst>
        </p:spPr>
      </p:pic>
      <p:pic>
        <p:nvPicPr>
          <p:cNvPr id="34" name="Picture 10" descr="Microsoft Unveils a New Look - The Official Microsoft Blog">
            <a:extLst>
              <a:ext uri="{FF2B5EF4-FFF2-40B4-BE49-F238E27FC236}">
                <a16:creationId xmlns:a16="http://schemas.microsoft.com/office/drawing/2014/main" id="{89FF2066-5572-5B02-C3F4-2106FF56FCB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4321" y="5454127"/>
            <a:ext cx="976435" cy="357271"/>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526A8EC8-5865-DE52-B2E3-80BA39B08D12}"/>
              </a:ext>
            </a:extLst>
          </p:cNvPr>
          <p:cNvCxnSpPr>
            <a:cxnSpLocks/>
          </p:cNvCxnSpPr>
          <p:nvPr/>
        </p:nvCxnSpPr>
        <p:spPr>
          <a:xfrm>
            <a:off x="1634732" y="5575331"/>
            <a:ext cx="0" cy="50010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277875-159B-1DC2-B188-9E359A60B5F2}"/>
              </a:ext>
            </a:extLst>
          </p:cNvPr>
          <p:cNvCxnSpPr>
            <a:cxnSpLocks/>
          </p:cNvCxnSpPr>
          <p:nvPr/>
        </p:nvCxnSpPr>
        <p:spPr>
          <a:xfrm>
            <a:off x="7837483" y="3718419"/>
            <a:ext cx="3699668" cy="0"/>
          </a:xfrm>
          <a:prstGeom prst="line">
            <a:avLst/>
          </a:prstGeom>
          <a:noFill/>
          <a:ln w="12700" cap="flat" cmpd="sng" algn="ctr">
            <a:solidFill>
              <a:schemeClr val="tx1">
                <a:lumMod val="60000"/>
                <a:lumOff val="40000"/>
              </a:schemeClr>
            </a:solidFill>
            <a:prstDash val="sysDash"/>
          </a:ln>
          <a:effectLst/>
        </p:spPr>
      </p:cxnSp>
      <p:sp>
        <p:nvSpPr>
          <p:cNvPr id="37" name="Rectangle 36">
            <a:extLst>
              <a:ext uri="{FF2B5EF4-FFF2-40B4-BE49-F238E27FC236}">
                <a16:creationId xmlns:a16="http://schemas.microsoft.com/office/drawing/2014/main" id="{DBBE2112-81EF-B9D3-051A-D976DF232081}"/>
              </a:ext>
            </a:extLst>
          </p:cNvPr>
          <p:cNvSpPr/>
          <p:nvPr/>
        </p:nvSpPr>
        <p:spPr>
          <a:xfrm>
            <a:off x="8050898" y="3226772"/>
            <a:ext cx="3486253" cy="454666"/>
          </a:xfrm>
          <a:prstGeom prst="rect">
            <a:avLst/>
          </a:prstGeom>
          <a:noFill/>
          <a:ln w="25400" cap="flat" cmpd="sng" algn="ctr">
            <a:noFill/>
            <a:prstDash val="solid"/>
            <a:round/>
            <a:headEnd type="none" w="med" len="med"/>
            <a:tailEnd type="none" w="med" len="med"/>
          </a:ln>
          <a:effectLst/>
        </p:spPr>
        <p:style>
          <a:lnRef idx="2">
            <a:schemeClr val="accent3"/>
          </a:lnRef>
          <a:fillRef idx="1">
            <a:schemeClr val="lt1"/>
          </a:fillRef>
          <a:effectRef idx="0">
            <a:schemeClr val="accent3"/>
          </a:effectRef>
          <a:fontRef idx="minor">
            <a:schemeClr val="dk1"/>
          </a:fontRef>
        </p:style>
        <p:txBody>
          <a:bodyPr wrap="square" lIns="0" tIns="0" rIns="0" bIns="0" anchor="ctr">
            <a:noAutofit/>
          </a:bodyPr>
          <a:lstStyle/>
          <a:p>
            <a:pPr marL="0" marR="0" lvl="0" indent="0" defTabSz="685686"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68D0"/>
                </a:solidFill>
                <a:effectLst/>
                <a:uLnTx/>
                <a:uFillTx/>
                <a:latin typeface="Aptos" panose="020B0004020202020204" pitchFamily="34" charset="0"/>
                <a:ea typeface="ヒラギノ角ゴ Pro W3" pitchFamily="124" charset="-128"/>
                <a:cs typeface="Calibri" panose="020F0502020204030204" pitchFamily="34" charset="0"/>
              </a:rPr>
              <a:t>3,000+ </a:t>
            </a:r>
            <a:r>
              <a:rPr kumimoji="0" lang="en-US" sz="1200" b="0" i="0" u="none" strike="noStrike" kern="0" cap="none" spc="0" normalizeH="0" baseline="0" noProof="0">
                <a:ln>
                  <a:noFill/>
                </a:ln>
                <a:solidFill>
                  <a:srgbClr val="002060"/>
                </a:solidFill>
                <a:effectLst/>
                <a:uLnTx/>
                <a:uFillTx/>
                <a:latin typeface="Aptos" panose="020B0004020202020204" pitchFamily="34" charset="0"/>
                <a:ea typeface="STKaiti"/>
                <a:cs typeface="Calibri" panose="020F0502020204030204" pitchFamily="34" charset="0"/>
              </a:rPr>
              <a:t>Consultants in AI</a:t>
            </a:r>
            <a:endParaRPr kumimoji="0" lang="en-US" sz="1200" b="0" i="0" u="none" strike="noStrike" kern="0" cap="none" spc="0" normalizeH="0" baseline="0" noProof="0">
              <a:ln>
                <a:noFill/>
              </a:ln>
              <a:solidFill>
                <a:srgbClr val="002060"/>
              </a:solidFill>
              <a:effectLst/>
              <a:uLnTx/>
              <a:uFillTx/>
              <a:latin typeface="Aptos" panose="020B0004020202020204" pitchFamily="34" charset="0"/>
              <a:ea typeface="ヒラギノ角ゴ Pro W3" pitchFamily="124" charset="-128"/>
              <a:cs typeface="Calibri" panose="020F0502020204030204" pitchFamily="34" charset="0"/>
            </a:endParaRPr>
          </a:p>
        </p:txBody>
      </p:sp>
      <p:sp>
        <p:nvSpPr>
          <p:cNvPr id="38" name="object 18">
            <a:extLst>
              <a:ext uri="{FF2B5EF4-FFF2-40B4-BE49-F238E27FC236}">
                <a16:creationId xmlns:a16="http://schemas.microsoft.com/office/drawing/2014/main" id="{5E09E770-86CC-8E3C-C5FB-2C2C8A0D5B8B}"/>
              </a:ext>
            </a:extLst>
          </p:cNvPr>
          <p:cNvSpPr txBox="1"/>
          <p:nvPr/>
        </p:nvSpPr>
        <p:spPr>
          <a:xfrm>
            <a:off x="9868813" y="4510663"/>
            <a:ext cx="1831091" cy="161583"/>
          </a:xfrm>
          <a:prstGeom prst="rect">
            <a:avLst/>
          </a:prstGeom>
        </p:spPr>
        <p:txBody>
          <a:bodyPr vert="horz" wrap="square" lIns="0" tIns="0" rIns="0" bIns="0" rtlCol="0" anchor="t">
            <a:spAutoFit/>
          </a:bodyPr>
          <a:lstStyle/>
          <a:p>
            <a:pPr marL="0" marR="0" lvl="0" indent="0" defTabSz="2088672" rtl="0" eaLnBrk="1" fontAlgn="base" latinLnBrk="0" hangingPunct="1">
              <a:spcBef>
                <a:spcPct val="75000"/>
              </a:spcBef>
              <a:spcAft>
                <a:spcPct val="0"/>
              </a:spcAft>
              <a:buClrTx/>
              <a:buSzTx/>
              <a:buFontTx/>
              <a:buNone/>
              <a:tabLst/>
              <a:defRPr/>
            </a:pPr>
            <a:endParaRPr kumimoji="0" lang="en-US" sz="1050" b="0" i="0" u="none" strike="noStrike" kern="0" cap="none" spc="0" normalizeH="0" baseline="0" noProof="0">
              <a:ln>
                <a:noFill/>
              </a:ln>
              <a:solidFill>
                <a:srgbClr val="000000"/>
              </a:solidFill>
              <a:effectLst/>
              <a:uLnTx/>
              <a:uFillTx/>
              <a:latin typeface="Aptos" panose="020B0004020202020204" pitchFamily="34" charset="0"/>
              <a:ea typeface="STKaiti"/>
              <a:cs typeface="Calibri" panose="020F0502020204030204" pitchFamily="34" charset="0"/>
            </a:endParaRPr>
          </a:p>
        </p:txBody>
      </p:sp>
      <p:sp>
        <p:nvSpPr>
          <p:cNvPr id="39" name="TextBox 38">
            <a:extLst>
              <a:ext uri="{FF2B5EF4-FFF2-40B4-BE49-F238E27FC236}">
                <a16:creationId xmlns:a16="http://schemas.microsoft.com/office/drawing/2014/main" id="{13E611D8-E736-D58B-7DCA-E066BE5799B5}"/>
              </a:ext>
            </a:extLst>
          </p:cNvPr>
          <p:cNvSpPr txBox="1"/>
          <p:nvPr/>
        </p:nvSpPr>
        <p:spPr>
          <a:xfrm>
            <a:off x="7794951" y="4510663"/>
            <a:ext cx="1917011" cy="161583"/>
          </a:xfrm>
          <a:prstGeom prst="rect">
            <a:avLst/>
          </a:prstGeom>
          <a:noFill/>
        </p:spPr>
        <p:txBody>
          <a:bodyPr wrap="square" lIns="0" tIns="0" rIns="0" bIns="0" anchor="t">
            <a:spAutoFit/>
          </a:bodyPr>
          <a:lstStyle/>
          <a:p>
            <a:pPr marL="0" marR="0" lvl="0" indent="0" defTabSz="914400" rtl="0" eaLnBrk="1" fontAlgn="auto" latinLnBrk="0" hangingPunct="1">
              <a:spcBef>
                <a:spcPts val="0"/>
              </a:spcBef>
              <a:spcAft>
                <a:spcPts val="0"/>
              </a:spcAft>
              <a:buClrTx/>
              <a:buSzTx/>
              <a:buFontTx/>
              <a:buNone/>
              <a:tabLst/>
              <a:defRPr/>
            </a:pPr>
            <a:endParaRPr kumimoji="0" lang="en-IN" sz="1050" b="0" i="0" u="none" strike="noStrike" kern="0" cap="none" spc="0" normalizeH="0" baseline="0" noProof="0">
              <a:ln>
                <a:noFill/>
              </a:ln>
              <a:solidFill>
                <a:srgbClr val="000000"/>
              </a:solidFill>
              <a:effectLst/>
              <a:uLnTx/>
              <a:uFillTx/>
              <a:latin typeface="Aptos" panose="020B0004020202020204" pitchFamily="34" charset="0"/>
              <a:ea typeface="STKaiti"/>
              <a:cs typeface="Calibri" panose="020F0502020204030204" pitchFamily="34" charset="0"/>
            </a:endParaRPr>
          </a:p>
        </p:txBody>
      </p:sp>
      <p:sp>
        <p:nvSpPr>
          <p:cNvPr id="40" name="object 18">
            <a:extLst>
              <a:ext uri="{FF2B5EF4-FFF2-40B4-BE49-F238E27FC236}">
                <a16:creationId xmlns:a16="http://schemas.microsoft.com/office/drawing/2014/main" id="{A9165F53-1496-198A-4207-24B3FA68FAEF}"/>
              </a:ext>
            </a:extLst>
          </p:cNvPr>
          <p:cNvSpPr txBox="1"/>
          <p:nvPr/>
        </p:nvSpPr>
        <p:spPr>
          <a:xfrm>
            <a:off x="7858013" y="3837169"/>
            <a:ext cx="1864253" cy="576408"/>
          </a:xfrm>
          <a:prstGeom prst="rect">
            <a:avLst/>
          </a:prstGeom>
        </p:spPr>
        <p:txBody>
          <a:bodyPr vert="horz" wrap="square" lIns="0" tIns="10001" rIns="0" bIns="0" rtlCol="0">
            <a:spAutoFit/>
          </a:bodyPr>
          <a:lstStyle/>
          <a:p>
            <a:pPr marL="0" marR="0" lvl="0" indent="0" algn="l" defTabSz="2088672" rtl="0" eaLnBrk="1" fontAlgn="base" latinLnBrk="0" hangingPunct="1">
              <a:lnSpc>
                <a:spcPts val="1500"/>
              </a:lnSpc>
              <a:spcBef>
                <a:spcPct val="75000"/>
              </a:spcBef>
              <a:spcAft>
                <a:spcPct val="0"/>
              </a:spcAft>
              <a:buClrTx/>
              <a:buSzTx/>
              <a:buFontTx/>
              <a:buNone/>
              <a:tabLst/>
              <a:defRPr/>
            </a:pPr>
            <a:r>
              <a:rPr kumimoji="0" lang="en-US" sz="1050" b="1"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27,000+ </a:t>
            </a:r>
            <a:r>
              <a:rPr kumimoji="0" lang="en-US" sz="1050" b="1" i="0" u="none" strike="noStrike" kern="0" cap="none" spc="0" normalizeH="0" baseline="0" noProof="0" err="1">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GenAI</a:t>
            </a:r>
            <a:r>
              <a:rPr kumimoji="0" lang="en-US" sz="1050" b="1"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 Trained associates </a:t>
            </a:r>
            <a:r>
              <a:rPr kumimoji="0" lang="en-US" sz="1050" b="0"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and 12,000+ Data professionals</a:t>
            </a:r>
          </a:p>
        </p:txBody>
      </p:sp>
      <p:sp>
        <p:nvSpPr>
          <p:cNvPr id="41" name="object 18">
            <a:extLst>
              <a:ext uri="{FF2B5EF4-FFF2-40B4-BE49-F238E27FC236}">
                <a16:creationId xmlns:a16="http://schemas.microsoft.com/office/drawing/2014/main" id="{5D50054F-CD90-9D91-8B9C-C17A36C3358E}"/>
              </a:ext>
            </a:extLst>
          </p:cNvPr>
          <p:cNvSpPr txBox="1"/>
          <p:nvPr/>
        </p:nvSpPr>
        <p:spPr>
          <a:xfrm>
            <a:off x="9868815" y="3762494"/>
            <a:ext cx="1668334" cy="676948"/>
          </a:xfrm>
          <a:prstGeom prst="rect">
            <a:avLst/>
          </a:prstGeom>
        </p:spPr>
        <p:txBody>
          <a:bodyPr vert="horz" wrap="square" lIns="0" tIns="10001" rIns="0" bIns="0" rtlCol="0">
            <a:spAutoFit/>
          </a:bodyPr>
          <a:lstStyle/>
          <a:p>
            <a:pPr>
              <a:lnSpc>
                <a:spcPts val="1300"/>
              </a:lnSpc>
              <a:buClr>
                <a:srgbClr val="2F5597"/>
              </a:buClr>
              <a:buSzPct val="80000"/>
              <a:defRPr/>
            </a:pPr>
            <a:r>
              <a:rPr lang="en-US" sz="1050" b="1">
                <a:solidFill>
                  <a:prstClr val="black"/>
                </a:solidFill>
                <a:latin typeface="Aptos" panose="020B0004020202020204" pitchFamily="34" charset="0"/>
                <a:cs typeface="Calibri" panose="020F0502020204030204" pitchFamily="34" charset="0"/>
              </a:rPr>
              <a:t>GARUDA</a:t>
            </a:r>
            <a:r>
              <a:rPr lang="en-US" sz="1050">
                <a:solidFill>
                  <a:prstClr val="black"/>
                </a:solidFill>
                <a:latin typeface="Aptos" panose="020B0004020202020204" pitchFamily="34" charset="0"/>
                <a:cs typeface="Calibri" panose="020F0502020204030204" pitchFamily="34" charset="0"/>
              </a:rPr>
              <a:t> (Generative AI Ready to Use Digital Assets) Ed-Tech Platform for Training &amp; Enablement</a:t>
            </a:r>
          </a:p>
        </p:txBody>
      </p:sp>
      <p:sp>
        <p:nvSpPr>
          <p:cNvPr id="42" name="object 18">
            <a:extLst>
              <a:ext uri="{FF2B5EF4-FFF2-40B4-BE49-F238E27FC236}">
                <a16:creationId xmlns:a16="http://schemas.microsoft.com/office/drawing/2014/main" id="{2B58D369-7C4B-710A-30F7-C7B8696E843D}"/>
              </a:ext>
            </a:extLst>
          </p:cNvPr>
          <p:cNvSpPr txBox="1"/>
          <p:nvPr/>
        </p:nvSpPr>
        <p:spPr>
          <a:xfrm>
            <a:off x="9868814" y="4486085"/>
            <a:ext cx="1652621" cy="573907"/>
          </a:xfrm>
          <a:prstGeom prst="rect">
            <a:avLst/>
          </a:prstGeom>
        </p:spPr>
        <p:txBody>
          <a:bodyPr vert="horz" wrap="square" lIns="0" tIns="10001" rIns="0" bIns="0" rtlCol="0">
            <a:spAutoFit/>
          </a:bodyPr>
          <a:lstStyle/>
          <a:p>
            <a:pPr marL="0" marR="0" lvl="0" indent="0" algn="l" defTabSz="2088672" rtl="0" eaLnBrk="1" fontAlgn="base" latinLnBrk="0" hangingPunct="1">
              <a:lnSpc>
                <a:spcPts val="1500"/>
              </a:lnSpc>
              <a:spcBef>
                <a:spcPct val="75000"/>
              </a:spcBef>
              <a:spcAft>
                <a:spcPct val="0"/>
              </a:spcAft>
              <a:buClrTx/>
              <a:buSzTx/>
              <a:buFontTx/>
              <a:buNone/>
              <a:tabLst/>
              <a:defRPr/>
            </a:pPr>
            <a:r>
              <a:rPr lang="en-US" sz="1050" kern="0">
                <a:solidFill>
                  <a:schemeClr val="tx1">
                    <a:lumMod val="75000"/>
                  </a:schemeClr>
                </a:solidFill>
                <a:latin typeface="Aptos" panose="020B0004020202020204" pitchFamily="34" charset="0"/>
                <a:ea typeface="STKaiti"/>
                <a:cs typeface="Calibri" panose="020F0502020204030204" pitchFamily="34" charset="0"/>
              </a:rPr>
              <a:t>Recognized</a:t>
            </a:r>
            <a:r>
              <a:rPr kumimoji="0" lang="en-US" sz="1050" b="0"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 as a </a:t>
            </a:r>
            <a:r>
              <a:rPr kumimoji="0" lang="en-US" sz="1050" b="1"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Top Employer in the UK </a:t>
            </a:r>
            <a:r>
              <a:rPr kumimoji="0" lang="en-US" sz="1050" b="0"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for the third time in a row (2023)</a:t>
            </a:r>
          </a:p>
        </p:txBody>
      </p:sp>
      <p:grpSp>
        <p:nvGrpSpPr>
          <p:cNvPr id="43" name="Group 42">
            <a:extLst>
              <a:ext uri="{FF2B5EF4-FFF2-40B4-BE49-F238E27FC236}">
                <a16:creationId xmlns:a16="http://schemas.microsoft.com/office/drawing/2014/main" id="{D4E19EDD-0FE8-C0F8-2304-B49D538EC5C7}"/>
              </a:ext>
            </a:extLst>
          </p:cNvPr>
          <p:cNvGrpSpPr/>
          <p:nvPr/>
        </p:nvGrpSpPr>
        <p:grpSpPr>
          <a:xfrm>
            <a:off x="7826917" y="3857256"/>
            <a:ext cx="3657600" cy="1260000"/>
            <a:chOff x="711223" y="1575424"/>
            <a:chExt cx="3657600" cy="1260000"/>
          </a:xfrm>
        </p:grpSpPr>
        <p:cxnSp>
          <p:nvCxnSpPr>
            <p:cNvPr id="88" name="Straight Connector 87">
              <a:extLst>
                <a:ext uri="{FF2B5EF4-FFF2-40B4-BE49-F238E27FC236}">
                  <a16:creationId xmlns:a16="http://schemas.microsoft.com/office/drawing/2014/main" id="{7C262B7A-1821-18DD-5763-EA991A79B749}"/>
                </a:ext>
              </a:extLst>
            </p:cNvPr>
            <p:cNvCxnSpPr/>
            <p:nvPr/>
          </p:nvCxnSpPr>
          <p:spPr bwMode="auto">
            <a:xfrm>
              <a:off x="2611773" y="1575424"/>
              <a:ext cx="0" cy="1260000"/>
            </a:xfrm>
            <a:prstGeom prst="line">
              <a:avLst/>
            </a:prstGeom>
            <a:noFill/>
            <a:ln w="3175" cap="flat" cmpd="sng" algn="ctr">
              <a:solidFill>
                <a:schemeClr val="tx1">
                  <a:lumMod val="60000"/>
                  <a:lumOff val="40000"/>
                </a:schemeClr>
              </a:solidFill>
              <a:prstDash val="solid"/>
            </a:ln>
            <a:effectLst/>
          </p:spPr>
        </p:cxnSp>
        <p:cxnSp>
          <p:nvCxnSpPr>
            <p:cNvPr id="89" name="Straight Connector 88">
              <a:extLst>
                <a:ext uri="{FF2B5EF4-FFF2-40B4-BE49-F238E27FC236}">
                  <a16:creationId xmlns:a16="http://schemas.microsoft.com/office/drawing/2014/main" id="{64101258-4CCF-1229-598E-7F31C6D051F4}"/>
                </a:ext>
              </a:extLst>
            </p:cNvPr>
            <p:cNvCxnSpPr>
              <a:cxnSpLocks/>
            </p:cNvCxnSpPr>
            <p:nvPr/>
          </p:nvCxnSpPr>
          <p:spPr>
            <a:xfrm>
              <a:off x="711223" y="2161329"/>
              <a:ext cx="3657600" cy="0"/>
            </a:xfrm>
            <a:prstGeom prst="line">
              <a:avLst/>
            </a:prstGeom>
            <a:noFill/>
            <a:ln w="3175" cap="flat" cmpd="sng" algn="ctr">
              <a:solidFill>
                <a:schemeClr val="tx1">
                  <a:lumMod val="60000"/>
                  <a:lumOff val="40000"/>
                </a:schemeClr>
              </a:solidFill>
              <a:prstDash val="solid"/>
            </a:ln>
            <a:effectLst/>
          </p:spPr>
        </p:cxnSp>
        <p:sp>
          <p:nvSpPr>
            <p:cNvPr id="90" name="Oval 89">
              <a:extLst>
                <a:ext uri="{FF2B5EF4-FFF2-40B4-BE49-F238E27FC236}">
                  <a16:creationId xmlns:a16="http://schemas.microsoft.com/office/drawing/2014/main" id="{1B17C1D2-891D-2BEB-CD0E-A8F575DBC00F}"/>
                </a:ext>
              </a:extLst>
            </p:cNvPr>
            <p:cNvSpPr/>
            <p:nvPr/>
          </p:nvSpPr>
          <p:spPr bwMode="auto">
            <a:xfrm>
              <a:off x="2505920" y="2073492"/>
              <a:ext cx="182880" cy="182880"/>
            </a:xfrm>
            <a:prstGeom prst="ellipse">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endParaRPr>
            </a:p>
          </p:txBody>
        </p:sp>
      </p:grpSp>
      <p:sp>
        <p:nvSpPr>
          <p:cNvPr id="44" name="TextBox 43">
            <a:extLst>
              <a:ext uri="{FF2B5EF4-FFF2-40B4-BE49-F238E27FC236}">
                <a16:creationId xmlns:a16="http://schemas.microsoft.com/office/drawing/2014/main" id="{BA35402D-9F72-2B60-EACE-7B3B9F6728A1}"/>
              </a:ext>
            </a:extLst>
          </p:cNvPr>
          <p:cNvSpPr txBox="1"/>
          <p:nvPr/>
        </p:nvSpPr>
        <p:spPr>
          <a:xfrm>
            <a:off x="7794951" y="4478912"/>
            <a:ext cx="2009543" cy="5770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a:rPr>
              <a:t>Recognized as ‘</a:t>
            </a:r>
            <a:r>
              <a:rPr kumimoji="0" lang="en-US" sz="1050" b="1"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a:rPr>
              <a:t>The Best firm for Women in Tech</a:t>
            </a:r>
            <a:r>
              <a:rPr kumimoji="0" lang="en-US" sz="1050" b="0"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a:rPr>
              <a:t>’ 2023 by Analytics India Magazine</a:t>
            </a:r>
            <a:endParaRPr kumimoji="0" lang="en-IN" sz="1050" b="0" i="0" u="none" strike="noStrike" kern="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endParaRPr>
          </a:p>
        </p:txBody>
      </p:sp>
      <p:sp>
        <p:nvSpPr>
          <p:cNvPr id="45" name="TextBox 44">
            <a:extLst>
              <a:ext uri="{FF2B5EF4-FFF2-40B4-BE49-F238E27FC236}">
                <a16:creationId xmlns:a16="http://schemas.microsoft.com/office/drawing/2014/main" id="{0537C6DA-C2C0-6101-583B-2AF941B16ABD}"/>
              </a:ext>
            </a:extLst>
          </p:cNvPr>
          <p:cNvSpPr txBox="1"/>
          <p:nvPr/>
        </p:nvSpPr>
        <p:spPr>
          <a:xfrm>
            <a:off x="1692613" y="5767659"/>
            <a:ext cx="125323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ptos" panose="020B0004020202020204" pitchFamily="34" charset="0"/>
                <a:cs typeface="Calibri" panose="020F0502020204030204" pitchFamily="34" charset="0"/>
              </a:rPr>
              <a:t>Finalist Partner of Year : Azure AI and Business Transformation</a:t>
            </a:r>
          </a:p>
        </p:txBody>
      </p:sp>
      <p:sp>
        <p:nvSpPr>
          <p:cNvPr id="46" name="TextBox 45">
            <a:extLst>
              <a:ext uri="{FF2B5EF4-FFF2-40B4-BE49-F238E27FC236}">
                <a16:creationId xmlns:a16="http://schemas.microsoft.com/office/drawing/2014/main" id="{3BCA0E17-7404-5E9C-3477-C245C6855CE2}"/>
              </a:ext>
            </a:extLst>
          </p:cNvPr>
          <p:cNvSpPr txBox="1"/>
          <p:nvPr/>
        </p:nvSpPr>
        <p:spPr>
          <a:xfrm>
            <a:off x="2989261" y="5859917"/>
            <a:ext cx="13008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 normalizeH="0" baseline="0" noProof="0">
                <a:ln>
                  <a:noFill/>
                </a:ln>
                <a:solidFill>
                  <a:prstClr val="black"/>
                </a:solidFill>
                <a:effectLst/>
                <a:uLnTx/>
                <a:uFillTx/>
                <a:latin typeface="Aptos" panose="020B0004020202020204" pitchFamily="34" charset="0"/>
                <a:cs typeface="Calibri" panose="020F0502020204030204" pitchFamily="34" charset="0"/>
              </a:rPr>
              <a:t>Launch partner of Bedrock AWS Gen AI Platform</a:t>
            </a:r>
          </a:p>
        </p:txBody>
      </p:sp>
      <p:sp>
        <p:nvSpPr>
          <p:cNvPr id="47" name="TextBox 46">
            <a:extLst>
              <a:ext uri="{FF2B5EF4-FFF2-40B4-BE49-F238E27FC236}">
                <a16:creationId xmlns:a16="http://schemas.microsoft.com/office/drawing/2014/main" id="{3428CA34-8A09-FE48-B76A-199CCE5FD0E2}"/>
              </a:ext>
            </a:extLst>
          </p:cNvPr>
          <p:cNvSpPr txBox="1"/>
          <p:nvPr/>
        </p:nvSpPr>
        <p:spPr>
          <a:xfrm>
            <a:off x="6913041" y="5845429"/>
            <a:ext cx="12695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 normalizeH="0" baseline="0" noProof="0">
                <a:ln>
                  <a:noFill/>
                </a:ln>
                <a:solidFill>
                  <a:prstClr val="black"/>
                </a:solidFill>
                <a:effectLst/>
                <a:uLnTx/>
                <a:uFillTx/>
                <a:latin typeface="Aptos" panose="020B0004020202020204" pitchFamily="34" charset="0"/>
                <a:cs typeface="Calibri" panose="020F0502020204030204" pitchFamily="34" charset="0"/>
              </a:rPr>
              <a:t>Elite  Partner : Launch partner of Gen AI services </a:t>
            </a:r>
          </a:p>
        </p:txBody>
      </p:sp>
      <p:sp>
        <p:nvSpPr>
          <p:cNvPr id="48" name="TextBox 47">
            <a:extLst>
              <a:ext uri="{FF2B5EF4-FFF2-40B4-BE49-F238E27FC236}">
                <a16:creationId xmlns:a16="http://schemas.microsoft.com/office/drawing/2014/main" id="{94256F76-24A4-2644-C400-9A691099F4E5}"/>
              </a:ext>
            </a:extLst>
          </p:cNvPr>
          <p:cNvSpPr txBox="1"/>
          <p:nvPr/>
        </p:nvSpPr>
        <p:spPr>
          <a:xfrm>
            <a:off x="4269023" y="5859917"/>
            <a:ext cx="13846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 normalizeH="0" baseline="0" noProof="0">
                <a:ln>
                  <a:noFill/>
                </a:ln>
                <a:solidFill>
                  <a:prstClr val="black"/>
                </a:solidFill>
                <a:effectLst/>
                <a:uLnTx/>
                <a:uFillTx/>
                <a:latin typeface="Aptos" panose="020B0004020202020204" pitchFamily="34" charset="0"/>
                <a:cs typeface="Calibri" panose="020F0502020204030204" pitchFamily="34" charset="0"/>
              </a:rPr>
              <a:t>Premier Partner Specialization in Data &amp; Analytics</a:t>
            </a:r>
          </a:p>
        </p:txBody>
      </p:sp>
      <p:sp>
        <p:nvSpPr>
          <p:cNvPr id="49" name="TextBox 48">
            <a:extLst>
              <a:ext uri="{FF2B5EF4-FFF2-40B4-BE49-F238E27FC236}">
                <a16:creationId xmlns:a16="http://schemas.microsoft.com/office/drawing/2014/main" id="{D6EFC39A-232A-6CCE-31F6-7CFC08AA1415}"/>
              </a:ext>
            </a:extLst>
          </p:cNvPr>
          <p:cNvSpPr txBox="1"/>
          <p:nvPr/>
        </p:nvSpPr>
        <p:spPr>
          <a:xfrm>
            <a:off x="5634562" y="5879640"/>
            <a:ext cx="12853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 normalizeH="0" baseline="0" noProof="0">
                <a:ln>
                  <a:noFill/>
                </a:ln>
                <a:solidFill>
                  <a:prstClr val="black"/>
                </a:solidFill>
                <a:effectLst/>
                <a:uLnTx/>
                <a:uFillTx/>
                <a:latin typeface="Aptos" panose="020B0004020202020204" pitchFamily="34" charset="0"/>
                <a:cs typeface="Calibri" panose="020F0502020204030204" pitchFamily="34" charset="0"/>
              </a:rPr>
              <a:t>2023 Databricks Partner Champions of the Year</a:t>
            </a:r>
          </a:p>
        </p:txBody>
      </p:sp>
      <p:pic>
        <p:nvPicPr>
          <p:cNvPr id="50" name="Picture 49" descr="A green and black rectangle with white text&#10;&#10;Description automatically generated">
            <a:extLst>
              <a:ext uri="{FF2B5EF4-FFF2-40B4-BE49-F238E27FC236}">
                <a16:creationId xmlns:a16="http://schemas.microsoft.com/office/drawing/2014/main" id="{224EF5DD-DE58-D6AC-B08C-0DC2D5BD5D0F}"/>
              </a:ext>
            </a:extLst>
          </p:cNvPr>
          <p:cNvPicPr>
            <a:picLocks noChangeAspect="1"/>
          </p:cNvPicPr>
          <p:nvPr/>
        </p:nvPicPr>
        <p:blipFill rotWithShape="1">
          <a:blip r:embed="rId9">
            <a:extLst>
              <a:ext uri="{28A0092B-C50C-407E-A947-70E740481C1C}">
                <a14:useLocalDpi xmlns:a14="http://schemas.microsoft.com/office/drawing/2010/main" val="0"/>
              </a:ext>
            </a:extLst>
          </a:blip>
          <a:srcRect l="10530" t="17617" r="9578" b="20854"/>
          <a:stretch/>
        </p:blipFill>
        <p:spPr>
          <a:xfrm>
            <a:off x="8294575" y="5499300"/>
            <a:ext cx="709712" cy="285631"/>
          </a:xfrm>
          <a:prstGeom prst="rect">
            <a:avLst/>
          </a:prstGeom>
        </p:spPr>
      </p:pic>
      <p:sp>
        <p:nvSpPr>
          <p:cNvPr id="51" name="TextBox 50">
            <a:extLst>
              <a:ext uri="{FF2B5EF4-FFF2-40B4-BE49-F238E27FC236}">
                <a16:creationId xmlns:a16="http://schemas.microsoft.com/office/drawing/2014/main" id="{782AEC25-DFA0-4F47-09C2-B875DE6E32C9}"/>
              </a:ext>
            </a:extLst>
          </p:cNvPr>
          <p:cNvSpPr txBox="1"/>
          <p:nvPr/>
        </p:nvSpPr>
        <p:spPr>
          <a:xfrm>
            <a:off x="8025428" y="5890769"/>
            <a:ext cx="1269571"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 normalizeH="0" baseline="0" noProof="0">
                <a:ln>
                  <a:noFill/>
                </a:ln>
                <a:solidFill>
                  <a:prstClr val="black"/>
                </a:solidFill>
                <a:effectLst/>
                <a:uLnTx/>
                <a:uFillTx/>
                <a:latin typeface="Aptos" panose="020B0004020202020204" pitchFamily="34" charset="0"/>
                <a:cs typeface="Calibri" panose="020F0502020204030204" pitchFamily="34" charset="0"/>
              </a:rPr>
              <a:t>GSI Partner</a:t>
            </a:r>
          </a:p>
        </p:txBody>
      </p:sp>
      <p:pic>
        <p:nvPicPr>
          <p:cNvPr id="52" name="Picture 51">
            <a:extLst>
              <a:ext uri="{FF2B5EF4-FFF2-40B4-BE49-F238E27FC236}">
                <a16:creationId xmlns:a16="http://schemas.microsoft.com/office/drawing/2014/main" id="{AE3B7F82-C3E3-BF58-3C80-DF63774A69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1039" y="5506117"/>
            <a:ext cx="623557" cy="30894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13">
            <a:extLst>
              <a:ext uri="{FF2B5EF4-FFF2-40B4-BE49-F238E27FC236}">
                <a16:creationId xmlns:a16="http://schemas.microsoft.com/office/drawing/2014/main" id="{2FBC88AE-1DBE-2092-6C12-760F462A0D93}"/>
              </a:ext>
            </a:extLst>
          </p:cNvPr>
          <p:cNvSpPr txBox="1"/>
          <p:nvPr/>
        </p:nvSpPr>
        <p:spPr>
          <a:xfrm>
            <a:off x="8930169" y="5865754"/>
            <a:ext cx="1456908" cy="30777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30" normalizeH="0" baseline="0">
                <a:ln>
                  <a:noFill/>
                </a:ln>
                <a:solidFill>
                  <a:prstClr val="black"/>
                </a:solidFill>
                <a:effectLst/>
                <a:uLnTx/>
                <a:uFillTx/>
                <a:latin typeface="Frutiger 45 Light"/>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latin typeface="Aptos" panose="020B0004020202020204" pitchFamily="34" charset="0"/>
              </a:rPr>
              <a:t>Winner of </a:t>
            </a:r>
            <a:r>
              <a:rPr lang="en-US" sz="700" err="1">
                <a:latin typeface="Aptos" panose="020B0004020202020204" pitchFamily="34" charset="0"/>
              </a:rPr>
              <a:t>GenAI</a:t>
            </a:r>
            <a:r>
              <a:rPr lang="en-US" sz="700">
                <a:latin typeface="Aptos" panose="020B0004020202020204" pitchFamily="34" charset="0"/>
              </a:rPr>
              <a:t> Business Applications using SAP BTP</a:t>
            </a:r>
          </a:p>
        </p:txBody>
      </p:sp>
      <p:pic>
        <p:nvPicPr>
          <p:cNvPr id="54" name="Picture 53" descr="A blue and black striped logo&#10;&#10;Description automatically generated">
            <a:extLst>
              <a:ext uri="{FF2B5EF4-FFF2-40B4-BE49-F238E27FC236}">
                <a16:creationId xmlns:a16="http://schemas.microsoft.com/office/drawing/2014/main" id="{61160DC7-3196-7F5B-BEF0-C58AD0599ED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88703" y="5513619"/>
            <a:ext cx="623558" cy="249423"/>
          </a:xfrm>
          <a:prstGeom prst="rect">
            <a:avLst/>
          </a:prstGeom>
        </p:spPr>
      </p:pic>
      <p:pic>
        <p:nvPicPr>
          <p:cNvPr id="55" name="Picture 54" descr="ServiceNow Logo and symbol, meaning, history, PNG">
            <a:extLst>
              <a:ext uri="{FF2B5EF4-FFF2-40B4-BE49-F238E27FC236}">
                <a16:creationId xmlns:a16="http://schemas.microsoft.com/office/drawing/2014/main" id="{1DF42D3A-3906-68A6-F425-5F2B25CF69E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2016" y="5588709"/>
            <a:ext cx="1156092" cy="72715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9F888D76-C1C5-7CD3-A11D-3BF96B0C9790}"/>
              </a:ext>
            </a:extLst>
          </p:cNvPr>
          <p:cNvPicPr>
            <a:picLocks noChangeAspect="1" noChangeArrowheads="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138" y="3600674"/>
            <a:ext cx="1167572" cy="353308"/>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46B6E753-9979-6318-668D-DD4FADD9D6E9}"/>
              </a:ext>
            </a:extLst>
          </p:cNvPr>
          <p:cNvGrpSpPr/>
          <p:nvPr/>
        </p:nvGrpSpPr>
        <p:grpSpPr>
          <a:xfrm>
            <a:off x="4774895" y="1863980"/>
            <a:ext cx="2325346" cy="2838185"/>
            <a:chOff x="4938539" y="2033587"/>
            <a:chExt cx="2325346" cy="2838185"/>
          </a:xfrm>
        </p:grpSpPr>
        <p:sp>
          <p:nvSpPr>
            <p:cNvPr id="73" name="Title 1">
              <a:extLst>
                <a:ext uri="{FF2B5EF4-FFF2-40B4-BE49-F238E27FC236}">
                  <a16:creationId xmlns:a16="http://schemas.microsoft.com/office/drawing/2014/main" id="{F343B981-BEB3-BFD3-A7AB-1C67A905CC05}"/>
                </a:ext>
              </a:extLst>
            </p:cNvPr>
            <p:cNvSpPr txBox="1">
              <a:spLocks/>
            </p:cNvSpPr>
            <p:nvPr/>
          </p:nvSpPr>
          <p:spPr>
            <a:xfrm rot="18900000">
              <a:off x="4938539" y="2432943"/>
              <a:ext cx="1229693" cy="432374"/>
            </a:xfrm>
            <a:prstGeom prst="rect">
              <a:avLst/>
            </a:prstGeom>
          </p:spPr>
          <p:txBody>
            <a:bodyPr>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IN" sz="1200" b="1">
                  <a:solidFill>
                    <a:prstClr val="white"/>
                  </a:solidFill>
                  <a:latin typeface="Aptos" panose="020B0004020202020204" pitchFamily="34" charset="0"/>
                  <a:ea typeface="STKaiti"/>
                  <a:cs typeface="Calibri" panose="020F0502020204030204" pitchFamily="34" charset="0"/>
                </a:rPr>
                <a:t>AI </a:t>
              </a:r>
            </a:p>
            <a:p>
              <a:pPr marL="0" marR="0" lvl="0" indent="0" algn="ctr" defTabSz="685800" rtl="0" eaLnBrk="1" fontAlgn="auto" latinLnBrk="0" hangingPunct="1">
                <a:lnSpc>
                  <a:spcPct val="100000"/>
                </a:lnSpc>
                <a:spcBef>
                  <a:spcPct val="0"/>
                </a:spcBef>
                <a:spcAft>
                  <a:spcPts val="0"/>
                </a:spcAft>
                <a:buClrTx/>
                <a:buSzTx/>
                <a:buFontTx/>
                <a:buNone/>
                <a:tabLst/>
                <a:defRPr/>
              </a:pPr>
              <a:r>
                <a:rPr lang="en-IN" sz="1200" b="1">
                  <a:solidFill>
                    <a:prstClr val="white"/>
                  </a:solidFill>
                  <a:latin typeface="Aptos" panose="020B0004020202020204" pitchFamily="34" charset="0"/>
                  <a:ea typeface="STKaiti"/>
                  <a:cs typeface="Calibri" panose="020F0502020204030204" pitchFamily="34" charset="0"/>
                </a:rPr>
                <a:t>SERVICES</a:t>
              </a:r>
              <a:endParaRPr kumimoji="0" lang="en-IN" sz="1200" b="1" i="0" u="none" strike="noStrike" kern="120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74" name="Title 1">
              <a:extLst>
                <a:ext uri="{FF2B5EF4-FFF2-40B4-BE49-F238E27FC236}">
                  <a16:creationId xmlns:a16="http://schemas.microsoft.com/office/drawing/2014/main" id="{ED581F59-091A-7E79-D3AC-BF5C23E68082}"/>
                </a:ext>
              </a:extLst>
            </p:cNvPr>
            <p:cNvSpPr txBox="1">
              <a:spLocks/>
            </p:cNvSpPr>
            <p:nvPr/>
          </p:nvSpPr>
          <p:spPr>
            <a:xfrm rot="2700000">
              <a:off x="6369040" y="2432247"/>
              <a:ext cx="1229693" cy="432374"/>
            </a:xfrm>
            <a:prstGeom prst="rect">
              <a:avLst/>
            </a:prstGeom>
          </p:spPr>
          <p:txBody>
            <a:bodyPr>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US" sz="1200" b="1">
                  <a:solidFill>
                    <a:schemeClr val="tx2"/>
                  </a:solidFill>
                  <a:latin typeface="Aptos" panose="020B0004020202020204" pitchFamily="34" charset="0"/>
                  <a:ea typeface="STKaiti"/>
                  <a:cs typeface="Calibri" panose="020F0502020204030204" pitchFamily="34" charset="0"/>
                </a:rPr>
                <a:t>AI</a:t>
              </a:r>
            </a:p>
            <a:p>
              <a:pPr marL="0" marR="0" lvl="0" indent="0" algn="ctr" defTabSz="685800" rtl="0" eaLnBrk="1" fontAlgn="auto" latinLnBrk="0" hangingPunct="1">
                <a:lnSpc>
                  <a:spcPct val="100000"/>
                </a:lnSpc>
                <a:spcBef>
                  <a:spcPct val="0"/>
                </a:spcBef>
                <a:spcAft>
                  <a:spcPts val="0"/>
                </a:spcAft>
                <a:buClrTx/>
                <a:buSzTx/>
                <a:buFontTx/>
                <a:buNone/>
                <a:tabLst/>
                <a:defRPr/>
              </a:pPr>
              <a:r>
                <a:rPr lang="en-US" sz="1200" b="1">
                  <a:solidFill>
                    <a:schemeClr val="tx2"/>
                  </a:solidFill>
                  <a:latin typeface="Aptos" panose="020B0004020202020204" pitchFamily="34" charset="0"/>
                  <a:ea typeface="STKaiti"/>
                  <a:cs typeface="Calibri" panose="020F0502020204030204" pitchFamily="34" charset="0"/>
                </a:rPr>
                <a:t> RESEARCH</a:t>
              </a:r>
              <a:endParaRPr kumimoji="0" lang="en-US" sz="1200" b="1" i="0" u="none" strike="noStrike" kern="1200" cap="none" spc="0" normalizeH="0" baseline="0" noProof="0">
                <a:ln>
                  <a:noFill/>
                </a:ln>
                <a:solidFill>
                  <a:schemeClr val="tx2"/>
                </a:solidFill>
                <a:effectLst/>
                <a:uLnTx/>
                <a:uFillTx/>
                <a:latin typeface="Aptos" panose="020B0004020202020204" pitchFamily="34" charset="0"/>
                <a:ea typeface="STKaiti"/>
                <a:cs typeface="Calibri" panose="020F0502020204030204" pitchFamily="34" charset="0"/>
              </a:endParaRPr>
            </a:p>
          </p:txBody>
        </p:sp>
        <p:sp>
          <p:nvSpPr>
            <p:cNvPr id="75" name="Title 1">
              <a:extLst>
                <a:ext uri="{FF2B5EF4-FFF2-40B4-BE49-F238E27FC236}">
                  <a16:creationId xmlns:a16="http://schemas.microsoft.com/office/drawing/2014/main" id="{63FD6BC8-62D3-0B1C-337B-58861F264A59}"/>
                </a:ext>
              </a:extLst>
            </p:cNvPr>
            <p:cNvSpPr txBox="1">
              <a:spLocks/>
            </p:cNvSpPr>
            <p:nvPr/>
          </p:nvSpPr>
          <p:spPr>
            <a:xfrm rot="2700000">
              <a:off x="4802182" y="3897221"/>
              <a:ext cx="1229693" cy="432374"/>
            </a:xfrm>
            <a:prstGeom prst="rect">
              <a:avLst/>
            </a:prstGeom>
          </p:spPr>
          <p:txBody>
            <a:bodyPr>
              <a:prstTxWarp prst="textArchDow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IN" sz="1200" b="1" i="0" u="none" strike="noStrike" kern="1200" cap="none" spc="0" normalizeH="0" baseline="0" noProof="0">
                  <a:ln>
                    <a:noFill/>
                  </a:ln>
                  <a:solidFill>
                    <a:schemeClr val="tx2"/>
                  </a:solidFill>
                  <a:effectLst/>
                  <a:uLnTx/>
                  <a:uFillTx/>
                  <a:latin typeface="Aptos" panose="020B0004020202020204" pitchFamily="34" charset="0"/>
                  <a:ea typeface="STKaiti"/>
                  <a:cs typeface="Calibri" panose="020F0502020204030204" pitchFamily="34" charset="0"/>
                </a:rPr>
                <a:t>ENGINEERING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IN" sz="1200" b="1" i="0" u="none" strike="noStrike" kern="1200" cap="none" spc="0" normalizeH="0" baseline="0" noProof="0">
                  <a:ln>
                    <a:noFill/>
                  </a:ln>
                  <a:solidFill>
                    <a:schemeClr val="tx2"/>
                  </a:solidFill>
                  <a:effectLst/>
                  <a:uLnTx/>
                  <a:uFillTx/>
                  <a:latin typeface="Aptos" panose="020B0004020202020204" pitchFamily="34" charset="0"/>
                  <a:ea typeface="STKaiti"/>
                  <a:cs typeface="Calibri" panose="020F0502020204030204" pitchFamily="34" charset="0"/>
                </a:rPr>
                <a:t>DNA</a:t>
              </a:r>
            </a:p>
          </p:txBody>
        </p:sp>
        <p:sp>
          <p:nvSpPr>
            <p:cNvPr id="76" name="Title 1">
              <a:extLst>
                <a:ext uri="{FF2B5EF4-FFF2-40B4-BE49-F238E27FC236}">
                  <a16:creationId xmlns:a16="http://schemas.microsoft.com/office/drawing/2014/main" id="{D5AB8E2E-7C43-A7A8-0224-4737A3893E57}"/>
                </a:ext>
              </a:extLst>
            </p:cNvPr>
            <p:cNvSpPr txBox="1">
              <a:spLocks/>
            </p:cNvSpPr>
            <p:nvPr/>
          </p:nvSpPr>
          <p:spPr>
            <a:xfrm rot="18606432">
              <a:off x="6185557" y="3793444"/>
              <a:ext cx="1637071" cy="519585"/>
            </a:xfrm>
            <a:prstGeom prst="rect">
              <a:avLst/>
            </a:prstGeom>
          </p:spPr>
          <p:txBody>
            <a:bodyPr>
              <a:prstTxWarp prst="textArchDow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rPr>
                <a:t>Niche AI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rPr>
                <a:t>Talent</a:t>
              </a:r>
            </a:p>
          </p:txBody>
        </p:sp>
        <p:grpSp>
          <p:nvGrpSpPr>
            <p:cNvPr id="77" name="Group 76">
              <a:extLst>
                <a:ext uri="{FF2B5EF4-FFF2-40B4-BE49-F238E27FC236}">
                  <a16:creationId xmlns:a16="http://schemas.microsoft.com/office/drawing/2014/main" id="{7A654E16-A0E9-887D-3648-065AB1C67200}"/>
                </a:ext>
              </a:extLst>
            </p:cNvPr>
            <p:cNvGrpSpPr/>
            <p:nvPr/>
          </p:nvGrpSpPr>
          <p:grpSpPr>
            <a:xfrm>
              <a:off x="5264745" y="2321104"/>
              <a:ext cx="1949304" cy="1957321"/>
              <a:chOff x="5400525" y="2668932"/>
              <a:chExt cx="1772095" cy="1779383"/>
            </a:xfrm>
          </p:grpSpPr>
          <p:sp>
            <p:nvSpPr>
              <p:cNvPr id="84" name="Freeform 9">
                <a:extLst>
                  <a:ext uri="{FF2B5EF4-FFF2-40B4-BE49-F238E27FC236}">
                    <a16:creationId xmlns:a16="http://schemas.microsoft.com/office/drawing/2014/main" id="{45999887-6EDC-4FC0-9800-A995B4468F12}"/>
                  </a:ext>
                </a:extLst>
              </p:cNvPr>
              <p:cNvSpPr>
                <a:spLocks/>
              </p:cNvSpPr>
              <p:nvPr/>
            </p:nvSpPr>
            <p:spPr bwMode="auto">
              <a:xfrm rot="2700000">
                <a:off x="5395357" y="3711077"/>
                <a:ext cx="1026564" cy="447911"/>
              </a:xfrm>
              <a:custGeom>
                <a:avLst/>
                <a:gdLst>
                  <a:gd name="T0" fmla="*/ 52 w 52"/>
                  <a:gd name="T1" fmla="*/ 13 h 23"/>
                  <a:gd name="T2" fmla="*/ 26 w 52"/>
                  <a:gd name="T3" fmla="*/ 23 h 23"/>
                  <a:gd name="T4" fmla="*/ 0 w 52"/>
                  <a:gd name="T5" fmla="*/ 13 h 23"/>
                  <a:gd name="T6" fmla="*/ 13 w 52"/>
                  <a:gd name="T7" fmla="*/ 0 h 23"/>
                  <a:gd name="T8" fmla="*/ 26 w 52"/>
                  <a:gd name="T9" fmla="*/ 5 h 23"/>
                  <a:gd name="T10" fmla="*/ 39 w 52"/>
                  <a:gd name="T11" fmla="*/ 0 h 23"/>
                  <a:gd name="T12" fmla="*/ 52 w 52"/>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52" h="23">
                    <a:moveTo>
                      <a:pt x="52" y="13"/>
                    </a:moveTo>
                    <a:cubicBezTo>
                      <a:pt x="45" y="19"/>
                      <a:pt x="36" y="23"/>
                      <a:pt x="26" y="23"/>
                    </a:cubicBezTo>
                    <a:cubicBezTo>
                      <a:pt x="16" y="23"/>
                      <a:pt x="7" y="19"/>
                      <a:pt x="0" y="13"/>
                    </a:cubicBezTo>
                    <a:cubicBezTo>
                      <a:pt x="13" y="0"/>
                      <a:pt x="13" y="0"/>
                      <a:pt x="13" y="0"/>
                    </a:cubicBezTo>
                    <a:cubicBezTo>
                      <a:pt x="16" y="3"/>
                      <a:pt x="21" y="5"/>
                      <a:pt x="26" y="5"/>
                    </a:cubicBezTo>
                    <a:cubicBezTo>
                      <a:pt x="31" y="5"/>
                      <a:pt x="35" y="3"/>
                      <a:pt x="39" y="0"/>
                    </a:cubicBezTo>
                    <a:lnTo>
                      <a:pt x="52" y="13"/>
                    </a:lnTo>
                    <a:close/>
                  </a:path>
                </a:pathLst>
              </a:custGeom>
              <a:solidFill>
                <a:srgbClr val="F0C9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85" name="Freeform 10">
                <a:extLst>
                  <a:ext uri="{FF2B5EF4-FFF2-40B4-BE49-F238E27FC236}">
                    <a16:creationId xmlns:a16="http://schemas.microsoft.com/office/drawing/2014/main" id="{68FA0FF5-A03E-A02B-D066-C8699058BEF0}"/>
                  </a:ext>
                </a:extLst>
              </p:cNvPr>
              <p:cNvSpPr>
                <a:spLocks/>
              </p:cNvSpPr>
              <p:nvPr/>
            </p:nvSpPr>
            <p:spPr bwMode="auto">
              <a:xfrm rot="2700000">
                <a:off x="6437736" y="3431751"/>
                <a:ext cx="453541" cy="1016227"/>
              </a:xfrm>
              <a:custGeom>
                <a:avLst/>
                <a:gdLst>
                  <a:gd name="T0" fmla="*/ 23 w 23"/>
                  <a:gd name="T1" fmla="*/ 26 h 52"/>
                  <a:gd name="T2" fmla="*/ 13 w 23"/>
                  <a:gd name="T3" fmla="*/ 52 h 52"/>
                  <a:gd name="T4" fmla="*/ 0 w 23"/>
                  <a:gd name="T5" fmla="*/ 39 h 52"/>
                  <a:gd name="T6" fmla="*/ 5 w 23"/>
                  <a:gd name="T7" fmla="*/ 26 h 52"/>
                  <a:gd name="T8" fmla="*/ 0 w 23"/>
                  <a:gd name="T9" fmla="*/ 13 h 52"/>
                  <a:gd name="T10" fmla="*/ 13 w 23"/>
                  <a:gd name="T11" fmla="*/ 0 h 52"/>
                  <a:gd name="T12" fmla="*/ 23 w 23"/>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23" h="52">
                    <a:moveTo>
                      <a:pt x="23" y="26"/>
                    </a:moveTo>
                    <a:cubicBezTo>
                      <a:pt x="23" y="36"/>
                      <a:pt x="19" y="45"/>
                      <a:pt x="13" y="52"/>
                    </a:cubicBezTo>
                    <a:cubicBezTo>
                      <a:pt x="0" y="39"/>
                      <a:pt x="0" y="39"/>
                      <a:pt x="0" y="39"/>
                    </a:cubicBezTo>
                    <a:cubicBezTo>
                      <a:pt x="3" y="35"/>
                      <a:pt x="5" y="31"/>
                      <a:pt x="5" y="26"/>
                    </a:cubicBezTo>
                    <a:cubicBezTo>
                      <a:pt x="5" y="21"/>
                      <a:pt x="3" y="16"/>
                      <a:pt x="0" y="13"/>
                    </a:cubicBezTo>
                    <a:cubicBezTo>
                      <a:pt x="13" y="0"/>
                      <a:pt x="13" y="0"/>
                      <a:pt x="13" y="0"/>
                    </a:cubicBezTo>
                    <a:cubicBezTo>
                      <a:pt x="19" y="7"/>
                      <a:pt x="23" y="16"/>
                      <a:pt x="23" y="26"/>
                    </a:cubicBezTo>
                    <a:close/>
                  </a:path>
                </a:pathLst>
              </a:custGeom>
              <a:solidFill>
                <a:srgbClr val="004B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86" name="Freeform 11">
                <a:extLst>
                  <a:ext uri="{FF2B5EF4-FFF2-40B4-BE49-F238E27FC236}">
                    <a16:creationId xmlns:a16="http://schemas.microsoft.com/office/drawing/2014/main" id="{4B2C1BDF-B712-5B78-786E-5B8635E0E057}"/>
                  </a:ext>
                </a:extLst>
              </p:cNvPr>
              <p:cNvSpPr>
                <a:spLocks/>
              </p:cNvSpPr>
              <p:nvPr/>
            </p:nvSpPr>
            <p:spPr bwMode="auto">
              <a:xfrm rot="2700000">
                <a:off x="6154806" y="2958258"/>
                <a:ext cx="1026564" cy="447911"/>
              </a:xfrm>
              <a:custGeom>
                <a:avLst/>
                <a:gdLst>
                  <a:gd name="T0" fmla="*/ 52 w 52"/>
                  <a:gd name="T1" fmla="*/ 10 h 23"/>
                  <a:gd name="T2" fmla="*/ 39 w 52"/>
                  <a:gd name="T3" fmla="*/ 23 h 23"/>
                  <a:gd name="T4" fmla="*/ 26 w 52"/>
                  <a:gd name="T5" fmla="*/ 18 h 23"/>
                  <a:gd name="T6" fmla="*/ 13 w 52"/>
                  <a:gd name="T7" fmla="*/ 23 h 23"/>
                  <a:gd name="T8" fmla="*/ 0 w 52"/>
                  <a:gd name="T9" fmla="*/ 10 h 23"/>
                  <a:gd name="T10" fmla="*/ 26 w 52"/>
                  <a:gd name="T11" fmla="*/ 0 h 23"/>
                  <a:gd name="T12" fmla="*/ 52 w 52"/>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52" h="23">
                    <a:moveTo>
                      <a:pt x="52" y="10"/>
                    </a:moveTo>
                    <a:cubicBezTo>
                      <a:pt x="39" y="23"/>
                      <a:pt x="39" y="23"/>
                      <a:pt x="39" y="23"/>
                    </a:cubicBezTo>
                    <a:cubicBezTo>
                      <a:pt x="35" y="20"/>
                      <a:pt x="31" y="18"/>
                      <a:pt x="26" y="18"/>
                    </a:cubicBezTo>
                    <a:cubicBezTo>
                      <a:pt x="21" y="18"/>
                      <a:pt x="16" y="20"/>
                      <a:pt x="13" y="23"/>
                    </a:cubicBezTo>
                    <a:cubicBezTo>
                      <a:pt x="0" y="10"/>
                      <a:pt x="0" y="10"/>
                      <a:pt x="0" y="10"/>
                    </a:cubicBezTo>
                    <a:cubicBezTo>
                      <a:pt x="7" y="4"/>
                      <a:pt x="16" y="0"/>
                      <a:pt x="26" y="0"/>
                    </a:cubicBezTo>
                    <a:cubicBezTo>
                      <a:pt x="36" y="0"/>
                      <a:pt x="45" y="4"/>
                      <a:pt x="52" y="10"/>
                    </a:cubicBezTo>
                    <a:close/>
                  </a:path>
                </a:pathLst>
              </a:custGeom>
              <a:solidFill>
                <a:srgbClr val="F0C9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sp>
            <p:nvSpPr>
              <p:cNvPr id="87" name="Freeform 12">
                <a:extLst>
                  <a:ext uri="{FF2B5EF4-FFF2-40B4-BE49-F238E27FC236}">
                    <a16:creationId xmlns:a16="http://schemas.microsoft.com/office/drawing/2014/main" id="{D70E8AA7-21AE-25BF-4951-A1C99D8D0CA3}"/>
                  </a:ext>
                </a:extLst>
              </p:cNvPr>
              <p:cNvSpPr>
                <a:spLocks/>
              </p:cNvSpPr>
              <p:nvPr/>
            </p:nvSpPr>
            <p:spPr bwMode="auto">
              <a:xfrm rot="2700000">
                <a:off x="5681868" y="2672757"/>
                <a:ext cx="453541" cy="1016227"/>
              </a:xfrm>
              <a:custGeom>
                <a:avLst/>
                <a:gdLst>
                  <a:gd name="T0" fmla="*/ 18 w 23"/>
                  <a:gd name="T1" fmla="*/ 26 h 52"/>
                  <a:gd name="T2" fmla="*/ 23 w 23"/>
                  <a:gd name="T3" fmla="*/ 39 h 52"/>
                  <a:gd name="T4" fmla="*/ 10 w 23"/>
                  <a:gd name="T5" fmla="*/ 52 h 52"/>
                  <a:gd name="T6" fmla="*/ 0 w 23"/>
                  <a:gd name="T7" fmla="*/ 26 h 52"/>
                  <a:gd name="T8" fmla="*/ 10 w 23"/>
                  <a:gd name="T9" fmla="*/ 0 h 52"/>
                  <a:gd name="T10" fmla="*/ 23 w 23"/>
                  <a:gd name="T11" fmla="*/ 13 h 52"/>
                  <a:gd name="T12" fmla="*/ 18 w 23"/>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23" h="52">
                    <a:moveTo>
                      <a:pt x="18" y="26"/>
                    </a:moveTo>
                    <a:cubicBezTo>
                      <a:pt x="18" y="31"/>
                      <a:pt x="20" y="35"/>
                      <a:pt x="23" y="39"/>
                    </a:cubicBezTo>
                    <a:cubicBezTo>
                      <a:pt x="10" y="52"/>
                      <a:pt x="10" y="52"/>
                      <a:pt x="10" y="52"/>
                    </a:cubicBezTo>
                    <a:cubicBezTo>
                      <a:pt x="3" y="45"/>
                      <a:pt x="0" y="36"/>
                      <a:pt x="0" y="26"/>
                    </a:cubicBezTo>
                    <a:cubicBezTo>
                      <a:pt x="0" y="16"/>
                      <a:pt x="3" y="7"/>
                      <a:pt x="10" y="0"/>
                    </a:cubicBezTo>
                    <a:cubicBezTo>
                      <a:pt x="23" y="13"/>
                      <a:pt x="23" y="13"/>
                      <a:pt x="23" y="13"/>
                    </a:cubicBezTo>
                    <a:cubicBezTo>
                      <a:pt x="20" y="16"/>
                      <a:pt x="18" y="21"/>
                      <a:pt x="18" y="26"/>
                    </a:cubicBezTo>
                    <a:close/>
                  </a:path>
                </a:pathLst>
              </a:custGeom>
              <a:solidFill>
                <a:srgbClr val="004B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IN" sz="1200" b="1" i="0" u="none" strike="noStrike" kern="0" cap="none" spc="0" normalizeH="0" baseline="0" noProof="0">
                  <a:ln>
                    <a:noFill/>
                  </a:ln>
                  <a:solidFill>
                    <a:prstClr val="white"/>
                  </a:solidFill>
                  <a:effectLst/>
                  <a:uLnTx/>
                  <a:uFillTx/>
                  <a:latin typeface="Aptos" panose="020B0004020202020204" pitchFamily="34" charset="0"/>
                  <a:ea typeface="STKaiti"/>
                  <a:cs typeface="Calibri" panose="020F0502020204030204" pitchFamily="34" charset="0"/>
                </a:endParaRPr>
              </a:p>
            </p:txBody>
          </p:sp>
        </p:grpSp>
        <p:sp>
          <p:nvSpPr>
            <p:cNvPr id="78" name="Oval 77">
              <a:extLst>
                <a:ext uri="{FF2B5EF4-FFF2-40B4-BE49-F238E27FC236}">
                  <a16:creationId xmlns:a16="http://schemas.microsoft.com/office/drawing/2014/main" id="{22275DA2-F39E-90C5-02DC-D5AB2ED3AD9E}"/>
                </a:ext>
              </a:extLst>
            </p:cNvPr>
            <p:cNvSpPr/>
            <p:nvPr/>
          </p:nvSpPr>
          <p:spPr bwMode="auto">
            <a:xfrm>
              <a:off x="5744388" y="2853581"/>
              <a:ext cx="971550" cy="971550"/>
            </a:xfrm>
            <a:prstGeom prst="ellipse">
              <a:avLst/>
            </a:prstGeom>
            <a:solidFill>
              <a:srgbClr val="FFFFFF"/>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7C7C7C"/>
                </a:solidFill>
                <a:effectLst/>
                <a:uLnTx/>
                <a:uFillTx/>
                <a:latin typeface="Aptos" panose="020B0004020202020204" pitchFamily="34" charset="0"/>
                <a:ea typeface="STKaiti"/>
                <a:cs typeface="Calibri" panose="020F0502020204030204" pitchFamily="34" charset="0"/>
              </a:endParaRPr>
            </a:p>
          </p:txBody>
        </p:sp>
        <p:pic>
          <p:nvPicPr>
            <p:cNvPr id="79" name="btfpIconLines236907">
              <a:extLst>
                <a:ext uri="{FF2B5EF4-FFF2-40B4-BE49-F238E27FC236}">
                  <a16:creationId xmlns:a16="http://schemas.microsoft.com/office/drawing/2014/main" id="{A04674F2-C985-5FC7-14E5-BCB96CA835AA}"/>
                </a:ext>
              </a:extLst>
            </p:cNvPr>
            <p:cNvPicPr>
              <a:picLocks/>
            </p:cNvPicPr>
            <p:nvPr/>
          </p:nvPicPr>
          <p:blipFill>
            <a:blip r:embed="rId14">
              <a:lum bright="70000" contrast="-70000"/>
            </a:blip>
            <a:stretch>
              <a:fillRect/>
            </a:stretch>
          </p:blipFill>
          <p:spPr>
            <a:xfrm>
              <a:off x="6479688" y="3617601"/>
              <a:ext cx="699854" cy="699854"/>
            </a:xfrm>
            <a:prstGeom prst="rect">
              <a:avLst/>
            </a:prstGeom>
          </p:spPr>
        </p:pic>
        <p:pic>
          <p:nvPicPr>
            <p:cNvPr id="80" name="btfpIconLines158422">
              <a:extLst>
                <a:ext uri="{FF2B5EF4-FFF2-40B4-BE49-F238E27FC236}">
                  <a16:creationId xmlns:a16="http://schemas.microsoft.com/office/drawing/2014/main" id="{87CC60AF-9B00-1FF8-83B2-B19322CD096A}"/>
                </a:ext>
              </a:extLst>
            </p:cNvPr>
            <p:cNvPicPr>
              <a:picLocks/>
            </p:cNvPicPr>
            <p:nvPr/>
          </p:nvPicPr>
          <p:blipFill>
            <a:blip r:embed="rId15"/>
            <a:stretch>
              <a:fillRect/>
            </a:stretch>
          </p:blipFill>
          <p:spPr>
            <a:xfrm>
              <a:off x="6450642" y="2323971"/>
              <a:ext cx="699854" cy="699854"/>
            </a:xfrm>
            <a:prstGeom prst="rect">
              <a:avLst/>
            </a:prstGeom>
          </p:spPr>
        </p:pic>
        <p:pic>
          <p:nvPicPr>
            <p:cNvPr id="81" name="btfpIconLines108346">
              <a:extLst>
                <a:ext uri="{FF2B5EF4-FFF2-40B4-BE49-F238E27FC236}">
                  <a16:creationId xmlns:a16="http://schemas.microsoft.com/office/drawing/2014/main" id="{3EB6C9A0-0F93-FCA8-67EE-EBA71957D01D}"/>
                </a:ext>
              </a:extLst>
            </p:cNvPr>
            <p:cNvPicPr>
              <a:picLocks/>
            </p:cNvPicPr>
            <p:nvPr/>
          </p:nvPicPr>
          <p:blipFill>
            <a:blip r:embed="rId16">
              <a:lum bright="70000" contrast="-70000"/>
            </a:blip>
            <a:stretch>
              <a:fillRect/>
            </a:stretch>
          </p:blipFill>
          <p:spPr>
            <a:xfrm>
              <a:off x="5388892" y="2395817"/>
              <a:ext cx="699854" cy="699855"/>
            </a:xfrm>
            <a:prstGeom prst="rect">
              <a:avLst/>
            </a:prstGeom>
          </p:spPr>
        </p:pic>
        <p:pic>
          <p:nvPicPr>
            <p:cNvPr id="82" name="btfpIconLines657013">
              <a:extLst>
                <a:ext uri="{FF2B5EF4-FFF2-40B4-BE49-F238E27FC236}">
                  <a16:creationId xmlns:a16="http://schemas.microsoft.com/office/drawing/2014/main" id="{01908470-1465-1E3E-1E06-8AA8322D8D32}"/>
                </a:ext>
              </a:extLst>
            </p:cNvPr>
            <p:cNvPicPr>
              <a:picLocks/>
            </p:cNvPicPr>
            <p:nvPr/>
          </p:nvPicPr>
          <p:blipFill>
            <a:blip r:embed="rId17"/>
            <a:stretch>
              <a:fillRect/>
            </a:stretch>
          </p:blipFill>
          <p:spPr>
            <a:xfrm>
              <a:off x="5318075" y="3616086"/>
              <a:ext cx="699854" cy="699855"/>
            </a:xfrm>
            <a:prstGeom prst="rect">
              <a:avLst/>
            </a:prstGeom>
          </p:spPr>
        </p:pic>
        <p:sp>
          <p:nvSpPr>
            <p:cNvPr id="83" name="TextBox 82">
              <a:extLst>
                <a:ext uri="{FF2B5EF4-FFF2-40B4-BE49-F238E27FC236}">
                  <a16:creationId xmlns:a16="http://schemas.microsoft.com/office/drawing/2014/main" id="{2C29AE0F-B9D6-E35F-03E4-E0FA328563C6}"/>
                </a:ext>
              </a:extLst>
            </p:cNvPr>
            <p:cNvSpPr txBox="1"/>
            <p:nvPr/>
          </p:nvSpPr>
          <p:spPr>
            <a:xfrm>
              <a:off x="5786163" y="3137994"/>
              <a:ext cx="912383" cy="461665"/>
            </a:xfrm>
            <a:prstGeom prst="rect">
              <a:avLst/>
            </a:prstGeom>
            <a:noFill/>
          </p:spPr>
          <p:txBody>
            <a:bodyPr wrap="square" lIns="91440" tIns="45720" rIns="91440" bIns="45720" rtlCol="0" anchor="t">
              <a:spAutoFit/>
            </a:bodyPr>
            <a:lstStyle>
              <a:defPPr>
                <a:defRPr lang="en-US"/>
              </a:defPPr>
              <a:lvl1pPr marR="0" lvl="0" indent="0" defTabSz="1219170" fontAlgn="base">
                <a:lnSpc>
                  <a:spcPct val="100000"/>
                </a:lnSpc>
                <a:spcBef>
                  <a:spcPct val="0"/>
                </a:spcBef>
                <a:spcAft>
                  <a:spcPct val="0"/>
                </a:spcAft>
                <a:buClrTx/>
                <a:buSzTx/>
                <a:buFontTx/>
                <a:buNone/>
                <a:tabLst/>
                <a:defRPr kumimoji="0" sz="1400" b="1" i="0" u="none" strike="noStrike" cap="none" spc="0" normalizeH="0" baseline="0">
                  <a:ln>
                    <a:noFill/>
                  </a:ln>
                  <a:solidFill>
                    <a:srgbClr val="FEFDFD">
                      <a:lumMod val="10000"/>
                    </a:srgbClr>
                  </a:solidFill>
                  <a:effectLst/>
                  <a:uLnTx/>
                  <a:uFillTx/>
                  <a:latin typeface="Frutiger 45 bold"/>
                  <a:ea typeface="STKaiti"/>
                  <a:cs typeface="Calibri" panose="020F0502020204030204" pitchFamily="34"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ptos" panose="020B0004020202020204" pitchFamily="34" charset="0"/>
                  <a:cs typeface="Calibri"/>
                </a:rPr>
                <a:t>AI First DNA</a:t>
              </a:r>
            </a:p>
          </p:txBody>
        </p:sp>
      </p:grpSp>
      <p:grpSp>
        <p:nvGrpSpPr>
          <p:cNvPr id="58" name="Group 57">
            <a:extLst>
              <a:ext uri="{FF2B5EF4-FFF2-40B4-BE49-F238E27FC236}">
                <a16:creationId xmlns:a16="http://schemas.microsoft.com/office/drawing/2014/main" id="{E77432F4-8ABB-4326-E0BE-D2EC45E2F5A9}"/>
              </a:ext>
            </a:extLst>
          </p:cNvPr>
          <p:cNvGrpSpPr/>
          <p:nvPr/>
        </p:nvGrpSpPr>
        <p:grpSpPr>
          <a:xfrm>
            <a:off x="7870306" y="1406786"/>
            <a:ext cx="3628227" cy="1367146"/>
            <a:chOff x="8291353" y="3734737"/>
            <a:chExt cx="3292169" cy="1260000"/>
          </a:xfrm>
        </p:grpSpPr>
        <p:grpSp>
          <p:nvGrpSpPr>
            <p:cNvPr id="69" name="Group 68">
              <a:extLst>
                <a:ext uri="{FF2B5EF4-FFF2-40B4-BE49-F238E27FC236}">
                  <a16:creationId xmlns:a16="http://schemas.microsoft.com/office/drawing/2014/main" id="{DBE97CEE-E535-52C0-ABE2-C400044C7B1F}"/>
                </a:ext>
              </a:extLst>
            </p:cNvPr>
            <p:cNvGrpSpPr/>
            <p:nvPr/>
          </p:nvGrpSpPr>
          <p:grpSpPr>
            <a:xfrm>
              <a:off x="8291353" y="3734737"/>
              <a:ext cx="3292169" cy="1260000"/>
              <a:chOff x="6778333" y="3734737"/>
              <a:chExt cx="3292169" cy="1260000"/>
            </a:xfrm>
          </p:grpSpPr>
          <p:cxnSp>
            <p:nvCxnSpPr>
              <p:cNvPr id="71" name="Straight Connector 70">
                <a:extLst>
                  <a:ext uri="{FF2B5EF4-FFF2-40B4-BE49-F238E27FC236}">
                    <a16:creationId xmlns:a16="http://schemas.microsoft.com/office/drawing/2014/main" id="{171640BE-C4D1-6F1E-04BA-BC8226C03F5C}"/>
                  </a:ext>
                </a:extLst>
              </p:cNvPr>
              <p:cNvCxnSpPr/>
              <p:nvPr/>
            </p:nvCxnSpPr>
            <p:spPr bwMode="auto">
              <a:xfrm>
                <a:off x="8476901" y="3734737"/>
                <a:ext cx="0" cy="1260000"/>
              </a:xfrm>
              <a:prstGeom prst="line">
                <a:avLst/>
              </a:prstGeom>
              <a:noFill/>
              <a:ln w="3175" cap="flat" cmpd="sng" algn="ctr">
                <a:solidFill>
                  <a:schemeClr val="tx1">
                    <a:lumMod val="60000"/>
                    <a:lumOff val="40000"/>
                  </a:schemeClr>
                </a:solidFill>
                <a:prstDash val="solid"/>
              </a:ln>
              <a:effectLst/>
            </p:spPr>
          </p:cxnSp>
          <p:cxnSp>
            <p:nvCxnSpPr>
              <p:cNvPr id="72" name="Straight Connector 71">
                <a:extLst>
                  <a:ext uri="{FF2B5EF4-FFF2-40B4-BE49-F238E27FC236}">
                    <a16:creationId xmlns:a16="http://schemas.microsoft.com/office/drawing/2014/main" id="{0E8B498F-A98A-CBD5-6BC4-BC54BD126180}"/>
                  </a:ext>
                </a:extLst>
              </p:cNvPr>
              <p:cNvCxnSpPr>
                <a:cxnSpLocks/>
              </p:cNvCxnSpPr>
              <p:nvPr/>
            </p:nvCxnSpPr>
            <p:spPr>
              <a:xfrm>
                <a:off x="6778333" y="4413343"/>
                <a:ext cx="3292169" cy="0"/>
              </a:xfrm>
              <a:prstGeom prst="line">
                <a:avLst/>
              </a:prstGeom>
              <a:noFill/>
              <a:ln w="3175" cap="flat" cmpd="sng" algn="ctr">
                <a:solidFill>
                  <a:schemeClr val="tx1">
                    <a:lumMod val="60000"/>
                    <a:lumOff val="40000"/>
                  </a:schemeClr>
                </a:solidFill>
                <a:prstDash val="solid"/>
              </a:ln>
              <a:effectLst/>
            </p:spPr>
          </p:cxnSp>
        </p:grpSp>
        <p:sp>
          <p:nvSpPr>
            <p:cNvPr id="70" name="Oval 69">
              <a:extLst>
                <a:ext uri="{FF2B5EF4-FFF2-40B4-BE49-F238E27FC236}">
                  <a16:creationId xmlns:a16="http://schemas.microsoft.com/office/drawing/2014/main" id="{628F95D6-FD92-5741-3600-E6CBDCB286C2}"/>
                </a:ext>
              </a:extLst>
            </p:cNvPr>
            <p:cNvSpPr/>
            <p:nvPr/>
          </p:nvSpPr>
          <p:spPr bwMode="auto">
            <a:xfrm>
              <a:off x="9909397" y="4308650"/>
              <a:ext cx="182880" cy="182880"/>
            </a:xfrm>
            <a:prstGeom prst="ellipse">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endParaRPr>
            </a:p>
          </p:txBody>
        </p:sp>
      </p:grpSp>
      <p:sp>
        <p:nvSpPr>
          <p:cNvPr id="59" name="TextBox 58">
            <a:extLst>
              <a:ext uri="{FF2B5EF4-FFF2-40B4-BE49-F238E27FC236}">
                <a16:creationId xmlns:a16="http://schemas.microsoft.com/office/drawing/2014/main" id="{62F80213-6B5B-2979-8672-B944755DB65F}"/>
              </a:ext>
            </a:extLst>
          </p:cNvPr>
          <p:cNvSpPr txBox="1"/>
          <p:nvPr/>
        </p:nvSpPr>
        <p:spPr>
          <a:xfrm>
            <a:off x="8346524" y="1325330"/>
            <a:ext cx="1375742" cy="769441"/>
          </a:xfrm>
          <a:prstGeom prst="rect">
            <a:avLst/>
          </a:prstGeom>
          <a:noFill/>
        </p:spPr>
        <p:txBody>
          <a:bodyPr wrap="square" rtlCol="0">
            <a:spAutoFit/>
          </a:bodyPr>
          <a:lstStyle>
            <a:defPPr>
              <a:defRPr lang="en-US"/>
            </a:defPPr>
            <a:lvl1pPr marR="0" lvl="0" indent="0" algn="ctr" defTabSz="1219170" fontAlgn="base">
              <a:lnSpc>
                <a:spcPct val="100000"/>
              </a:lnSpc>
              <a:spcBef>
                <a:spcPct val="0"/>
              </a:spcBef>
              <a:spcAft>
                <a:spcPct val="0"/>
              </a:spcAft>
              <a:buClrTx/>
              <a:buSzTx/>
              <a:buFontTx/>
              <a:buNone/>
              <a:tabLst/>
              <a:defRPr kumimoji="0" sz="1200" b="1" i="0" u="none" strike="noStrike" cap="none" spc="0" normalizeH="0" baseline="0">
                <a:ln>
                  <a:noFill/>
                </a:ln>
                <a:solidFill>
                  <a:schemeClr val="tx1">
                    <a:lumMod val="75000"/>
                  </a:schemeClr>
                </a:solidFill>
                <a:effectLst/>
                <a:uLnTx/>
                <a:uFillTx/>
                <a:latin typeface="+mj-lt"/>
                <a:ea typeface="STKaiti"/>
                <a:cs typeface="Calibri" panose="020F0502020204030204" pitchFamily="34" charset="0"/>
              </a:defRPr>
            </a:lvl1pPr>
          </a:lstStyle>
          <a:p>
            <a:pPr algn="l"/>
            <a:r>
              <a:rPr lang="en-US" sz="1100">
                <a:latin typeface="Aptos" panose="020B0004020202020204" pitchFamily="34" charset="0"/>
              </a:rPr>
              <a:t>LLM Evaluation </a:t>
            </a:r>
            <a:r>
              <a:rPr lang="en-US" sz="1100" b="0">
                <a:latin typeface="Aptos" panose="020B0004020202020204" pitchFamily="34" charset="0"/>
                <a:ea typeface="+mn-ea"/>
                <a:cs typeface="Poppins SemiBold" panose="00000700000000000000" pitchFamily="50" charset="0"/>
              </a:rPr>
              <a:t>(Patent Filed)</a:t>
            </a:r>
            <a:r>
              <a:rPr lang="en-US" sz="1100">
                <a:latin typeface="Aptos" panose="020B0004020202020204" pitchFamily="34" charset="0"/>
              </a:rPr>
              <a:t> &amp; Adoption </a:t>
            </a:r>
            <a:r>
              <a:rPr lang="en-US" sz="1100" b="0">
                <a:latin typeface="Aptos" panose="020B0004020202020204" pitchFamily="34" charset="0"/>
                <a:ea typeface="+mn-ea"/>
                <a:cs typeface="Poppins SemiBold" panose="00000700000000000000" pitchFamily="50" charset="0"/>
              </a:rPr>
              <a:t>Frameworks</a:t>
            </a:r>
          </a:p>
        </p:txBody>
      </p:sp>
      <p:sp>
        <p:nvSpPr>
          <p:cNvPr id="60" name="TextBox 59">
            <a:extLst>
              <a:ext uri="{FF2B5EF4-FFF2-40B4-BE49-F238E27FC236}">
                <a16:creationId xmlns:a16="http://schemas.microsoft.com/office/drawing/2014/main" id="{45DA01F7-D734-C5F4-FBA0-EB09AA0209AF}"/>
              </a:ext>
            </a:extLst>
          </p:cNvPr>
          <p:cNvSpPr txBox="1"/>
          <p:nvPr/>
        </p:nvSpPr>
        <p:spPr>
          <a:xfrm>
            <a:off x="8346524" y="2229338"/>
            <a:ext cx="1362500" cy="769441"/>
          </a:xfrm>
          <a:prstGeom prst="rect">
            <a:avLst/>
          </a:prstGeom>
          <a:noFill/>
        </p:spPr>
        <p:txBody>
          <a:bodyPr wrap="square" rtlCol="0">
            <a:spAutoFit/>
          </a:bodyPr>
          <a:lstStyle>
            <a:defPPr>
              <a:defRPr lang="en-US"/>
            </a:defPPr>
            <a:lvl1pPr marR="0" lvl="0" indent="0" algn="ctr" defTabSz="1219170" fontAlgn="base">
              <a:lnSpc>
                <a:spcPct val="100000"/>
              </a:lnSpc>
              <a:spcBef>
                <a:spcPct val="0"/>
              </a:spcBef>
              <a:spcAft>
                <a:spcPct val="0"/>
              </a:spcAft>
              <a:buClrTx/>
              <a:buSzTx/>
              <a:buFontTx/>
              <a:buNone/>
              <a:tabLst/>
              <a:defRPr kumimoji="0" sz="1200" b="1" i="0" u="none" strike="noStrike" cap="none" spc="0" normalizeH="0" baseline="0">
                <a:ln>
                  <a:noFill/>
                </a:ln>
                <a:solidFill>
                  <a:schemeClr val="tx1">
                    <a:lumMod val="75000"/>
                  </a:schemeClr>
                </a:solidFill>
                <a:effectLst/>
                <a:uLnTx/>
                <a:uFillTx/>
                <a:latin typeface="+mj-lt"/>
                <a:ea typeface="STKaiti"/>
                <a:cs typeface="Calibri" panose="020F0502020204030204" pitchFamily="34" charset="0"/>
              </a:defRPr>
            </a:lvl1pPr>
          </a:lstStyle>
          <a:p>
            <a:pPr algn="l"/>
            <a:r>
              <a:rPr kumimoji="0" lang="en-US" sz="1100" b="1" i="0" u="none" strike="noStrike" kern="1200" cap="none" spc="0" normalizeH="0" baseline="0" noProof="0">
                <a:ln>
                  <a:noFill/>
                </a:ln>
                <a:solidFill>
                  <a:schemeClr val="tx1">
                    <a:lumMod val="75000"/>
                  </a:schemeClr>
                </a:solidFill>
                <a:effectLst/>
                <a:uLnTx/>
                <a:uFillTx/>
                <a:latin typeface="Aptos" panose="020B0004020202020204" pitchFamily="34" charset="0"/>
              </a:rPr>
              <a:t>Constitutional </a:t>
            </a:r>
            <a:r>
              <a:rPr lang="en-US" sz="1100">
                <a:latin typeface="Aptos" panose="020B0004020202020204" pitchFamily="34" charset="0"/>
              </a:rPr>
              <a:t>AI &amp; AI TORQ Framework for Trust in AI</a:t>
            </a:r>
            <a:endParaRPr lang="en-US" sz="1100" b="0">
              <a:latin typeface="Aptos" panose="020B0004020202020204" pitchFamily="34" charset="0"/>
              <a:ea typeface="+mn-ea"/>
              <a:cs typeface="Poppins SemiBold" panose="00000700000000000000" pitchFamily="50" charset="0"/>
            </a:endParaRPr>
          </a:p>
        </p:txBody>
      </p:sp>
      <p:grpSp>
        <p:nvGrpSpPr>
          <p:cNvPr id="61" name="Group 60">
            <a:extLst>
              <a:ext uri="{FF2B5EF4-FFF2-40B4-BE49-F238E27FC236}">
                <a16:creationId xmlns:a16="http://schemas.microsoft.com/office/drawing/2014/main" id="{8183AEC9-7715-714F-622E-4DF59EA3B683}"/>
              </a:ext>
            </a:extLst>
          </p:cNvPr>
          <p:cNvGrpSpPr/>
          <p:nvPr/>
        </p:nvGrpSpPr>
        <p:grpSpPr>
          <a:xfrm>
            <a:off x="7752937" y="1285196"/>
            <a:ext cx="419271" cy="686250"/>
            <a:chOff x="11516841" y="2883688"/>
            <a:chExt cx="970783" cy="1588947"/>
          </a:xfrm>
          <a:solidFill>
            <a:srgbClr val="4D2D7E"/>
          </a:solidFill>
        </p:grpSpPr>
        <p:pic>
          <p:nvPicPr>
            <p:cNvPr id="67" name="Graphic 66" descr="User with solid fill">
              <a:extLst>
                <a:ext uri="{FF2B5EF4-FFF2-40B4-BE49-F238E27FC236}">
                  <a16:creationId xmlns:a16="http://schemas.microsoft.com/office/drawing/2014/main" id="{2ACC6D94-7F03-682C-99A5-425D45E0900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73224" y="3558235"/>
              <a:ext cx="914400" cy="914400"/>
            </a:xfrm>
            <a:prstGeom prst="rect">
              <a:avLst/>
            </a:prstGeom>
          </p:spPr>
        </p:pic>
        <p:pic>
          <p:nvPicPr>
            <p:cNvPr id="68" name="Graphic 67" descr="Rating 3 Star with solid fill">
              <a:extLst>
                <a:ext uri="{FF2B5EF4-FFF2-40B4-BE49-F238E27FC236}">
                  <a16:creationId xmlns:a16="http://schemas.microsoft.com/office/drawing/2014/main" id="{7F1A24D4-C1C5-13D8-32F6-2A7400854B2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16841" y="2883688"/>
              <a:ext cx="914400" cy="914400"/>
            </a:xfrm>
            <a:prstGeom prst="rect">
              <a:avLst/>
            </a:prstGeom>
          </p:spPr>
        </p:pic>
      </p:grpSp>
      <p:sp>
        <p:nvSpPr>
          <p:cNvPr id="62" name="TextBox 61">
            <a:extLst>
              <a:ext uri="{FF2B5EF4-FFF2-40B4-BE49-F238E27FC236}">
                <a16:creationId xmlns:a16="http://schemas.microsoft.com/office/drawing/2014/main" id="{141B1729-5EAE-E8F1-8341-EB975FABAEF8}"/>
              </a:ext>
            </a:extLst>
          </p:cNvPr>
          <p:cNvSpPr txBox="1"/>
          <p:nvPr/>
        </p:nvSpPr>
        <p:spPr>
          <a:xfrm>
            <a:off x="10409558" y="1397359"/>
            <a:ext cx="1284745" cy="677108"/>
          </a:xfrm>
          <a:prstGeom prst="rect">
            <a:avLst/>
          </a:prstGeom>
          <a:noFill/>
        </p:spPr>
        <p:txBody>
          <a:bodyPr wrap="square" lIns="0" tIns="0" rIns="0" bIns="0" rtlCol="0">
            <a:spAutoFit/>
          </a:bodyPr>
          <a:lstStyle/>
          <a:p>
            <a:pPr marL="0" marR="0" lvl="0" indent="0"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Custom LLMs &amp; Cognitive Services </a:t>
            </a:r>
            <a:r>
              <a:rPr kumimoji="0" lang="en-US" sz="1100"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for L&amp;T Group</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lumMod val="75000"/>
                </a:schemeClr>
              </a:solidFill>
              <a:effectLst/>
              <a:uLnTx/>
              <a:uFillTx/>
              <a:latin typeface="Aptos" panose="020B0004020202020204" pitchFamily="34" charset="0"/>
              <a:ea typeface="Jost SemiBold" pitchFamily="2" charset="0"/>
              <a:cs typeface="Poppins SemiBold" panose="00000700000000000000" pitchFamily="50" charset="0"/>
            </a:endParaRPr>
          </a:p>
        </p:txBody>
      </p:sp>
      <p:sp>
        <p:nvSpPr>
          <p:cNvPr id="63" name="TextBox 62">
            <a:extLst>
              <a:ext uri="{FF2B5EF4-FFF2-40B4-BE49-F238E27FC236}">
                <a16:creationId xmlns:a16="http://schemas.microsoft.com/office/drawing/2014/main" id="{7B231F2F-79DD-13F6-8A43-D7B8383ED89E}"/>
              </a:ext>
            </a:extLst>
          </p:cNvPr>
          <p:cNvSpPr txBox="1"/>
          <p:nvPr/>
        </p:nvSpPr>
        <p:spPr>
          <a:xfrm>
            <a:off x="10409558" y="2355970"/>
            <a:ext cx="1176196" cy="338554"/>
          </a:xfrm>
          <a:prstGeom prst="rect">
            <a:avLst/>
          </a:prstGeom>
          <a:noFill/>
        </p:spPr>
        <p:txBody>
          <a:bodyPr wrap="square" lIns="0" tIns="0" rIns="0" bIns="0" rtlCol="0">
            <a:spAutoFit/>
          </a:bodyPr>
          <a:lstStyle/>
          <a:p>
            <a:pPr marL="0" marR="0" lvl="0" indent="0"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Large Action </a:t>
            </a:r>
          </a:p>
          <a:p>
            <a:pPr marL="0" marR="0" lvl="0" indent="0"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tx1">
                    <a:lumMod val="75000"/>
                  </a:schemeClr>
                </a:solidFill>
                <a:effectLst/>
                <a:uLnTx/>
                <a:uFillTx/>
                <a:latin typeface="Aptos" panose="020B0004020202020204" pitchFamily="34" charset="0"/>
                <a:ea typeface="STKaiti"/>
                <a:cs typeface="Calibri" panose="020F0502020204030204" pitchFamily="34" charset="0"/>
              </a:rPr>
              <a:t>Models</a:t>
            </a:r>
          </a:p>
        </p:txBody>
      </p:sp>
      <p:pic>
        <p:nvPicPr>
          <p:cNvPr id="64" name="Graphic 63" descr="Gears with solid fill">
            <a:extLst>
              <a:ext uri="{FF2B5EF4-FFF2-40B4-BE49-F238E27FC236}">
                <a16:creationId xmlns:a16="http://schemas.microsoft.com/office/drawing/2014/main" id="{14E33F67-FADF-9D6F-CFBE-B653EC5DD9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873034" y="1412346"/>
            <a:ext cx="473552" cy="473552"/>
          </a:xfrm>
          <a:prstGeom prst="rect">
            <a:avLst/>
          </a:prstGeom>
        </p:spPr>
      </p:pic>
      <p:pic>
        <p:nvPicPr>
          <p:cNvPr id="65" name="Picture 64" descr="A black background with a black square&#10;&#10;Description automatically generated with medium confidence">
            <a:extLst>
              <a:ext uri="{FF2B5EF4-FFF2-40B4-BE49-F238E27FC236}">
                <a16:creationId xmlns:a16="http://schemas.microsoft.com/office/drawing/2014/main" id="{203BC582-1DA9-3901-F0D9-E7BC757EFD54}"/>
              </a:ext>
            </a:extLst>
          </p:cNvPr>
          <p:cNvPicPr>
            <a:picLocks noChangeAspect="1"/>
          </p:cNvPicPr>
          <p:nvPr/>
        </p:nvPicPr>
        <p:blipFill>
          <a:blip r:embed="rId2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910587" y="2356800"/>
            <a:ext cx="359307" cy="359307"/>
          </a:xfrm>
          <a:prstGeom prst="rect">
            <a:avLst/>
          </a:prstGeom>
          <a:ln>
            <a:solidFill>
              <a:srgbClr val="0070C0"/>
            </a:solidFill>
          </a:ln>
        </p:spPr>
      </p:pic>
      <p:pic>
        <p:nvPicPr>
          <p:cNvPr id="66" name="Graphic 65" descr="Presentation with bar chart outline">
            <a:extLst>
              <a:ext uri="{FF2B5EF4-FFF2-40B4-BE49-F238E27FC236}">
                <a16:creationId xmlns:a16="http://schemas.microsoft.com/office/drawing/2014/main" id="{68BCEFAD-082C-4904-FA0C-3C1BF84E4E6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880726" y="2258312"/>
            <a:ext cx="497768" cy="497768"/>
          </a:xfrm>
          <a:prstGeom prst="rect">
            <a:avLst/>
          </a:prstGeom>
        </p:spPr>
      </p:pic>
    </p:spTree>
    <p:extLst>
      <p:ext uri="{BB962C8B-B14F-4D97-AF65-F5344CB8AC3E}">
        <p14:creationId xmlns:p14="http://schemas.microsoft.com/office/powerpoint/2010/main" val="164272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B63C21-F7B6-DA1F-F022-5FAF17BD2A65}"/>
              </a:ext>
            </a:extLst>
          </p:cNvPr>
          <p:cNvSpPr>
            <a:spLocks noGrp="1"/>
          </p:cNvSpPr>
          <p:nvPr>
            <p:ph type="title"/>
          </p:nvPr>
        </p:nvSpPr>
        <p:spPr/>
        <p:txBody>
          <a:bodyPr/>
          <a:lstStyle/>
          <a:p>
            <a:r>
              <a:rPr lang="en-IN" dirty="0" err="1"/>
              <a:t>LTIMindtree</a:t>
            </a:r>
            <a:r>
              <a:rPr lang="en-IN" dirty="0"/>
              <a:t> Overview - Expertise @Scale</a:t>
            </a:r>
          </a:p>
        </p:txBody>
      </p:sp>
      <p:sp>
        <p:nvSpPr>
          <p:cNvPr id="3" name="TextBox 2">
            <a:extLst>
              <a:ext uri="{FF2B5EF4-FFF2-40B4-BE49-F238E27FC236}">
                <a16:creationId xmlns:a16="http://schemas.microsoft.com/office/drawing/2014/main" id="{06589371-08F1-E267-C6FA-49A929861B1A}"/>
              </a:ext>
            </a:extLst>
          </p:cNvPr>
          <p:cNvSpPr txBox="1"/>
          <p:nvPr/>
        </p:nvSpPr>
        <p:spPr>
          <a:xfrm>
            <a:off x="397099" y="710943"/>
            <a:ext cx="1120139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Aptos" panose="020B0004020202020204" pitchFamily="34" charset="0"/>
                <a:ea typeface="Calibri" panose="020F0502020204030204" pitchFamily="34" charset="0"/>
                <a:cs typeface="Calibri" panose="020F0502020204030204" pitchFamily="34" charset="0"/>
              </a:rPr>
              <a:t>We bring the unique strength of our organization to provide “best in class” end-to-end IT services support to Five Below</a:t>
            </a:r>
          </a:p>
        </p:txBody>
      </p:sp>
      <p:pic>
        <p:nvPicPr>
          <p:cNvPr id="4" name="Picture 3" descr="A blue and white dotted wave&#10;&#10;Description automatically generated with medium confidence">
            <a:extLst>
              <a:ext uri="{FF2B5EF4-FFF2-40B4-BE49-F238E27FC236}">
                <a16:creationId xmlns:a16="http://schemas.microsoft.com/office/drawing/2014/main" id="{49622000-BFD8-CD83-EAFC-8B7B683604A9}"/>
              </a:ext>
            </a:extLst>
          </p:cNvPr>
          <p:cNvPicPr>
            <a:picLocks noChangeAspect="1"/>
          </p:cNvPicPr>
          <p:nvPr/>
        </p:nvPicPr>
        <p:blipFill rotWithShape="1">
          <a:blip r:embed="rId2"/>
          <a:srcRect t="32232" b="47870"/>
          <a:stretch/>
        </p:blipFill>
        <p:spPr>
          <a:xfrm>
            <a:off x="0" y="4004075"/>
            <a:ext cx="12192000" cy="1130388"/>
          </a:xfrm>
          <a:prstGeom prst="rect">
            <a:avLst/>
          </a:prstGeom>
        </p:spPr>
      </p:pic>
      <p:sp>
        <p:nvSpPr>
          <p:cNvPr id="5" name="Rectangle 4">
            <a:extLst>
              <a:ext uri="{FF2B5EF4-FFF2-40B4-BE49-F238E27FC236}">
                <a16:creationId xmlns:a16="http://schemas.microsoft.com/office/drawing/2014/main" id="{86B47027-9958-19B4-4CA7-0312B988A1B2}"/>
              </a:ext>
            </a:extLst>
          </p:cNvPr>
          <p:cNvSpPr/>
          <p:nvPr/>
        </p:nvSpPr>
        <p:spPr>
          <a:xfrm>
            <a:off x="0" y="4004651"/>
            <a:ext cx="12192000" cy="1135875"/>
          </a:xfrm>
          <a:prstGeom prst="rect">
            <a:avLst/>
          </a:prstGeom>
          <a:solidFill>
            <a:srgbClr val="0192D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EFF5646-AFDE-EEE1-DBB3-CBA1C8D11277}"/>
              </a:ext>
            </a:extLst>
          </p:cNvPr>
          <p:cNvSpPr/>
          <p:nvPr/>
        </p:nvSpPr>
        <p:spPr>
          <a:xfrm>
            <a:off x="571916" y="1793472"/>
            <a:ext cx="2091042" cy="1945714"/>
          </a:xfrm>
          <a:prstGeom prst="roundRect">
            <a:avLst>
              <a:gd name="adj" fmla="val 1049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108FBAF-F17E-96F1-45B9-6E5C0DB5931C}"/>
              </a:ext>
            </a:extLst>
          </p:cNvPr>
          <p:cNvSpPr/>
          <p:nvPr/>
        </p:nvSpPr>
        <p:spPr>
          <a:xfrm>
            <a:off x="2812135" y="1793472"/>
            <a:ext cx="2091042" cy="1945714"/>
          </a:xfrm>
          <a:prstGeom prst="roundRect">
            <a:avLst>
              <a:gd name="adj" fmla="val 1049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76AE6E4-B103-2E0C-F178-56B9A6E0AF99}"/>
              </a:ext>
            </a:extLst>
          </p:cNvPr>
          <p:cNvSpPr/>
          <p:nvPr/>
        </p:nvSpPr>
        <p:spPr>
          <a:xfrm>
            <a:off x="5052355" y="1793472"/>
            <a:ext cx="2091042" cy="1945714"/>
          </a:xfrm>
          <a:prstGeom prst="roundRect">
            <a:avLst>
              <a:gd name="adj" fmla="val 1049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634417BB-9747-7441-431C-0D575FF79571}"/>
              </a:ext>
            </a:extLst>
          </p:cNvPr>
          <p:cNvSpPr/>
          <p:nvPr/>
        </p:nvSpPr>
        <p:spPr>
          <a:xfrm>
            <a:off x="7292575" y="1793473"/>
            <a:ext cx="2091042" cy="1945713"/>
          </a:xfrm>
          <a:prstGeom prst="roundRect">
            <a:avLst>
              <a:gd name="adj" fmla="val 1049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021A0F28-0E81-DE1C-F9F7-25D883DD508F}"/>
              </a:ext>
            </a:extLst>
          </p:cNvPr>
          <p:cNvSpPr/>
          <p:nvPr/>
        </p:nvSpPr>
        <p:spPr>
          <a:xfrm>
            <a:off x="9529043" y="1793473"/>
            <a:ext cx="2091042" cy="1945713"/>
          </a:xfrm>
          <a:prstGeom prst="roundRect">
            <a:avLst>
              <a:gd name="adj" fmla="val 10491"/>
            </a:avLst>
          </a:prstGeom>
          <a:gradFill>
            <a:gsLst>
              <a:gs pos="0">
                <a:schemeClr val="bg1">
                  <a:lumMod val="95000"/>
                </a:schemeClr>
              </a:gs>
              <a:gs pos="100000">
                <a:schemeClr val="bg1"/>
              </a:gs>
            </a:gsLst>
            <a:lin ang="5400000" scaled="1"/>
          </a:gradFill>
          <a:ln w="19050">
            <a:solidFill>
              <a:schemeClr val="bg1">
                <a:alpha val="26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4B86"/>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80E8A539-47BB-F142-4A42-B77C70B56224}"/>
              </a:ext>
            </a:extLst>
          </p:cNvPr>
          <p:cNvSpPr/>
          <p:nvPr/>
        </p:nvSpPr>
        <p:spPr>
          <a:xfrm>
            <a:off x="1206016" y="1408591"/>
            <a:ext cx="822960" cy="822960"/>
          </a:xfrm>
          <a:prstGeom prst="ellipse">
            <a:avLst/>
          </a:prstGeom>
          <a:solidFill>
            <a:srgbClr val="004B97"/>
          </a:solidFill>
          <a:ln w="57150" cap="flat" cmpd="sng" algn="ctr">
            <a:solidFill>
              <a:srgbClr val="FFFFFF"/>
            </a:solidFill>
            <a:prstDash val="solid"/>
            <a:miter lim="800000"/>
          </a:ln>
          <a:effectLst>
            <a:outerShdw blurRad="50800" dist="38100" dir="16200000"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215465D5-F815-D5E2-201D-8C56D5968164}"/>
              </a:ext>
            </a:extLst>
          </p:cNvPr>
          <p:cNvSpPr/>
          <p:nvPr/>
        </p:nvSpPr>
        <p:spPr>
          <a:xfrm>
            <a:off x="3446236" y="1408591"/>
            <a:ext cx="822960" cy="822960"/>
          </a:xfrm>
          <a:prstGeom prst="ellipse">
            <a:avLst/>
          </a:prstGeom>
          <a:solidFill>
            <a:srgbClr val="0068D0"/>
          </a:solidFill>
          <a:ln w="57150" cap="flat" cmpd="sng" algn="ctr">
            <a:solidFill>
              <a:srgbClr val="FFFFFF"/>
            </a:solidFill>
            <a:prstDash val="solid"/>
            <a:miter lim="800000"/>
          </a:ln>
          <a:effectLst>
            <a:outerShdw blurRad="50800" dist="38100" dir="16200000"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9A57205C-D801-7CB9-7918-9547390634BB}"/>
              </a:ext>
            </a:extLst>
          </p:cNvPr>
          <p:cNvSpPr/>
          <p:nvPr/>
        </p:nvSpPr>
        <p:spPr>
          <a:xfrm>
            <a:off x="5683070" y="1408591"/>
            <a:ext cx="822960" cy="822960"/>
          </a:xfrm>
          <a:prstGeom prst="ellipse">
            <a:avLst/>
          </a:prstGeom>
          <a:solidFill>
            <a:srgbClr val="F0C93A"/>
          </a:solidFill>
          <a:ln w="57150" cap="flat" cmpd="sng" algn="ctr">
            <a:solidFill>
              <a:srgbClr val="FFFFFF"/>
            </a:solidFill>
            <a:prstDash val="solid"/>
            <a:miter lim="800000"/>
          </a:ln>
          <a:effectLst>
            <a:outerShdw blurRad="50800" dist="38100" dir="16200000"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5A313B61-BB68-8485-5439-D860C98B03EC}"/>
              </a:ext>
            </a:extLst>
          </p:cNvPr>
          <p:cNvSpPr/>
          <p:nvPr/>
        </p:nvSpPr>
        <p:spPr>
          <a:xfrm>
            <a:off x="7926676" y="1408591"/>
            <a:ext cx="822960" cy="822960"/>
          </a:xfrm>
          <a:prstGeom prst="ellipse">
            <a:avLst/>
          </a:prstGeom>
          <a:solidFill>
            <a:srgbClr val="0068D0"/>
          </a:solidFill>
          <a:ln w="57150" cap="flat" cmpd="sng" algn="ctr">
            <a:solidFill>
              <a:srgbClr val="FFFFFF">
                <a:lumMod val="95000"/>
              </a:srgbClr>
            </a:solidFill>
            <a:prstDash val="solid"/>
            <a:miter lim="800000"/>
          </a:ln>
          <a:effectLst>
            <a:outerShdw blurRad="50800" dist="38100" dir="16200000"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3C50CA3F-8350-E0ED-7FFD-FE7F193B1612}"/>
              </a:ext>
            </a:extLst>
          </p:cNvPr>
          <p:cNvSpPr/>
          <p:nvPr/>
        </p:nvSpPr>
        <p:spPr>
          <a:xfrm>
            <a:off x="10163145" y="1408591"/>
            <a:ext cx="822960" cy="822960"/>
          </a:xfrm>
          <a:prstGeom prst="ellipse">
            <a:avLst/>
          </a:prstGeom>
          <a:solidFill>
            <a:srgbClr val="004B97"/>
          </a:solidFill>
          <a:ln w="57150" cap="flat" cmpd="sng" algn="ctr">
            <a:solidFill>
              <a:srgbClr val="FFFFFF"/>
            </a:solidFill>
            <a:prstDash val="solid"/>
            <a:miter lim="800000"/>
          </a:ln>
          <a:effectLst>
            <a:outerShdw blurRad="50800" dist="38100" dir="16200000"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9CA3D59-F812-E328-E919-556050BE7687}"/>
              </a:ext>
            </a:extLst>
          </p:cNvPr>
          <p:cNvSpPr txBox="1"/>
          <p:nvPr/>
        </p:nvSpPr>
        <p:spPr>
          <a:xfrm>
            <a:off x="610663" y="2299525"/>
            <a:ext cx="199056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 REVENUE</a:t>
            </a:r>
          </a:p>
        </p:txBody>
      </p:sp>
      <p:sp>
        <p:nvSpPr>
          <p:cNvPr id="18" name="TextBox 17">
            <a:extLst>
              <a:ext uri="{FF2B5EF4-FFF2-40B4-BE49-F238E27FC236}">
                <a16:creationId xmlns:a16="http://schemas.microsoft.com/office/drawing/2014/main" id="{FCAE115C-2819-432A-5195-C218F58E7ED2}"/>
              </a:ext>
            </a:extLst>
          </p:cNvPr>
          <p:cNvSpPr txBox="1"/>
          <p:nvPr/>
        </p:nvSpPr>
        <p:spPr>
          <a:xfrm>
            <a:off x="5092411" y="2299525"/>
            <a:ext cx="2010929"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DIGITAL</a:t>
            </a:r>
            <a:b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 REVENUE</a:t>
            </a:r>
          </a:p>
        </p:txBody>
      </p:sp>
      <p:sp>
        <p:nvSpPr>
          <p:cNvPr id="19" name="TextBox 18">
            <a:extLst>
              <a:ext uri="{FF2B5EF4-FFF2-40B4-BE49-F238E27FC236}">
                <a16:creationId xmlns:a16="http://schemas.microsoft.com/office/drawing/2014/main" id="{7DC11CC3-8585-5F35-B685-83976B90E34F}"/>
              </a:ext>
            </a:extLst>
          </p:cNvPr>
          <p:cNvSpPr txBox="1"/>
          <p:nvPr/>
        </p:nvSpPr>
        <p:spPr>
          <a:xfrm>
            <a:off x="7404527" y="2299525"/>
            <a:ext cx="186713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GLOBAL</a:t>
            </a:r>
            <a:b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CLIENTS</a:t>
            </a:r>
          </a:p>
        </p:txBody>
      </p:sp>
      <p:sp>
        <p:nvSpPr>
          <p:cNvPr id="20" name="TextBox 19">
            <a:extLst>
              <a:ext uri="{FF2B5EF4-FFF2-40B4-BE49-F238E27FC236}">
                <a16:creationId xmlns:a16="http://schemas.microsoft.com/office/drawing/2014/main" id="{E5C3FFA3-73F0-EBB0-145D-B508504CC97E}"/>
              </a:ext>
            </a:extLst>
          </p:cNvPr>
          <p:cNvSpPr txBox="1"/>
          <p:nvPr/>
        </p:nvSpPr>
        <p:spPr>
          <a:xfrm>
            <a:off x="9584331" y="2299525"/>
            <a:ext cx="19804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GLOBAL </a:t>
            </a:r>
            <a:b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PRESENCE</a:t>
            </a:r>
          </a:p>
        </p:txBody>
      </p:sp>
      <p:sp>
        <p:nvSpPr>
          <p:cNvPr id="21" name="TextBox 20">
            <a:extLst>
              <a:ext uri="{FF2B5EF4-FFF2-40B4-BE49-F238E27FC236}">
                <a16:creationId xmlns:a16="http://schemas.microsoft.com/office/drawing/2014/main" id="{F33CB207-2849-91C0-88CD-6BA477A9DCD5}"/>
              </a:ext>
            </a:extLst>
          </p:cNvPr>
          <p:cNvSpPr txBox="1"/>
          <p:nvPr/>
        </p:nvSpPr>
        <p:spPr>
          <a:xfrm>
            <a:off x="2922706" y="2299525"/>
            <a:ext cx="187002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EMPLOYEE </a:t>
            </a:r>
            <a:b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200" b="1" i="0" u="none" strike="noStrike" kern="1200" cap="none" spc="0" normalizeH="0" baseline="0" noProof="0">
                <a:ln>
                  <a:noFill/>
                </a:ln>
                <a:solidFill>
                  <a:srgbClr val="004B97"/>
                </a:solidFill>
                <a:effectLst/>
                <a:uLnTx/>
                <a:uFillTx/>
                <a:latin typeface="Aptos" panose="020B0004020202020204" pitchFamily="34" charset="0"/>
                <a:ea typeface="Calibri" panose="020F0502020204030204" pitchFamily="34" charset="0"/>
                <a:cs typeface="Calibri" panose="020F0502020204030204" pitchFamily="34" charset="0"/>
              </a:rPr>
              <a:t>STRENGTH</a:t>
            </a:r>
          </a:p>
        </p:txBody>
      </p:sp>
      <p:cxnSp>
        <p:nvCxnSpPr>
          <p:cNvPr id="22" name="Straight Connector 21">
            <a:extLst>
              <a:ext uri="{FF2B5EF4-FFF2-40B4-BE49-F238E27FC236}">
                <a16:creationId xmlns:a16="http://schemas.microsoft.com/office/drawing/2014/main" id="{BC72CBBA-BB50-204C-68FE-BA887184CD36}"/>
              </a:ext>
            </a:extLst>
          </p:cNvPr>
          <p:cNvCxnSpPr>
            <a:cxnSpLocks/>
          </p:cNvCxnSpPr>
          <p:nvPr/>
        </p:nvCxnSpPr>
        <p:spPr>
          <a:xfrm>
            <a:off x="741152" y="2776358"/>
            <a:ext cx="1752569" cy="0"/>
          </a:xfrm>
          <a:prstGeom prst="line">
            <a:avLst/>
          </a:prstGeom>
          <a:noFill/>
          <a:ln w="12700" cap="flat" cmpd="sng" algn="ctr">
            <a:solidFill>
              <a:srgbClr val="FFFFFF">
                <a:lumMod val="50000"/>
              </a:srgbClr>
            </a:solidFill>
            <a:prstDash val="dash"/>
            <a:miter lim="800000"/>
          </a:ln>
          <a:effectLst/>
        </p:spPr>
      </p:cxnSp>
      <p:cxnSp>
        <p:nvCxnSpPr>
          <p:cNvPr id="23" name="Straight Connector 22">
            <a:extLst>
              <a:ext uri="{FF2B5EF4-FFF2-40B4-BE49-F238E27FC236}">
                <a16:creationId xmlns:a16="http://schemas.microsoft.com/office/drawing/2014/main" id="{4E534B25-0214-810A-86D6-CBAAD3B085F7}"/>
              </a:ext>
            </a:extLst>
          </p:cNvPr>
          <p:cNvCxnSpPr>
            <a:cxnSpLocks/>
          </p:cNvCxnSpPr>
          <p:nvPr/>
        </p:nvCxnSpPr>
        <p:spPr>
          <a:xfrm>
            <a:off x="2981372" y="2776358"/>
            <a:ext cx="1752569" cy="0"/>
          </a:xfrm>
          <a:prstGeom prst="line">
            <a:avLst/>
          </a:prstGeom>
          <a:noFill/>
          <a:ln w="12700" cap="flat" cmpd="sng" algn="ctr">
            <a:solidFill>
              <a:srgbClr val="FFFFFF">
                <a:lumMod val="50000"/>
              </a:srgbClr>
            </a:solidFill>
            <a:prstDash val="dash"/>
            <a:miter lim="800000"/>
          </a:ln>
          <a:effectLst/>
        </p:spPr>
      </p:cxnSp>
      <p:cxnSp>
        <p:nvCxnSpPr>
          <p:cNvPr id="24" name="Straight Connector 23">
            <a:extLst>
              <a:ext uri="{FF2B5EF4-FFF2-40B4-BE49-F238E27FC236}">
                <a16:creationId xmlns:a16="http://schemas.microsoft.com/office/drawing/2014/main" id="{6ACA509F-36C6-7B54-CA2E-F89C1C376A9C}"/>
              </a:ext>
            </a:extLst>
          </p:cNvPr>
          <p:cNvCxnSpPr>
            <a:cxnSpLocks/>
          </p:cNvCxnSpPr>
          <p:nvPr/>
        </p:nvCxnSpPr>
        <p:spPr>
          <a:xfrm>
            <a:off x="5221591" y="2776358"/>
            <a:ext cx="1752569" cy="0"/>
          </a:xfrm>
          <a:prstGeom prst="line">
            <a:avLst/>
          </a:prstGeom>
          <a:noFill/>
          <a:ln w="12700" cap="flat" cmpd="sng" algn="ctr">
            <a:solidFill>
              <a:srgbClr val="FFFFFF">
                <a:lumMod val="50000"/>
              </a:srgbClr>
            </a:solidFill>
            <a:prstDash val="dash"/>
            <a:miter lim="800000"/>
          </a:ln>
          <a:effectLst/>
        </p:spPr>
      </p:cxnSp>
      <p:cxnSp>
        <p:nvCxnSpPr>
          <p:cNvPr id="25" name="Straight Connector 24">
            <a:extLst>
              <a:ext uri="{FF2B5EF4-FFF2-40B4-BE49-F238E27FC236}">
                <a16:creationId xmlns:a16="http://schemas.microsoft.com/office/drawing/2014/main" id="{BB92C39E-6FCA-D5E2-C5D5-9C5D1B5286E3}"/>
              </a:ext>
            </a:extLst>
          </p:cNvPr>
          <p:cNvCxnSpPr>
            <a:cxnSpLocks/>
          </p:cNvCxnSpPr>
          <p:nvPr/>
        </p:nvCxnSpPr>
        <p:spPr>
          <a:xfrm>
            <a:off x="7461811" y="2776358"/>
            <a:ext cx="1752569" cy="0"/>
          </a:xfrm>
          <a:prstGeom prst="line">
            <a:avLst/>
          </a:prstGeom>
          <a:noFill/>
          <a:ln w="12700" cap="flat" cmpd="sng" algn="ctr">
            <a:solidFill>
              <a:srgbClr val="FFFFFF">
                <a:lumMod val="50000"/>
              </a:srgbClr>
            </a:solidFill>
            <a:prstDash val="dash"/>
            <a:miter lim="800000"/>
          </a:ln>
          <a:effectLst/>
        </p:spPr>
      </p:cxnSp>
      <p:cxnSp>
        <p:nvCxnSpPr>
          <p:cNvPr id="26" name="Straight Connector 25">
            <a:extLst>
              <a:ext uri="{FF2B5EF4-FFF2-40B4-BE49-F238E27FC236}">
                <a16:creationId xmlns:a16="http://schemas.microsoft.com/office/drawing/2014/main" id="{72335DE8-4BAF-7D94-6944-D8CA873FDAEE}"/>
              </a:ext>
            </a:extLst>
          </p:cNvPr>
          <p:cNvCxnSpPr>
            <a:cxnSpLocks/>
          </p:cNvCxnSpPr>
          <p:nvPr/>
        </p:nvCxnSpPr>
        <p:spPr>
          <a:xfrm>
            <a:off x="9698280" y="2776358"/>
            <a:ext cx="1752569" cy="0"/>
          </a:xfrm>
          <a:prstGeom prst="line">
            <a:avLst/>
          </a:prstGeom>
          <a:noFill/>
          <a:ln w="12700" cap="flat" cmpd="sng" algn="ctr">
            <a:solidFill>
              <a:srgbClr val="FFFFFF">
                <a:lumMod val="50000"/>
              </a:srgbClr>
            </a:solidFill>
            <a:prstDash val="dash"/>
            <a:miter lim="800000"/>
          </a:ln>
          <a:effectLst/>
        </p:spPr>
      </p:cxnSp>
      <p:sp>
        <p:nvSpPr>
          <p:cNvPr id="27" name="TextBox 26">
            <a:extLst>
              <a:ext uri="{FF2B5EF4-FFF2-40B4-BE49-F238E27FC236}">
                <a16:creationId xmlns:a16="http://schemas.microsoft.com/office/drawing/2014/main" id="{EB079129-186C-7C7C-CC2A-83781D72B679}"/>
              </a:ext>
            </a:extLst>
          </p:cNvPr>
          <p:cNvSpPr txBox="1"/>
          <p:nvPr/>
        </p:nvSpPr>
        <p:spPr>
          <a:xfrm>
            <a:off x="2949995" y="3217454"/>
            <a:ext cx="1838303"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Capabilities across IT, engineering &amp; digital</a:t>
            </a:r>
          </a:p>
        </p:txBody>
      </p:sp>
      <p:sp>
        <p:nvSpPr>
          <p:cNvPr id="28" name="Rectangle 27">
            <a:extLst>
              <a:ext uri="{FF2B5EF4-FFF2-40B4-BE49-F238E27FC236}">
                <a16:creationId xmlns:a16="http://schemas.microsoft.com/office/drawing/2014/main" id="{969BDD39-460E-E22F-F3C6-072A96911B37}"/>
              </a:ext>
            </a:extLst>
          </p:cNvPr>
          <p:cNvSpPr/>
          <p:nvPr/>
        </p:nvSpPr>
        <p:spPr>
          <a:xfrm>
            <a:off x="3406347" y="2835099"/>
            <a:ext cx="9941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84,500+</a:t>
            </a:r>
          </a:p>
        </p:txBody>
      </p:sp>
      <p:sp>
        <p:nvSpPr>
          <p:cNvPr id="29" name="Rectangle 28">
            <a:extLst>
              <a:ext uri="{FF2B5EF4-FFF2-40B4-BE49-F238E27FC236}">
                <a16:creationId xmlns:a16="http://schemas.microsoft.com/office/drawing/2014/main" id="{ED97AC3A-FC7E-A574-310E-8CA3A4F8D967}"/>
              </a:ext>
            </a:extLst>
          </p:cNvPr>
          <p:cNvSpPr/>
          <p:nvPr/>
        </p:nvSpPr>
        <p:spPr>
          <a:xfrm>
            <a:off x="1206290" y="2835099"/>
            <a:ext cx="93647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$4.3B+ </a:t>
            </a:r>
          </a:p>
        </p:txBody>
      </p:sp>
      <p:sp>
        <p:nvSpPr>
          <p:cNvPr id="30" name="TextBox 29">
            <a:extLst>
              <a:ext uri="{FF2B5EF4-FFF2-40B4-BE49-F238E27FC236}">
                <a16:creationId xmlns:a16="http://schemas.microsoft.com/office/drawing/2014/main" id="{826D337A-2333-D044-EB9E-0D0BD8E1A464}"/>
              </a:ext>
            </a:extLst>
          </p:cNvPr>
          <p:cNvSpPr txBox="1"/>
          <p:nvPr/>
        </p:nvSpPr>
        <p:spPr>
          <a:xfrm>
            <a:off x="5178724" y="3217454"/>
            <a:ext cx="1838303"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Your Digital Transformation Partner</a:t>
            </a:r>
          </a:p>
        </p:txBody>
      </p:sp>
      <p:sp>
        <p:nvSpPr>
          <p:cNvPr id="31" name="Rectangle 30">
            <a:extLst>
              <a:ext uri="{FF2B5EF4-FFF2-40B4-BE49-F238E27FC236}">
                <a16:creationId xmlns:a16="http://schemas.microsoft.com/office/drawing/2014/main" id="{1E1E34B9-D41E-841E-323E-5E899435E48B}"/>
              </a:ext>
            </a:extLst>
          </p:cNvPr>
          <p:cNvSpPr/>
          <p:nvPr/>
        </p:nvSpPr>
        <p:spPr>
          <a:xfrm>
            <a:off x="5785129" y="2835099"/>
            <a:ext cx="62549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45%</a:t>
            </a:r>
          </a:p>
        </p:txBody>
      </p:sp>
      <p:sp>
        <p:nvSpPr>
          <p:cNvPr id="32" name="TextBox 31">
            <a:extLst>
              <a:ext uri="{FF2B5EF4-FFF2-40B4-BE49-F238E27FC236}">
                <a16:creationId xmlns:a16="http://schemas.microsoft.com/office/drawing/2014/main" id="{7F46201A-DB7A-BA07-542E-AF058BC8D6AD}"/>
              </a:ext>
            </a:extLst>
          </p:cNvPr>
          <p:cNvSpPr txBox="1"/>
          <p:nvPr/>
        </p:nvSpPr>
        <p:spPr>
          <a:xfrm>
            <a:off x="7418944" y="3217454"/>
            <a:ext cx="1838303"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100+ Fortune 500 </a:t>
            </a:r>
            <a:b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Clients</a:t>
            </a:r>
          </a:p>
        </p:txBody>
      </p:sp>
      <p:sp>
        <p:nvSpPr>
          <p:cNvPr id="33" name="Rectangle 32">
            <a:extLst>
              <a:ext uri="{FF2B5EF4-FFF2-40B4-BE49-F238E27FC236}">
                <a16:creationId xmlns:a16="http://schemas.microsoft.com/office/drawing/2014/main" id="{76AB59FF-1AA6-4FEC-F9CF-108DDFE89C21}"/>
              </a:ext>
            </a:extLst>
          </p:cNvPr>
          <p:cNvSpPr/>
          <p:nvPr/>
        </p:nvSpPr>
        <p:spPr>
          <a:xfrm>
            <a:off x="7998900" y="2835099"/>
            <a:ext cx="67839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750+</a:t>
            </a:r>
          </a:p>
        </p:txBody>
      </p:sp>
      <p:sp>
        <p:nvSpPr>
          <p:cNvPr id="34" name="TextBox 33">
            <a:extLst>
              <a:ext uri="{FF2B5EF4-FFF2-40B4-BE49-F238E27FC236}">
                <a16:creationId xmlns:a16="http://schemas.microsoft.com/office/drawing/2014/main" id="{2C5628F4-C24D-9B8C-24FC-0979F06A07D0}"/>
              </a:ext>
            </a:extLst>
          </p:cNvPr>
          <p:cNvSpPr txBox="1"/>
          <p:nvPr/>
        </p:nvSpPr>
        <p:spPr>
          <a:xfrm>
            <a:off x="9655413" y="3217454"/>
            <a:ext cx="1838303"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Locations across 30+ countries</a:t>
            </a:r>
          </a:p>
        </p:txBody>
      </p:sp>
      <p:sp>
        <p:nvSpPr>
          <p:cNvPr id="35" name="Rectangle 34">
            <a:extLst>
              <a:ext uri="{FF2B5EF4-FFF2-40B4-BE49-F238E27FC236}">
                <a16:creationId xmlns:a16="http://schemas.microsoft.com/office/drawing/2014/main" id="{F9483C32-253C-B63C-A2F5-7259DF8DD03D}"/>
              </a:ext>
            </a:extLst>
          </p:cNvPr>
          <p:cNvSpPr/>
          <p:nvPr/>
        </p:nvSpPr>
        <p:spPr>
          <a:xfrm>
            <a:off x="10235368" y="2835099"/>
            <a:ext cx="67839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8D0"/>
                </a:solidFill>
                <a:effectLst/>
                <a:uLnTx/>
                <a:uFillTx/>
                <a:latin typeface="Aptos" panose="020B0004020202020204" pitchFamily="34" charset="0"/>
                <a:ea typeface="Calibri" panose="020F0502020204030204" pitchFamily="34" charset="0"/>
                <a:cs typeface="Calibri" panose="020F0502020204030204" pitchFamily="34" charset="0"/>
              </a:rPr>
              <a:t>100+</a:t>
            </a:r>
          </a:p>
        </p:txBody>
      </p:sp>
      <p:pic>
        <p:nvPicPr>
          <p:cNvPr id="36" name="Picture 35">
            <a:extLst>
              <a:ext uri="{FF2B5EF4-FFF2-40B4-BE49-F238E27FC236}">
                <a16:creationId xmlns:a16="http://schemas.microsoft.com/office/drawing/2014/main" id="{0B1F93CD-60A8-1B8B-004D-35AA7EA0F660}"/>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592798" y="1581072"/>
            <a:ext cx="552696" cy="453744"/>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49A556BF-EE11-6D1D-14CF-48FF3342A1A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1366962" y="1544998"/>
            <a:ext cx="489818" cy="489818"/>
          </a:xfrm>
          <a:prstGeom prst="rect">
            <a:avLst/>
          </a:prstGeom>
        </p:spPr>
      </p:pic>
      <p:pic>
        <p:nvPicPr>
          <p:cNvPr id="39" name="Picture 38" descr="Shape&#10;&#10;Description automatically generated with low confidence">
            <a:extLst>
              <a:ext uri="{FF2B5EF4-FFF2-40B4-BE49-F238E27FC236}">
                <a16:creationId xmlns:a16="http://schemas.microsoft.com/office/drawing/2014/main" id="{2F645550-ADC6-8731-63B3-B17C0CB68178}"/>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5838788" y="1571979"/>
            <a:ext cx="511524" cy="511524"/>
          </a:xfrm>
          <a:prstGeom prst="rect">
            <a:avLst/>
          </a:prstGeom>
        </p:spPr>
      </p:pic>
      <p:pic>
        <p:nvPicPr>
          <p:cNvPr id="40" name="Picture 39" descr="Shape&#10;&#10;Description automatically generated with low confidence">
            <a:extLst>
              <a:ext uri="{FF2B5EF4-FFF2-40B4-BE49-F238E27FC236}">
                <a16:creationId xmlns:a16="http://schemas.microsoft.com/office/drawing/2014/main" id="{7198C79F-4194-C89F-35D6-57747D404834}"/>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10318802" y="1564309"/>
            <a:ext cx="511524" cy="511524"/>
          </a:xfrm>
          <a:prstGeom prst="rect">
            <a:avLst/>
          </a:prstGeom>
        </p:spPr>
      </p:pic>
      <p:pic>
        <p:nvPicPr>
          <p:cNvPr id="41" name="Graphic 40" descr="Bank outline">
            <a:extLst>
              <a:ext uri="{FF2B5EF4-FFF2-40B4-BE49-F238E27FC236}">
                <a16:creationId xmlns:a16="http://schemas.microsoft.com/office/drawing/2014/main" id="{20517ECA-DA2F-F774-43C3-33E1C0F0B1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4685" y="4086671"/>
            <a:ext cx="457200" cy="457200"/>
          </a:xfrm>
          <a:prstGeom prst="rect">
            <a:avLst/>
          </a:prstGeom>
        </p:spPr>
      </p:pic>
      <p:sp>
        <p:nvSpPr>
          <p:cNvPr id="42" name="TextBox 41">
            <a:extLst>
              <a:ext uri="{FF2B5EF4-FFF2-40B4-BE49-F238E27FC236}">
                <a16:creationId xmlns:a16="http://schemas.microsoft.com/office/drawing/2014/main" id="{5CDCA9D6-9F7B-0B2F-BD48-56AF39B1A55B}"/>
              </a:ext>
            </a:extLst>
          </p:cNvPr>
          <p:cNvSpPr txBox="1"/>
          <p:nvPr/>
        </p:nvSpPr>
        <p:spPr>
          <a:xfrm>
            <a:off x="344439" y="4559092"/>
            <a:ext cx="11976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Banking &amp; Financial services</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FA0040E7-BE27-16BF-FBE8-20D4A5EFFE48}"/>
              </a:ext>
            </a:extLst>
          </p:cNvPr>
          <p:cNvSpPr txBox="1"/>
          <p:nvPr/>
        </p:nvSpPr>
        <p:spPr>
          <a:xfrm>
            <a:off x="1516769" y="4559092"/>
            <a:ext cx="11976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Insurance</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44" name="Graphic 43" descr="Shield Tick outline">
            <a:extLst>
              <a:ext uri="{FF2B5EF4-FFF2-40B4-BE49-F238E27FC236}">
                <a16:creationId xmlns:a16="http://schemas.microsoft.com/office/drawing/2014/main" id="{30711D64-C10F-BF7E-DBED-FD49936CB0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7015" y="4086671"/>
            <a:ext cx="457200" cy="457200"/>
          </a:xfrm>
          <a:prstGeom prst="rect">
            <a:avLst/>
          </a:prstGeom>
        </p:spPr>
      </p:pic>
      <p:sp>
        <p:nvSpPr>
          <p:cNvPr id="45" name="TextBox 44">
            <a:extLst>
              <a:ext uri="{FF2B5EF4-FFF2-40B4-BE49-F238E27FC236}">
                <a16:creationId xmlns:a16="http://schemas.microsoft.com/office/drawing/2014/main" id="{5488237A-198A-2B57-C24A-B3E93C54F6CF}"/>
              </a:ext>
            </a:extLst>
          </p:cNvPr>
          <p:cNvSpPr txBox="1"/>
          <p:nvPr/>
        </p:nvSpPr>
        <p:spPr>
          <a:xfrm>
            <a:off x="4030299" y="4559092"/>
            <a:ext cx="11976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Manufacturing</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46" name="Graphic 45" descr="Production outline">
            <a:extLst>
              <a:ext uri="{FF2B5EF4-FFF2-40B4-BE49-F238E27FC236}">
                <a16:creationId xmlns:a16="http://schemas.microsoft.com/office/drawing/2014/main" id="{2FE023FE-6B92-0CEB-D5C1-BB6C3125CC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66119" y="4086671"/>
            <a:ext cx="457201" cy="457201"/>
          </a:xfrm>
          <a:prstGeom prst="rect">
            <a:avLst/>
          </a:prstGeom>
        </p:spPr>
      </p:pic>
      <p:sp>
        <p:nvSpPr>
          <p:cNvPr id="47" name="TextBox 46">
            <a:extLst>
              <a:ext uri="{FF2B5EF4-FFF2-40B4-BE49-F238E27FC236}">
                <a16:creationId xmlns:a16="http://schemas.microsoft.com/office/drawing/2014/main" id="{C98593B7-3C80-18F7-25D1-C2343F8FB879}"/>
              </a:ext>
            </a:extLst>
          </p:cNvPr>
          <p:cNvSpPr txBox="1"/>
          <p:nvPr/>
        </p:nvSpPr>
        <p:spPr>
          <a:xfrm>
            <a:off x="5179448" y="4559092"/>
            <a:ext cx="11976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Energy</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48" name="Graphic 47" descr="High voltage outline">
            <a:extLst>
              <a:ext uri="{FF2B5EF4-FFF2-40B4-BE49-F238E27FC236}">
                <a16:creationId xmlns:a16="http://schemas.microsoft.com/office/drawing/2014/main" id="{A564E543-BD83-7315-894D-75AB70D9DBB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29026" y="4086671"/>
            <a:ext cx="457200" cy="457200"/>
          </a:xfrm>
          <a:prstGeom prst="rect">
            <a:avLst/>
          </a:prstGeom>
        </p:spPr>
      </p:pic>
      <p:sp>
        <p:nvSpPr>
          <p:cNvPr id="49" name="TextBox 48">
            <a:extLst>
              <a:ext uri="{FF2B5EF4-FFF2-40B4-BE49-F238E27FC236}">
                <a16:creationId xmlns:a16="http://schemas.microsoft.com/office/drawing/2014/main" id="{1AAE2134-41D7-967B-F7D3-7D4C11E3837F}"/>
              </a:ext>
            </a:extLst>
          </p:cNvPr>
          <p:cNvSpPr txBox="1"/>
          <p:nvPr/>
        </p:nvSpPr>
        <p:spPr>
          <a:xfrm>
            <a:off x="6179020" y="4559092"/>
            <a:ext cx="11976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Hi-Tech</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0" name="Graphic 49" descr="Qr Code outline">
            <a:extLst>
              <a:ext uri="{FF2B5EF4-FFF2-40B4-BE49-F238E27FC236}">
                <a16:creationId xmlns:a16="http://schemas.microsoft.com/office/drawing/2014/main" id="{639B96B7-47C2-422D-AC39-052B6078FE7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33924" y="4086671"/>
            <a:ext cx="457200" cy="457200"/>
          </a:xfrm>
          <a:prstGeom prst="rect">
            <a:avLst/>
          </a:prstGeom>
        </p:spPr>
      </p:pic>
      <p:sp>
        <p:nvSpPr>
          <p:cNvPr id="51" name="TextBox 50">
            <a:extLst>
              <a:ext uri="{FF2B5EF4-FFF2-40B4-BE49-F238E27FC236}">
                <a16:creationId xmlns:a16="http://schemas.microsoft.com/office/drawing/2014/main" id="{4476D90E-B2D7-3822-7771-954ACBAEC10D}"/>
              </a:ext>
            </a:extLst>
          </p:cNvPr>
          <p:cNvSpPr txBox="1"/>
          <p:nvPr/>
        </p:nvSpPr>
        <p:spPr>
          <a:xfrm>
            <a:off x="7267639" y="4559092"/>
            <a:ext cx="11976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Utilities</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2" name="Graphic 51" descr="Raw Materials outline">
            <a:extLst>
              <a:ext uri="{FF2B5EF4-FFF2-40B4-BE49-F238E27FC236}">
                <a16:creationId xmlns:a16="http://schemas.microsoft.com/office/drawing/2014/main" id="{27CFFDA9-41F1-B1B9-24CA-36D48817DF6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97648" y="4086671"/>
            <a:ext cx="482464" cy="482464"/>
          </a:xfrm>
          <a:prstGeom prst="rect">
            <a:avLst/>
          </a:prstGeom>
        </p:spPr>
      </p:pic>
      <p:sp>
        <p:nvSpPr>
          <p:cNvPr id="53" name="TextBox 52">
            <a:extLst>
              <a:ext uri="{FF2B5EF4-FFF2-40B4-BE49-F238E27FC236}">
                <a16:creationId xmlns:a16="http://schemas.microsoft.com/office/drawing/2014/main" id="{9C6624D2-D537-ACAD-D33E-8225BA8D8659}"/>
              </a:ext>
            </a:extLst>
          </p:cNvPr>
          <p:cNvSpPr txBox="1"/>
          <p:nvPr/>
        </p:nvSpPr>
        <p:spPr>
          <a:xfrm>
            <a:off x="8504834" y="4559092"/>
            <a:ext cx="11976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Media &amp; entertainment</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4" name="Graphic 53" descr="Clapper board outline">
            <a:extLst>
              <a:ext uri="{FF2B5EF4-FFF2-40B4-BE49-F238E27FC236}">
                <a16:creationId xmlns:a16="http://schemas.microsoft.com/office/drawing/2014/main" id="{BFFD3D29-51D4-FB8A-322B-99363E64DA2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875080" y="4086671"/>
            <a:ext cx="457200" cy="457200"/>
          </a:xfrm>
          <a:prstGeom prst="rect">
            <a:avLst/>
          </a:prstGeom>
        </p:spPr>
      </p:pic>
      <p:sp>
        <p:nvSpPr>
          <p:cNvPr id="55" name="TextBox 54">
            <a:extLst>
              <a:ext uri="{FF2B5EF4-FFF2-40B4-BE49-F238E27FC236}">
                <a16:creationId xmlns:a16="http://schemas.microsoft.com/office/drawing/2014/main" id="{AB907F08-836C-2015-3FFB-00D621957E03}"/>
              </a:ext>
            </a:extLst>
          </p:cNvPr>
          <p:cNvSpPr txBox="1"/>
          <p:nvPr/>
        </p:nvSpPr>
        <p:spPr>
          <a:xfrm>
            <a:off x="9646825" y="4559092"/>
            <a:ext cx="11976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Health</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6" name="Graphic 55" descr="Heart with pulse outline">
            <a:extLst>
              <a:ext uri="{FF2B5EF4-FFF2-40B4-BE49-F238E27FC236}">
                <a16:creationId xmlns:a16="http://schemas.microsoft.com/office/drawing/2014/main" id="{FFB23C39-5738-F2F9-5259-C4964040AB1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010334" y="4086671"/>
            <a:ext cx="457200" cy="457200"/>
          </a:xfrm>
          <a:prstGeom prst="rect">
            <a:avLst/>
          </a:prstGeom>
        </p:spPr>
      </p:pic>
      <p:sp>
        <p:nvSpPr>
          <p:cNvPr id="57" name="TextBox 56">
            <a:extLst>
              <a:ext uri="{FF2B5EF4-FFF2-40B4-BE49-F238E27FC236}">
                <a16:creationId xmlns:a16="http://schemas.microsoft.com/office/drawing/2014/main" id="{EF8D60A2-2EC6-75E9-CD4F-5B9BA66560DE}"/>
              </a:ext>
            </a:extLst>
          </p:cNvPr>
          <p:cNvSpPr txBox="1"/>
          <p:nvPr/>
        </p:nvSpPr>
        <p:spPr>
          <a:xfrm>
            <a:off x="10664613" y="4559092"/>
            <a:ext cx="11976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Life </a:t>
            </a:r>
            <a:b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b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sciences</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58" name="Graphic 57" descr="Flask outline">
            <a:extLst>
              <a:ext uri="{FF2B5EF4-FFF2-40B4-BE49-F238E27FC236}">
                <a16:creationId xmlns:a16="http://schemas.microsoft.com/office/drawing/2014/main" id="{B1DD05F0-A140-EEA1-FD02-A9ABA01BCEE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045565" y="4086671"/>
            <a:ext cx="457200" cy="457200"/>
          </a:xfrm>
          <a:prstGeom prst="rect">
            <a:avLst/>
          </a:prstGeom>
        </p:spPr>
      </p:pic>
      <p:sp>
        <p:nvSpPr>
          <p:cNvPr id="59" name="Rectangle 58">
            <a:extLst>
              <a:ext uri="{FF2B5EF4-FFF2-40B4-BE49-F238E27FC236}">
                <a16:creationId xmlns:a16="http://schemas.microsoft.com/office/drawing/2014/main" id="{5ADED32B-C9E7-6384-294F-E6A18CC37188}"/>
              </a:ext>
            </a:extLst>
          </p:cNvPr>
          <p:cNvSpPr/>
          <p:nvPr/>
        </p:nvSpPr>
        <p:spPr>
          <a:xfrm>
            <a:off x="2616657" y="4079878"/>
            <a:ext cx="1387832" cy="997244"/>
          </a:xfrm>
          <a:prstGeom prst="rect">
            <a:avLst/>
          </a:prstGeom>
          <a:solidFill>
            <a:srgbClr val="012868">
              <a:alpha val="40000"/>
            </a:srgbClr>
          </a:solidFill>
          <a:ln w="28575">
            <a:solidFill>
              <a:srgbClr val="FFCC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BE5442E-2FC4-1AD6-819B-BFCF1F26F088}"/>
              </a:ext>
            </a:extLst>
          </p:cNvPr>
          <p:cNvSpPr txBox="1"/>
          <p:nvPr/>
        </p:nvSpPr>
        <p:spPr>
          <a:xfrm>
            <a:off x="2722139" y="4559092"/>
            <a:ext cx="11976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Retail, &amp; Consumer goods</a:t>
            </a:r>
            <a:endParaRPr kumimoji="0" lang="en-IN" sz="1000" b="0" i="0" u="none" strike="noStrike" kern="120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61" name="Graphic 60" descr="Shopping basket outline">
            <a:extLst>
              <a:ext uri="{FF2B5EF4-FFF2-40B4-BE49-F238E27FC236}">
                <a16:creationId xmlns:a16="http://schemas.microsoft.com/office/drawing/2014/main" id="{951455CA-C259-820A-3194-8779AE9BACB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029134" y="4086671"/>
            <a:ext cx="553584" cy="553584"/>
          </a:xfrm>
          <a:prstGeom prst="rect">
            <a:avLst/>
          </a:prstGeom>
        </p:spPr>
      </p:pic>
      <p:cxnSp>
        <p:nvCxnSpPr>
          <p:cNvPr id="63" name="Straight Connector 62">
            <a:extLst>
              <a:ext uri="{FF2B5EF4-FFF2-40B4-BE49-F238E27FC236}">
                <a16:creationId xmlns:a16="http://schemas.microsoft.com/office/drawing/2014/main" id="{8E483F44-D5E4-BE2A-4C50-16A2FC89AD88}"/>
              </a:ext>
            </a:extLst>
          </p:cNvPr>
          <p:cNvCxnSpPr>
            <a:cxnSpLocks/>
          </p:cNvCxnSpPr>
          <p:nvPr/>
        </p:nvCxnSpPr>
        <p:spPr>
          <a:xfrm>
            <a:off x="1537572" y="5424009"/>
            <a:ext cx="911685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8B2070B1-CEA5-910E-5C13-B218AB3BD7FF}"/>
              </a:ext>
            </a:extLst>
          </p:cNvPr>
          <p:cNvSpPr/>
          <p:nvPr/>
        </p:nvSpPr>
        <p:spPr>
          <a:xfrm>
            <a:off x="4897225" y="5252334"/>
            <a:ext cx="2397551" cy="298284"/>
          </a:xfrm>
          <a:prstGeom prst="roundRect">
            <a:avLst>
              <a:gd name="adj" fmla="val 50000"/>
            </a:avLst>
          </a:prstGeom>
          <a:solidFill>
            <a:srgbClr val="004B97"/>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088776" rtl="0" eaLnBrk="1" fontAlgn="base" latinLnBrk="0" hangingPunct="1">
              <a:lnSpc>
                <a:spcPct val="100000"/>
              </a:lnSpc>
              <a:spcBef>
                <a:spcPct val="7500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ptos" panose="020B0004020202020204" pitchFamily="34" charset="0"/>
                <a:ea typeface="Calibri" panose="020F0502020204030204" pitchFamily="34" charset="0"/>
                <a:cs typeface="Calibri" panose="020F0502020204030204" pitchFamily="34" charset="0"/>
              </a:rPr>
              <a:t>Awards and recognitions</a:t>
            </a:r>
          </a:p>
        </p:txBody>
      </p:sp>
      <p:grpSp>
        <p:nvGrpSpPr>
          <p:cNvPr id="65" name="Group 64">
            <a:extLst>
              <a:ext uri="{FF2B5EF4-FFF2-40B4-BE49-F238E27FC236}">
                <a16:creationId xmlns:a16="http://schemas.microsoft.com/office/drawing/2014/main" id="{98CEFBF2-DE4F-92DD-2475-1CCAE130A2A4}"/>
              </a:ext>
            </a:extLst>
          </p:cNvPr>
          <p:cNvGrpSpPr/>
          <p:nvPr/>
        </p:nvGrpSpPr>
        <p:grpSpPr>
          <a:xfrm>
            <a:off x="1386042" y="5549336"/>
            <a:ext cx="9419916" cy="650237"/>
            <a:chOff x="3608173" y="5588056"/>
            <a:chExt cx="7543613" cy="520721"/>
          </a:xfrm>
        </p:grpSpPr>
        <p:pic>
          <p:nvPicPr>
            <p:cNvPr id="66" name="Picture 65">
              <a:extLst>
                <a:ext uri="{FF2B5EF4-FFF2-40B4-BE49-F238E27FC236}">
                  <a16:creationId xmlns:a16="http://schemas.microsoft.com/office/drawing/2014/main" id="{B94E0946-F881-26F7-4599-9687834B976D}"/>
                </a:ext>
              </a:extLst>
            </p:cNvPr>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3608173" y="5678361"/>
              <a:ext cx="1303200" cy="340113"/>
            </a:xfrm>
            <a:prstGeom prst="rect">
              <a:avLst/>
            </a:prstGeom>
            <a:ln>
              <a:noFill/>
            </a:ln>
          </p:spPr>
        </p:pic>
        <p:pic>
          <p:nvPicPr>
            <p:cNvPr id="67" name="Picture 2" descr="INNIO&amp;#39;s Commitment to Global Sustainability Recognized by EcoVadis with  Coveted Silver Rating | Business Wire">
              <a:extLst>
                <a:ext uri="{FF2B5EF4-FFF2-40B4-BE49-F238E27FC236}">
                  <a16:creationId xmlns:a16="http://schemas.microsoft.com/office/drawing/2014/main" id="{2F90E889-524C-67F9-FD3E-3B4B82EA95A0}"/>
                </a:ext>
              </a:extLst>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9091713" y="5588056"/>
              <a:ext cx="520721" cy="5207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8B3B9C1D-0FF2-789D-493C-FD790D2EC858}"/>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9993751" y="5608185"/>
              <a:ext cx="1158035" cy="480457"/>
            </a:xfrm>
            <a:prstGeom prst="rect">
              <a:avLst/>
            </a:prstGeom>
          </p:spPr>
        </p:pic>
        <p:pic>
          <p:nvPicPr>
            <p:cNvPr id="69" name="Picture 68" descr="Logo&#10;&#10;Description automatically generated">
              <a:extLst>
                <a:ext uri="{FF2B5EF4-FFF2-40B4-BE49-F238E27FC236}">
                  <a16:creationId xmlns:a16="http://schemas.microsoft.com/office/drawing/2014/main" id="{28748621-CAED-06A7-9F19-D8AD8B5B2076}"/>
                </a:ext>
              </a:extLst>
            </p:cNvPr>
            <p:cNvPicPr>
              <a:picLocks noChangeAspect="1"/>
            </p:cNvPicPr>
            <p:nvPr/>
          </p:nvPicPr>
          <p:blipFill rotWithShape="1">
            <a:blip r:embed="rId34" cstate="email">
              <a:extLst>
                <a:ext uri="{28A0092B-C50C-407E-A947-70E740481C1C}">
                  <a14:useLocalDpi xmlns:a14="http://schemas.microsoft.com/office/drawing/2010/main" val="0"/>
                </a:ext>
              </a:extLst>
            </a:blip>
            <a:srcRect/>
            <a:stretch/>
          </p:blipFill>
          <p:spPr>
            <a:xfrm>
              <a:off x="5292689" y="5697943"/>
              <a:ext cx="520721" cy="300948"/>
            </a:xfrm>
            <a:prstGeom prst="rect">
              <a:avLst/>
            </a:prstGeom>
          </p:spPr>
        </p:pic>
        <p:pic>
          <p:nvPicPr>
            <p:cNvPr id="70" name="Picture 2">
              <a:extLst>
                <a:ext uri="{FF2B5EF4-FFF2-40B4-BE49-F238E27FC236}">
                  <a16:creationId xmlns:a16="http://schemas.microsoft.com/office/drawing/2014/main" id="{B6A85523-4A6C-D52A-6119-2739FBE55E28}"/>
                </a:ext>
              </a:extLst>
            </p:cNvPr>
            <p:cNvPicPr>
              <a:picLocks noChangeAspect="1" noChangeArrowheads="1"/>
            </p:cNvPicPr>
            <p:nvPr/>
          </p:nvPicPr>
          <p:blipFill>
            <a:blip r:embed="rId35" cstate="email">
              <a:extLst>
                <a:ext uri="{28A0092B-C50C-407E-A947-70E740481C1C}">
                  <a14:useLocalDpi xmlns:a14="http://schemas.microsoft.com/office/drawing/2010/main" val="0"/>
                </a:ext>
              </a:extLst>
            </a:blip>
            <a:srcRect/>
            <a:stretch>
              <a:fillRect/>
            </a:stretch>
          </p:blipFill>
          <p:spPr bwMode="auto">
            <a:xfrm>
              <a:off x="6194726" y="5765177"/>
              <a:ext cx="979427" cy="16648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a:extLst>
                <a:ext uri="{FF2B5EF4-FFF2-40B4-BE49-F238E27FC236}">
                  <a16:creationId xmlns:a16="http://schemas.microsoft.com/office/drawing/2014/main" id="{B92AC4D8-B40B-8D91-CBD3-0B39E5085137}"/>
                </a:ext>
              </a:extLst>
            </p:cNvPr>
            <p:cNvPicPr>
              <a:picLocks noChangeAspect="1" noChangeArrowheads="1"/>
            </p:cNvPicPr>
            <p:nvPr/>
          </p:nvPicPr>
          <p:blipFill>
            <a:blip r:embed="rId36" cstate="email">
              <a:extLst>
                <a:ext uri="{28A0092B-C50C-407E-A947-70E740481C1C}">
                  <a14:useLocalDpi xmlns:a14="http://schemas.microsoft.com/office/drawing/2010/main" val="0"/>
                </a:ext>
              </a:extLst>
            </a:blip>
            <a:srcRect/>
            <a:stretch>
              <a:fillRect/>
            </a:stretch>
          </p:blipFill>
          <p:spPr bwMode="auto">
            <a:xfrm>
              <a:off x="7555468" y="5718237"/>
              <a:ext cx="1154930" cy="260360"/>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Graphic 72" descr="Handshake outline">
            <a:extLst>
              <a:ext uri="{FF2B5EF4-FFF2-40B4-BE49-F238E27FC236}">
                <a16:creationId xmlns:a16="http://schemas.microsoft.com/office/drawing/2014/main" id="{A3E91A1C-538F-EF43-D35F-D06E69D3197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045902" y="1517673"/>
            <a:ext cx="631390" cy="631390"/>
          </a:xfrm>
          <a:prstGeom prst="rect">
            <a:avLst/>
          </a:prstGeom>
        </p:spPr>
      </p:pic>
    </p:spTree>
    <p:extLst>
      <p:ext uri="{BB962C8B-B14F-4D97-AF65-F5344CB8AC3E}">
        <p14:creationId xmlns:p14="http://schemas.microsoft.com/office/powerpoint/2010/main" val="123833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AFCB4EA7-E1E9-2DF1-1282-7957FC507AFE}"/>
              </a:ext>
            </a:extLst>
          </p:cNvPr>
          <p:cNvSpPr>
            <a:spLocks noGrp="1"/>
          </p:cNvSpPr>
          <p:nvPr>
            <p:ph type="title"/>
          </p:nvPr>
        </p:nvSpPr>
        <p:spPr/>
        <p:txBody>
          <a:bodyPr/>
          <a:lstStyle/>
          <a:p>
            <a:r>
              <a:rPr lang="en-GB" dirty="0"/>
              <a:t>Our north star vision for VFC: From AIOps to AI-First</a:t>
            </a:r>
            <a:endParaRPr lang="en-IN" dirty="0"/>
          </a:p>
        </p:txBody>
      </p:sp>
      <p:sp>
        <p:nvSpPr>
          <p:cNvPr id="3" name="Rectángulo redondeado">
            <a:extLst>
              <a:ext uri="{FF2B5EF4-FFF2-40B4-BE49-F238E27FC236}">
                <a16:creationId xmlns:a16="http://schemas.microsoft.com/office/drawing/2014/main" id="{89F3FB18-082A-67BC-AEDD-3E3A4AF6CE3D}"/>
              </a:ext>
            </a:extLst>
          </p:cNvPr>
          <p:cNvSpPr/>
          <p:nvPr/>
        </p:nvSpPr>
        <p:spPr>
          <a:xfrm>
            <a:off x="7781673" y="961701"/>
            <a:ext cx="3724967" cy="5388884"/>
          </a:xfrm>
          <a:prstGeom prst="roundRect">
            <a:avLst>
              <a:gd name="adj" fmla="val 5747"/>
            </a:avLst>
          </a:prstGeom>
          <a:solidFill>
            <a:srgbClr val="FFFFFF"/>
          </a:solidFill>
          <a:ln w="19050">
            <a:solidFill>
              <a:srgbClr val="0070C0"/>
            </a:solidFill>
            <a:miter lim="400000"/>
            <a:extLst>
              <a:ext uri="{C807C97D-BFC1-408E-A445-0C87EB9F89A2}">
                <ask:lineSketchStyleProps xmlns:ask="http://schemas.microsoft.com/office/drawing/2018/sketchyshapes">
                  <ask:type>
                    <ask:lineSketchNone/>
                  </ask:type>
                </ask:lineSketchStyleProps>
              </a:ext>
            </a:extLst>
          </a:ln>
        </p:spPr>
        <p:txBody>
          <a:bodyPr lIns="0" tIns="0" rIns="0" bIns="0" anchor="ctr"/>
          <a:lstStyle/>
          <a:p>
            <a:pPr>
              <a:defRPr sz="3200" b="0">
                <a:solidFill>
                  <a:srgbClr val="FFFFFF"/>
                </a:solidFill>
                <a:latin typeface="+mn-lt"/>
                <a:ea typeface="+mn-ea"/>
                <a:cs typeface="+mn-cs"/>
                <a:sym typeface="Helvetica Neue Medium"/>
              </a:defRPr>
            </a:pPr>
            <a:endParaRPr sz="1600">
              <a:solidFill>
                <a:schemeClr val="tx2"/>
              </a:solidFill>
              <a:latin typeface="Aptos" panose="020B0004020202020204" pitchFamily="34" charset="0"/>
            </a:endParaRPr>
          </a:p>
        </p:txBody>
      </p:sp>
      <p:sp>
        <p:nvSpPr>
          <p:cNvPr id="4" name="A paradigm shift for Archer Daniels Midland (ADM)">
            <a:extLst>
              <a:ext uri="{FF2B5EF4-FFF2-40B4-BE49-F238E27FC236}">
                <a16:creationId xmlns:a16="http://schemas.microsoft.com/office/drawing/2014/main" id="{3F6E528A-A770-1BAC-9D56-02D567407DDC}"/>
              </a:ext>
            </a:extLst>
          </p:cNvPr>
          <p:cNvSpPr txBox="1"/>
          <p:nvPr/>
        </p:nvSpPr>
        <p:spPr>
          <a:xfrm>
            <a:off x="681962" y="716858"/>
            <a:ext cx="6097709"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1828800">
              <a:defRPr sz="4000" b="0">
                <a:solidFill>
                  <a:srgbClr val="FFFFFF"/>
                </a:solidFill>
                <a:latin typeface="Frutiger LT Pro 45 Light"/>
                <a:ea typeface="Frutiger LT Pro 45 Light"/>
                <a:cs typeface="Frutiger LT Pro 45 Light"/>
                <a:sym typeface="Frutiger LT Pro 45 Light"/>
              </a:defRPr>
            </a:lvl1pPr>
          </a:lstStyle>
          <a:p>
            <a:r>
              <a:rPr sz="2000">
                <a:solidFill>
                  <a:schemeClr val="tx2"/>
                </a:solidFill>
                <a:latin typeface="Aptos" panose="020B0004020202020204" pitchFamily="34" charset="0"/>
              </a:rPr>
              <a:t>A paradigm shift</a:t>
            </a:r>
            <a:r>
              <a:rPr lang="en-US" sz="2000">
                <a:solidFill>
                  <a:schemeClr val="tx2"/>
                </a:solidFill>
                <a:latin typeface="Aptos" panose="020B0004020202020204" pitchFamily="34" charset="0"/>
              </a:rPr>
              <a:t> for VFC</a:t>
            </a:r>
            <a:endParaRPr sz="2000">
              <a:solidFill>
                <a:schemeClr val="tx2"/>
              </a:solidFill>
              <a:latin typeface="Aptos" panose="020B0004020202020204" pitchFamily="34" charset="0"/>
            </a:endParaRPr>
          </a:p>
        </p:txBody>
      </p:sp>
      <p:grpSp>
        <p:nvGrpSpPr>
          <p:cNvPr id="5" name="Agrupar">
            <a:extLst>
              <a:ext uri="{FF2B5EF4-FFF2-40B4-BE49-F238E27FC236}">
                <a16:creationId xmlns:a16="http://schemas.microsoft.com/office/drawing/2014/main" id="{918AD9F5-F146-B419-7D3E-BE720702451F}"/>
              </a:ext>
            </a:extLst>
          </p:cNvPr>
          <p:cNvGrpSpPr/>
          <p:nvPr/>
        </p:nvGrpSpPr>
        <p:grpSpPr>
          <a:xfrm>
            <a:off x="4203031" y="1159156"/>
            <a:ext cx="3785938" cy="4993976"/>
            <a:chOff x="0" y="0"/>
            <a:chExt cx="7571871" cy="9987945"/>
          </a:xfrm>
        </p:grpSpPr>
        <p:sp>
          <p:nvSpPr>
            <p:cNvPr id="6" name="Freeform: Shape 1">
              <a:extLst>
                <a:ext uri="{FF2B5EF4-FFF2-40B4-BE49-F238E27FC236}">
                  <a16:creationId xmlns:a16="http://schemas.microsoft.com/office/drawing/2014/main" id="{787D3181-6D78-CBBE-3132-168770D98379}"/>
                </a:ext>
              </a:extLst>
            </p:cNvPr>
            <p:cNvSpPr/>
            <p:nvPr/>
          </p:nvSpPr>
          <p:spPr>
            <a:xfrm>
              <a:off x="2477885" y="0"/>
              <a:ext cx="3383764" cy="3902834"/>
            </a:xfrm>
            <a:custGeom>
              <a:avLst/>
              <a:gdLst/>
              <a:ahLst/>
              <a:cxnLst>
                <a:cxn ang="0">
                  <a:pos x="wd2" y="hd2"/>
                </a:cxn>
                <a:cxn ang="5400000">
                  <a:pos x="wd2" y="hd2"/>
                </a:cxn>
                <a:cxn ang="10800000">
                  <a:pos x="wd2" y="hd2"/>
                </a:cxn>
                <a:cxn ang="16200000">
                  <a:pos x="wd2" y="hd2"/>
                </a:cxn>
              </a:cxnLst>
              <a:rect l="0" t="0" r="r" b="b"/>
              <a:pathLst>
                <a:path w="21600" h="21600" extrusionOk="0">
                  <a:moveTo>
                    <a:pt x="21600" y="10005"/>
                  </a:moveTo>
                  <a:lnTo>
                    <a:pt x="0" y="21600"/>
                  </a:lnTo>
                  <a:lnTo>
                    <a:pt x="0" y="19081"/>
                  </a:lnTo>
                  <a:lnTo>
                    <a:pt x="21600" y="0"/>
                  </a:lnTo>
                  <a:close/>
                </a:path>
              </a:pathLst>
            </a:custGeom>
            <a:solidFill>
              <a:srgbClr val="0070C0"/>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7" name="Freeform: Shape 4">
              <a:extLst>
                <a:ext uri="{FF2B5EF4-FFF2-40B4-BE49-F238E27FC236}">
                  <a16:creationId xmlns:a16="http://schemas.microsoft.com/office/drawing/2014/main" id="{C34BE0E4-4EBE-230C-84D1-2B87C7C14721}"/>
                </a:ext>
              </a:extLst>
            </p:cNvPr>
            <p:cNvSpPr/>
            <p:nvPr/>
          </p:nvSpPr>
          <p:spPr>
            <a:xfrm>
              <a:off x="2477885" y="4082352"/>
              <a:ext cx="3383764" cy="18193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3216"/>
                  </a:lnTo>
                  <a:lnTo>
                    <a:pt x="0" y="8384"/>
                  </a:lnTo>
                  <a:close/>
                </a:path>
              </a:pathLst>
            </a:custGeom>
            <a:solidFill>
              <a:srgbClr val="005480"/>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8" name="Freeform: Shape 7">
              <a:extLst>
                <a:ext uri="{FF2B5EF4-FFF2-40B4-BE49-F238E27FC236}">
                  <a16:creationId xmlns:a16="http://schemas.microsoft.com/office/drawing/2014/main" id="{C33E8C62-59F1-6F53-4FA5-D9BFD890E6E9}"/>
                </a:ext>
              </a:extLst>
            </p:cNvPr>
            <p:cNvSpPr/>
            <p:nvPr/>
          </p:nvSpPr>
          <p:spPr>
            <a:xfrm>
              <a:off x="2477885" y="6081625"/>
              <a:ext cx="3383764" cy="3890545"/>
            </a:xfrm>
            <a:custGeom>
              <a:avLst/>
              <a:gdLst/>
              <a:ahLst/>
              <a:cxnLst>
                <a:cxn ang="0">
                  <a:pos x="wd2" y="hd2"/>
                </a:cxn>
                <a:cxn ang="5400000">
                  <a:pos x="wd2" y="hd2"/>
                </a:cxn>
                <a:cxn ang="10800000">
                  <a:pos x="wd2" y="hd2"/>
                </a:cxn>
                <a:cxn ang="16200000">
                  <a:pos x="wd2" y="hd2"/>
                </a:cxn>
              </a:cxnLst>
              <a:rect l="0" t="0" r="r" b="b"/>
              <a:pathLst>
                <a:path w="21600" h="21600" extrusionOk="0">
                  <a:moveTo>
                    <a:pt x="21600" y="11563"/>
                  </a:moveTo>
                  <a:lnTo>
                    <a:pt x="21600" y="21600"/>
                  </a:lnTo>
                  <a:lnTo>
                    <a:pt x="0" y="2258"/>
                  </a:lnTo>
                  <a:lnTo>
                    <a:pt x="0" y="0"/>
                  </a:lnTo>
                  <a:close/>
                </a:path>
              </a:pathLst>
            </a:custGeom>
            <a:solidFill>
              <a:srgbClr val="E58109"/>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9" name="Rectangle: Top Corners Rounded 8">
              <a:extLst>
                <a:ext uri="{FF2B5EF4-FFF2-40B4-BE49-F238E27FC236}">
                  <a16:creationId xmlns:a16="http://schemas.microsoft.com/office/drawing/2014/main" id="{DFD46DB9-C309-8221-E9A9-39BB9FF8AD3E}"/>
                </a:ext>
              </a:extLst>
            </p:cNvPr>
            <p:cNvSpPr/>
            <p:nvPr/>
          </p:nvSpPr>
          <p:spPr>
            <a:xfrm rot="5400000">
              <a:off x="5818987" y="55334"/>
              <a:ext cx="1795545" cy="1710222"/>
            </a:xfrm>
            <a:custGeom>
              <a:avLst/>
              <a:gdLst/>
              <a:ahLst/>
              <a:cxnLst>
                <a:cxn ang="0">
                  <a:pos x="wd2" y="hd2"/>
                </a:cxn>
                <a:cxn ang="5400000">
                  <a:pos x="wd2" y="hd2"/>
                </a:cxn>
                <a:cxn ang="10800000">
                  <a:pos x="wd2" y="hd2"/>
                </a:cxn>
                <a:cxn ang="16200000">
                  <a:pos x="wd2" y="hd2"/>
                </a:cxn>
              </a:cxnLst>
              <a:rect l="0" t="0" r="r" b="b"/>
              <a:pathLst>
                <a:path w="21600" h="21600" extrusionOk="0">
                  <a:moveTo>
                    <a:pt x="3429" y="0"/>
                  </a:moveTo>
                  <a:lnTo>
                    <a:pt x="18171" y="0"/>
                  </a:lnTo>
                  <a:cubicBezTo>
                    <a:pt x="20065" y="0"/>
                    <a:pt x="21600" y="1612"/>
                    <a:pt x="21600" y="3600"/>
                  </a:cubicBezTo>
                  <a:lnTo>
                    <a:pt x="21600" y="21600"/>
                  </a:lnTo>
                  <a:lnTo>
                    <a:pt x="0" y="21600"/>
                  </a:lnTo>
                  <a:lnTo>
                    <a:pt x="0" y="3600"/>
                  </a:lnTo>
                  <a:cubicBezTo>
                    <a:pt x="0" y="1612"/>
                    <a:pt x="1535" y="0"/>
                    <a:pt x="3429" y="0"/>
                  </a:cubicBezTo>
                  <a:close/>
                </a:path>
              </a:pathLst>
            </a:custGeom>
            <a:solidFill>
              <a:srgbClr val="004B97"/>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0" name="Rectangle: Top Corners Rounded 9">
              <a:extLst>
                <a:ext uri="{FF2B5EF4-FFF2-40B4-BE49-F238E27FC236}">
                  <a16:creationId xmlns:a16="http://schemas.microsoft.com/office/drawing/2014/main" id="{963389E7-5914-4CAB-18C2-EC3FBE2FD138}"/>
                </a:ext>
              </a:extLst>
            </p:cNvPr>
            <p:cNvSpPr/>
            <p:nvPr/>
          </p:nvSpPr>
          <p:spPr>
            <a:xfrm rot="5400000">
              <a:off x="5802362" y="2133513"/>
              <a:ext cx="1828795" cy="1710223"/>
            </a:xfrm>
            <a:custGeom>
              <a:avLst/>
              <a:gdLst/>
              <a:ahLst/>
              <a:cxnLst>
                <a:cxn ang="0">
                  <a:pos x="wd2" y="hd2"/>
                </a:cxn>
                <a:cxn ang="5400000">
                  <a:pos x="wd2" y="hd2"/>
                </a:cxn>
                <a:cxn ang="10800000">
                  <a:pos x="wd2" y="hd2"/>
                </a:cxn>
                <a:cxn ang="16200000">
                  <a:pos x="wd2" y="hd2"/>
                </a:cxn>
              </a:cxnLst>
              <a:rect l="0" t="0" r="r" b="b"/>
              <a:pathLst>
                <a:path w="21600" h="21600" extrusionOk="0">
                  <a:moveTo>
                    <a:pt x="3367" y="0"/>
                  </a:moveTo>
                  <a:lnTo>
                    <a:pt x="18233" y="0"/>
                  </a:lnTo>
                  <a:cubicBezTo>
                    <a:pt x="20093" y="0"/>
                    <a:pt x="21600" y="1612"/>
                    <a:pt x="21600" y="3600"/>
                  </a:cubicBezTo>
                  <a:lnTo>
                    <a:pt x="21600" y="21600"/>
                  </a:lnTo>
                  <a:lnTo>
                    <a:pt x="0" y="21600"/>
                  </a:lnTo>
                  <a:lnTo>
                    <a:pt x="0" y="3600"/>
                  </a:lnTo>
                  <a:cubicBezTo>
                    <a:pt x="0" y="1612"/>
                    <a:pt x="1507" y="0"/>
                    <a:pt x="3367" y="0"/>
                  </a:cubicBezTo>
                  <a:close/>
                </a:path>
              </a:pathLst>
            </a:custGeom>
            <a:solidFill>
              <a:srgbClr val="0068D0"/>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1" name="Rectangle: Top Corners Rounded 10">
              <a:extLst>
                <a:ext uri="{FF2B5EF4-FFF2-40B4-BE49-F238E27FC236}">
                  <a16:creationId xmlns:a16="http://schemas.microsoft.com/office/drawing/2014/main" id="{E7AE02DE-35E7-757F-7C38-1EA32581C995}"/>
                </a:ext>
              </a:extLst>
            </p:cNvPr>
            <p:cNvSpPr/>
            <p:nvPr/>
          </p:nvSpPr>
          <p:spPr>
            <a:xfrm rot="5400000">
              <a:off x="5802362" y="4128569"/>
              <a:ext cx="1828795" cy="1710223"/>
            </a:xfrm>
            <a:custGeom>
              <a:avLst/>
              <a:gdLst/>
              <a:ahLst/>
              <a:cxnLst>
                <a:cxn ang="0">
                  <a:pos x="wd2" y="hd2"/>
                </a:cxn>
                <a:cxn ang="5400000">
                  <a:pos x="wd2" y="hd2"/>
                </a:cxn>
                <a:cxn ang="10800000">
                  <a:pos x="wd2" y="hd2"/>
                </a:cxn>
                <a:cxn ang="16200000">
                  <a:pos x="wd2" y="hd2"/>
                </a:cxn>
              </a:cxnLst>
              <a:rect l="0" t="0" r="r" b="b"/>
              <a:pathLst>
                <a:path w="21600" h="21600" extrusionOk="0">
                  <a:moveTo>
                    <a:pt x="3367" y="0"/>
                  </a:moveTo>
                  <a:lnTo>
                    <a:pt x="18233" y="0"/>
                  </a:lnTo>
                  <a:cubicBezTo>
                    <a:pt x="20093" y="0"/>
                    <a:pt x="21600" y="1612"/>
                    <a:pt x="21600" y="3600"/>
                  </a:cubicBezTo>
                  <a:lnTo>
                    <a:pt x="21600" y="21600"/>
                  </a:lnTo>
                  <a:lnTo>
                    <a:pt x="0" y="21600"/>
                  </a:lnTo>
                  <a:lnTo>
                    <a:pt x="0" y="3600"/>
                  </a:lnTo>
                  <a:cubicBezTo>
                    <a:pt x="0" y="1612"/>
                    <a:pt x="1507" y="0"/>
                    <a:pt x="3367" y="0"/>
                  </a:cubicBezTo>
                  <a:close/>
                </a:path>
              </a:pathLst>
            </a:custGeom>
            <a:solidFill>
              <a:srgbClr val="F0C93A"/>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2" name="Rectangle: Top Corners Rounded 11">
              <a:extLst>
                <a:ext uri="{FF2B5EF4-FFF2-40B4-BE49-F238E27FC236}">
                  <a16:creationId xmlns:a16="http://schemas.microsoft.com/office/drawing/2014/main" id="{4CA2D8D5-2DD3-1E25-CD6C-8124D52E7C81}"/>
                </a:ext>
              </a:extLst>
            </p:cNvPr>
            <p:cNvSpPr/>
            <p:nvPr/>
          </p:nvSpPr>
          <p:spPr>
            <a:xfrm rot="5400000">
              <a:off x="5802362" y="6179043"/>
              <a:ext cx="1828795" cy="1710223"/>
            </a:xfrm>
            <a:custGeom>
              <a:avLst/>
              <a:gdLst/>
              <a:ahLst/>
              <a:cxnLst>
                <a:cxn ang="0">
                  <a:pos x="wd2" y="hd2"/>
                </a:cxn>
                <a:cxn ang="5400000">
                  <a:pos x="wd2" y="hd2"/>
                </a:cxn>
                <a:cxn ang="10800000">
                  <a:pos x="wd2" y="hd2"/>
                </a:cxn>
                <a:cxn ang="16200000">
                  <a:pos x="wd2" y="hd2"/>
                </a:cxn>
              </a:cxnLst>
              <a:rect l="0" t="0" r="r" b="b"/>
              <a:pathLst>
                <a:path w="21600" h="21600" extrusionOk="0">
                  <a:moveTo>
                    <a:pt x="3367" y="0"/>
                  </a:moveTo>
                  <a:lnTo>
                    <a:pt x="18233" y="0"/>
                  </a:lnTo>
                  <a:cubicBezTo>
                    <a:pt x="20093" y="0"/>
                    <a:pt x="21600" y="1612"/>
                    <a:pt x="21600" y="3600"/>
                  </a:cubicBezTo>
                  <a:lnTo>
                    <a:pt x="21600" y="21600"/>
                  </a:lnTo>
                  <a:lnTo>
                    <a:pt x="0" y="21600"/>
                  </a:lnTo>
                  <a:lnTo>
                    <a:pt x="0" y="3600"/>
                  </a:lnTo>
                  <a:cubicBezTo>
                    <a:pt x="0" y="1612"/>
                    <a:pt x="1507" y="0"/>
                    <a:pt x="3367" y="0"/>
                  </a:cubicBezTo>
                  <a:close/>
                </a:path>
              </a:pathLst>
            </a:custGeom>
            <a:solidFill>
              <a:srgbClr val="0068D0"/>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3" name="Rectangle: Top Corners Rounded 12">
              <a:extLst>
                <a:ext uri="{FF2B5EF4-FFF2-40B4-BE49-F238E27FC236}">
                  <a16:creationId xmlns:a16="http://schemas.microsoft.com/office/drawing/2014/main" id="{5F2E54FE-475B-B6D7-7A82-A1F3CD949A39}"/>
                </a:ext>
              </a:extLst>
            </p:cNvPr>
            <p:cNvSpPr/>
            <p:nvPr/>
          </p:nvSpPr>
          <p:spPr>
            <a:xfrm rot="5400000">
              <a:off x="5802362" y="8218436"/>
              <a:ext cx="1828795" cy="1710223"/>
            </a:xfrm>
            <a:custGeom>
              <a:avLst/>
              <a:gdLst/>
              <a:ahLst/>
              <a:cxnLst>
                <a:cxn ang="0">
                  <a:pos x="wd2" y="hd2"/>
                </a:cxn>
                <a:cxn ang="5400000">
                  <a:pos x="wd2" y="hd2"/>
                </a:cxn>
                <a:cxn ang="10800000">
                  <a:pos x="wd2" y="hd2"/>
                </a:cxn>
                <a:cxn ang="16200000">
                  <a:pos x="wd2" y="hd2"/>
                </a:cxn>
              </a:cxnLst>
              <a:rect l="0" t="0" r="r" b="b"/>
              <a:pathLst>
                <a:path w="21600" h="21600" extrusionOk="0">
                  <a:moveTo>
                    <a:pt x="3367" y="0"/>
                  </a:moveTo>
                  <a:lnTo>
                    <a:pt x="18233" y="0"/>
                  </a:lnTo>
                  <a:cubicBezTo>
                    <a:pt x="20093" y="0"/>
                    <a:pt x="21600" y="1612"/>
                    <a:pt x="21600" y="3600"/>
                  </a:cubicBezTo>
                  <a:lnTo>
                    <a:pt x="21600" y="21600"/>
                  </a:lnTo>
                  <a:lnTo>
                    <a:pt x="0" y="21600"/>
                  </a:lnTo>
                  <a:lnTo>
                    <a:pt x="0" y="3600"/>
                  </a:lnTo>
                  <a:cubicBezTo>
                    <a:pt x="0" y="1612"/>
                    <a:pt x="1507" y="0"/>
                    <a:pt x="3367" y="0"/>
                  </a:cubicBezTo>
                  <a:close/>
                </a:path>
              </a:pathLst>
            </a:custGeom>
            <a:solidFill>
              <a:srgbClr val="004B97"/>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4" name="Freeform: Shape 14">
              <a:extLst>
                <a:ext uri="{FF2B5EF4-FFF2-40B4-BE49-F238E27FC236}">
                  <a16:creationId xmlns:a16="http://schemas.microsoft.com/office/drawing/2014/main" id="{C72082F3-ED5B-6528-6718-086E71A43367}"/>
                </a:ext>
              </a:extLst>
            </p:cNvPr>
            <p:cNvSpPr/>
            <p:nvPr/>
          </p:nvSpPr>
          <p:spPr>
            <a:xfrm>
              <a:off x="2477885" y="0"/>
              <a:ext cx="3383764" cy="3902834"/>
            </a:xfrm>
            <a:custGeom>
              <a:avLst/>
              <a:gdLst/>
              <a:ahLst/>
              <a:cxnLst>
                <a:cxn ang="0">
                  <a:pos x="wd2" y="hd2"/>
                </a:cxn>
                <a:cxn ang="5400000">
                  <a:pos x="wd2" y="hd2"/>
                </a:cxn>
                <a:cxn ang="10800000">
                  <a:pos x="wd2" y="hd2"/>
                </a:cxn>
                <a:cxn ang="16200000">
                  <a:pos x="wd2" y="hd2"/>
                </a:cxn>
              </a:cxnLst>
              <a:rect l="0" t="0" r="r" b="b"/>
              <a:pathLst>
                <a:path w="21600" h="21600" extrusionOk="0">
                  <a:moveTo>
                    <a:pt x="21600" y="10005"/>
                  </a:moveTo>
                  <a:lnTo>
                    <a:pt x="0" y="21600"/>
                  </a:lnTo>
                  <a:lnTo>
                    <a:pt x="0" y="19081"/>
                  </a:lnTo>
                  <a:lnTo>
                    <a:pt x="21600" y="0"/>
                  </a:lnTo>
                  <a:close/>
                </a:path>
              </a:pathLst>
            </a:custGeom>
            <a:solidFill>
              <a:srgbClr val="004B97"/>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15" name="Freeform: Shape 16">
              <a:extLst>
                <a:ext uri="{FF2B5EF4-FFF2-40B4-BE49-F238E27FC236}">
                  <a16:creationId xmlns:a16="http://schemas.microsoft.com/office/drawing/2014/main" id="{EEFCE514-AC0C-3BC8-1A36-0AC77CB70178}"/>
                </a:ext>
              </a:extLst>
            </p:cNvPr>
            <p:cNvSpPr/>
            <p:nvPr/>
          </p:nvSpPr>
          <p:spPr>
            <a:xfrm>
              <a:off x="2477885" y="4082350"/>
              <a:ext cx="3383764" cy="18193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3216"/>
                  </a:lnTo>
                  <a:lnTo>
                    <a:pt x="0" y="8384"/>
                  </a:lnTo>
                  <a:close/>
                </a:path>
              </a:pathLst>
            </a:custGeom>
            <a:solidFill>
              <a:srgbClr val="F0C93A"/>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16" name="Freeform: Shape 19">
              <a:extLst>
                <a:ext uri="{FF2B5EF4-FFF2-40B4-BE49-F238E27FC236}">
                  <a16:creationId xmlns:a16="http://schemas.microsoft.com/office/drawing/2014/main" id="{F5D4B284-DEF2-0320-6358-187C3AA0D0C7}"/>
                </a:ext>
              </a:extLst>
            </p:cNvPr>
            <p:cNvSpPr/>
            <p:nvPr/>
          </p:nvSpPr>
          <p:spPr>
            <a:xfrm>
              <a:off x="2477885" y="6081625"/>
              <a:ext cx="3383764" cy="3890543"/>
            </a:xfrm>
            <a:custGeom>
              <a:avLst/>
              <a:gdLst/>
              <a:ahLst/>
              <a:cxnLst>
                <a:cxn ang="0">
                  <a:pos x="wd2" y="hd2"/>
                </a:cxn>
                <a:cxn ang="5400000">
                  <a:pos x="wd2" y="hd2"/>
                </a:cxn>
                <a:cxn ang="10800000">
                  <a:pos x="wd2" y="hd2"/>
                </a:cxn>
                <a:cxn ang="16200000">
                  <a:pos x="wd2" y="hd2"/>
                </a:cxn>
              </a:cxnLst>
              <a:rect l="0" t="0" r="r" b="b"/>
              <a:pathLst>
                <a:path w="21600" h="21600" extrusionOk="0">
                  <a:moveTo>
                    <a:pt x="21600" y="11563"/>
                  </a:moveTo>
                  <a:lnTo>
                    <a:pt x="21600" y="21600"/>
                  </a:lnTo>
                  <a:lnTo>
                    <a:pt x="0" y="2258"/>
                  </a:lnTo>
                  <a:lnTo>
                    <a:pt x="0" y="0"/>
                  </a:lnTo>
                  <a:close/>
                </a:path>
              </a:pathLst>
            </a:custGeom>
            <a:solidFill>
              <a:srgbClr val="004B97"/>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17" name="Rectangle 25">
              <a:extLst>
                <a:ext uri="{FF2B5EF4-FFF2-40B4-BE49-F238E27FC236}">
                  <a16:creationId xmlns:a16="http://schemas.microsoft.com/office/drawing/2014/main" id="{DA89048E-A4BC-321F-4F58-352212367F0E}"/>
                </a:ext>
              </a:extLst>
            </p:cNvPr>
            <p:cNvSpPr/>
            <p:nvPr/>
          </p:nvSpPr>
          <p:spPr>
            <a:xfrm>
              <a:off x="0" y="3458405"/>
              <a:ext cx="2477886" cy="438385"/>
            </a:xfrm>
            <a:prstGeom prst="rect">
              <a:avLst/>
            </a:prstGeom>
            <a:solidFill>
              <a:srgbClr val="004B97"/>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8" name="Rectangle 26">
              <a:extLst>
                <a:ext uri="{FF2B5EF4-FFF2-40B4-BE49-F238E27FC236}">
                  <a16:creationId xmlns:a16="http://schemas.microsoft.com/office/drawing/2014/main" id="{0449870C-8189-B101-335E-78E58CA7E2F5}"/>
                </a:ext>
              </a:extLst>
            </p:cNvPr>
            <p:cNvSpPr/>
            <p:nvPr/>
          </p:nvSpPr>
          <p:spPr>
            <a:xfrm>
              <a:off x="0" y="4117770"/>
              <a:ext cx="2477886" cy="438385"/>
            </a:xfrm>
            <a:prstGeom prst="rect">
              <a:avLst/>
            </a:prstGeom>
            <a:solidFill>
              <a:srgbClr val="0068D0"/>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19" name="Rectangle 28">
              <a:extLst>
                <a:ext uri="{FF2B5EF4-FFF2-40B4-BE49-F238E27FC236}">
                  <a16:creationId xmlns:a16="http://schemas.microsoft.com/office/drawing/2014/main" id="{2A6A7CF0-68FC-CDE6-5D6D-003090DE0BB2}"/>
                </a:ext>
              </a:extLst>
            </p:cNvPr>
            <p:cNvSpPr/>
            <p:nvPr/>
          </p:nvSpPr>
          <p:spPr>
            <a:xfrm>
              <a:off x="0" y="4789880"/>
              <a:ext cx="2477886" cy="402115"/>
            </a:xfrm>
            <a:prstGeom prst="rect">
              <a:avLst/>
            </a:prstGeom>
            <a:solidFill>
              <a:srgbClr val="F0C93A"/>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20" name="Rectangle 29">
              <a:extLst>
                <a:ext uri="{FF2B5EF4-FFF2-40B4-BE49-F238E27FC236}">
                  <a16:creationId xmlns:a16="http://schemas.microsoft.com/office/drawing/2014/main" id="{E871DCA7-D1C1-2E0A-7414-83002B4287F2}"/>
                </a:ext>
              </a:extLst>
            </p:cNvPr>
            <p:cNvSpPr/>
            <p:nvPr/>
          </p:nvSpPr>
          <p:spPr>
            <a:xfrm>
              <a:off x="0" y="5420790"/>
              <a:ext cx="2477886" cy="427931"/>
            </a:xfrm>
            <a:prstGeom prst="rect">
              <a:avLst/>
            </a:prstGeom>
            <a:solidFill>
              <a:srgbClr val="0068D0"/>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21" name="Rectangle 30">
              <a:extLst>
                <a:ext uri="{FF2B5EF4-FFF2-40B4-BE49-F238E27FC236}">
                  <a16:creationId xmlns:a16="http://schemas.microsoft.com/office/drawing/2014/main" id="{0660F6F4-A1CF-E6E0-F2EB-D26A246FA62B}"/>
                </a:ext>
              </a:extLst>
            </p:cNvPr>
            <p:cNvSpPr/>
            <p:nvPr/>
          </p:nvSpPr>
          <p:spPr>
            <a:xfrm>
              <a:off x="0" y="6081624"/>
              <a:ext cx="2477885" cy="402114"/>
            </a:xfrm>
            <a:prstGeom prst="rect">
              <a:avLst/>
            </a:prstGeom>
            <a:solidFill>
              <a:srgbClr val="004B97"/>
            </a:solidFill>
            <a:ln w="12700" cap="flat">
              <a:noFill/>
              <a:miter lim="400000"/>
            </a:ln>
            <a:effectLst/>
          </p:spPr>
          <p:txBody>
            <a:bodyPr wrap="square" lIns="45720" tIns="45720" rIns="45720" bIns="45720" numCol="1" anchor="ctr">
              <a:noAutofit/>
            </a:bodyP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pic>
          <p:nvPicPr>
            <p:cNvPr id="22" name="Picture 2">
              <a:extLst>
                <a:ext uri="{FF2B5EF4-FFF2-40B4-BE49-F238E27FC236}">
                  <a16:creationId xmlns:a16="http://schemas.microsoft.com/office/drawing/2014/main" id="{BF6D69D6-7334-C124-A1FA-536197131F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7665" y="293994"/>
              <a:ext cx="1198191" cy="1198191"/>
            </a:xfrm>
            <a:prstGeom prst="rect">
              <a:avLst/>
            </a:prstGeom>
            <a:ln w="12700" cap="flat">
              <a:noFill/>
              <a:miter lim="400000"/>
            </a:ln>
            <a:effectLst/>
          </p:spPr>
        </p:pic>
        <p:pic>
          <p:nvPicPr>
            <p:cNvPr id="23" name="Picture 4">
              <a:extLst>
                <a:ext uri="{FF2B5EF4-FFF2-40B4-BE49-F238E27FC236}">
                  <a16:creationId xmlns:a16="http://schemas.microsoft.com/office/drawing/2014/main" id="{96BFE960-4DC9-DEE5-781E-F8694534BC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33658" y="2422500"/>
              <a:ext cx="1166701" cy="1166701"/>
            </a:xfrm>
            <a:prstGeom prst="rect">
              <a:avLst/>
            </a:prstGeom>
            <a:ln w="12700" cap="flat">
              <a:noFill/>
              <a:miter lim="400000"/>
            </a:ln>
            <a:effectLst/>
          </p:spPr>
        </p:pic>
        <p:pic>
          <p:nvPicPr>
            <p:cNvPr id="24" name="Picture 6">
              <a:extLst>
                <a:ext uri="{FF2B5EF4-FFF2-40B4-BE49-F238E27FC236}">
                  <a16:creationId xmlns:a16="http://schemas.microsoft.com/office/drawing/2014/main" id="{BBEC900C-30F6-743F-73E1-44E0A4BADB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21923" y="4369355"/>
              <a:ext cx="1198191" cy="1198191"/>
            </a:xfrm>
            <a:prstGeom prst="rect">
              <a:avLst/>
            </a:prstGeom>
            <a:ln w="12700" cap="flat">
              <a:noFill/>
              <a:miter lim="400000"/>
            </a:ln>
            <a:effectLst/>
          </p:spPr>
        </p:pic>
        <p:pic>
          <p:nvPicPr>
            <p:cNvPr id="25" name="Picture 8">
              <a:extLst>
                <a:ext uri="{FF2B5EF4-FFF2-40B4-BE49-F238E27FC236}">
                  <a16:creationId xmlns:a16="http://schemas.microsoft.com/office/drawing/2014/main" id="{19B0E394-E5FF-ACE2-B5E8-2369E295A7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57042" y="8444582"/>
              <a:ext cx="1198191" cy="1198191"/>
            </a:xfrm>
            <a:prstGeom prst="rect">
              <a:avLst/>
            </a:prstGeom>
            <a:ln w="12700" cap="flat">
              <a:noFill/>
              <a:miter lim="400000"/>
            </a:ln>
            <a:effectLst/>
          </p:spPr>
        </p:pic>
        <p:pic>
          <p:nvPicPr>
            <p:cNvPr id="26" name="Picture 10">
              <a:extLst>
                <a:ext uri="{FF2B5EF4-FFF2-40B4-BE49-F238E27FC236}">
                  <a16:creationId xmlns:a16="http://schemas.microsoft.com/office/drawing/2014/main" id="{3254B9BA-2B22-AEB6-992B-01B078D712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08022" y="6539034"/>
              <a:ext cx="990241" cy="990241"/>
            </a:xfrm>
            <a:prstGeom prst="rect">
              <a:avLst/>
            </a:prstGeom>
            <a:ln w="12700" cap="flat">
              <a:noFill/>
              <a:miter lim="400000"/>
            </a:ln>
            <a:effectLst/>
          </p:spPr>
        </p:pic>
        <p:sp>
          <p:nvSpPr>
            <p:cNvPr id="27" name="Freeform: Shape 15">
              <a:extLst>
                <a:ext uri="{FF2B5EF4-FFF2-40B4-BE49-F238E27FC236}">
                  <a16:creationId xmlns:a16="http://schemas.microsoft.com/office/drawing/2014/main" id="{98408D65-01CC-5134-9123-C3B09686754C}"/>
                </a:ext>
              </a:extLst>
            </p:cNvPr>
            <p:cNvSpPr/>
            <p:nvPr/>
          </p:nvSpPr>
          <p:spPr>
            <a:xfrm>
              <a:off x="2477885" y="2071155"/>
              <a:ext cx="3383764" cy="24897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891"/>
                  </a:lnTo>
                  <a:lnTo>
                    <a:pt x="0" y="21600"/>
                  </a:lnTo>
                  <a:lnTo>
                    <a:pt x="0" y="17758"/>
                  </a:lnTo>
                  <a:close/>
                </a:path>
              </a:pathLst>
            </a:custGeom>
            <a:solidFill>
              <a:srgbClr val="0068D0"/>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sp>
          <p:nvSpPr>
            <p:cNvPr id="28" name="Freeform: Shape 18">
              <a:extLst>
                <a:ext uri="{FF2B5EF4-FFF2-40B4-BE49-F238E27FC236}">
                  <a16:creationId xmlns:a16="http://schemas.microsoft.com/office/drawing/2014/main" id="{1E344D67-4F0A-6261-D5F4-F657CCE0EC27}"/>
                </a:ext>
              </a:extLst>
            </p:cNvPr>
            <p:cNvSpPr/>
            <p:nvPr/>
          </p:nvSpPr>
          <p:spPr>
            <a:xfrm>
              <a:off x="2477885" y="5423145"/>
              <a:ext cx="3383764" cy="2513995"/>
            </a:xfrm>
            <a:custGeom>
              <a:avLst/>
              <a:gdLst/>
              <a:ahLst/>
              <a:cxnLst>
                <a:cxn ang="0">
                  <a:pos x="wd2" y="hd2"/>
                </a:cxn>
                <a:cxn ang="5400000">
                  <a:pos x="wd2" y="hd2"/>
                </a:cxn>
                <a:cxn ang="10800000">
                  <a:pos x="wd2" y="hd2"/>
                </a:cxn>
                <a:cxn ang="16200000">
                  <a:pos x="wd2" y="hd2"/>
                </a:cxn>
              </a:cxnLst>
              <a:rect l="0" t="0" r="r" b="b"/>
              <a:pathLst>
                <a:path w="21600" h="21600" extrusionOk="0">
                  <a:moveTo>
                    <a:pt x="21600" y="6067"/>
                  </a:moveTo>
                  <a:lnTo>
                    <a:pt x="21600" y="21600"/>
                  </a:lnTo>
                  <a:lnTo>
                    <a:pt x="0" y="3600"/>
                  </a:lnTo>
                  <a:lnTo>
                    <a:pt x="0" y="0"/>
                  </a:lnTo>
                  <a:close/>
                </a:path>
              </a:pathLst>
            </a:custGeom>
            <a:solidFill>
              <a:srgbClr val="0068D0"/>
            </a:solidFill>
            <a:ln w="12700" cap="flat">
              <a:noFill/>
              <a:miter lim="400000"/>
            </a:ln>
            <a:effectLst/>
          </p:spPr>
          <p:txBody>
            <a:bodyPr wrap="square" lIns="45720" tIns="45720" rIns="45720" bIns="45720" numCol="1" anchor="ctr">
              <a:noAutofit/>
            </a:bodyPr>
            <a:lstStyle/>
            <a:p>
              <a:pPr>
                <a:defRPr sz="3600" b="0">
                  <a:latin typeface="Calibri"/>
                  <a:ea typeface="Calibri"/>
                  <a:cs typeface="Calibri"/>
                  <a:sym typeface="Calibri"/>
                </a:defRPr>
              </a:pPr>
              <a:endParaRPr>
                <a:solidFill>
                  <a:schemeClr val="tx2"/>
                </a:solidFill>
                <a:latin typeface="Aptos" panose="020B0004020202020204" pitchFamily="34" charset="0"/>
              </a:endParaRPr>
            </a:p>
          </p:txBody>
        </p:sp>
      </p:grpSp>
      <p:sp>
        <p:nvSpPr>
          <p:cNvPr id="29" name="Rectángulo redondeado">
            <a:extLst>
              <a:ext uri="{FF2B5EF4-FFF2-40B4-BE49-F238E27FC236}">
                <a16:creationId xmlns:a16="http://schemas.microsoft.com/office/drawing/2014/main" id="{C58A7FFE-E0EB-7A11-E425-18F4B5911774}"/>
              </a:ext>
            </a:extLst>
          </p:cNvPr>
          <p:cNvSpPr/>
          <p:nvPr/>
        </p:nvSpPr>
        <p:spPr>
          <a:xfrm>
            <a:off x="1209334" y="2503518"/>
            <a:ext cx="3182717" cy="2420277"/>
          </a:xfrm>
          <a:prstGeom prst="roundRect">
            <a:avLst>
              <a:gd name="adj" fmla="val 8179"/>
            </a:avLst>
          </a:prstGeom>
          <a:gradFill flip="none" rotWithShape="1">
            <a:gsLst>
              <a:gs pos="100000">
                <a:schemeClr val="bg1">
                  <a:lumMod val="50000"/>
                </a:schemeClr>
              </a:gs>
              <a:gs pos="50000">
                <a:srgbClr val="40658B"/>
              </a:gs>
              <a:gs pos="0">
                <a:srgbClr val="004B97"/>
              </a:gs>
            </a:gsLst>
            <a:lin ang="0" scaled="1"/>
            <a:tileRec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chemeClr val="tx2"/>
              </a:solidFill>
              <a:latin typeface="Aptos" panose="020B0004020202020204" pitchFamily="34" charset="0"/>
            </a:endParaRPr>
          </a:p>
        </p:txBody>
      </p:sp>
      <p:sp>
        <p:nvSpPr>
          <p:cNvPr id="30" name="Traditional AIOps model">
            <a:extLst>
              <a:ext uri="{FF2B5EF4-FFF2-40B4-BE49-F238E27FC236}">
                <a16:creationId xmlns:a16="http://schemas.microsoft.com/office/drawing/2014/main" id="{EC0C55E7-7FCA-66C3-BF3B-3787979D47E7}"/>
              </a:ext>
            </a:extLst>
          </p:cNvPr>
          <p:cNvSpPr txBox="1"/>
          <p:nvPr/>
        </p:nvSpPr>
        <p:spPr>
          <a:xfrm>
            <a:off x="1128640" y="2599399"/>
            <a:ext cx="3344103" cy="272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828800">
              <a:lnSpc>
                <a:spcPct val="90000"/>
              </a:lnSpc>
              <a:defRPr sz="4000" b="0">
                <a:solidFill>
                  <a:srgbClr val="27255F"/>
                </a:solidFill>
                <a:latin typeface="Frutiger LT Pro 65 Bold"/>
                <a:ea typeface="Frutiger LT Pro 65 Bold"/>
                <a:cs typeface="Frutiger LT Pro 65 Bold"/>
                <a:sym typeface="Frutiger LT Pro 65 Bold"/>
              </a:defRPr>
            </a:lvl1pPr>
          </a:lstStyle>
          <a:p>
            <a:pPr algn="ctr"/>
            <a:r>
              <a:rPr sz="1600" b="1">
                <a:solidFill>
                  <a:schemeClr val="bg1"/>
                </a:solidFill>
                <a:latin typeface="Aptos" panose="020B0004020202020204" pitchFamily="34" charset="0"/>
              </a:rPr>
              <a:t>Traditional AIOps model</a:t>
            </a:r>
          </a:p>
        </p:txBody>
      </p:sp>
      <p:sp>
        <p:nvSpPr>
          <p:cNvPr id="31" name="Automation led with limited AI…">
            <a:extLst>
              <a:ext uri="{FF2B5EF4-FFF2-40B4-BE49-F238E27FC236}">
                <a16:creationId xmlns:a16="http://schemas.microsoft.com/office/drawing/2014/main" id="{532400BF-CD83-6927-F7D2-6B14DDE368A4}"/>
              </a:ext>
            </a:extLst>
          </p:cNvPr>
          <p:cNvSpPr txBox="1"/>
          <p:nvPr/>
        </p:nvSpPr>
        <p:spPr>
          <a:xfrm>
            <a:off x="1323853" y="3051453"/>
            <a:ext cx="2969374" cy="1849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127000" indent="-127000">
              <a:spcBef>
                <a:spcPts val="500"/>
              </a:spcBef>
              <a:buClr>
                <a:schemeClr val="bg1"/>
              </a:buClr>
              <a:buSzPct val="70000"/>
              <a:buFontTx/>
              <a:buChar char="•"/>
              <a:defRPr sz="2500" b="0">
                <a:solidFill>
                  <a:srgbClr val="27255F"/>
                </a:solidFill>
                <a:latin typeface="Frutiger LT Pro 45 Light"/>
                <a:ea typeface="Frutiger LT Pro 45 Light"/>
                <a:cs typeface="Frutiger LT Pro 45 Light"/>
                <a:sym typeface="Frutiger LT Pro 45 Light"/>
              </a:defRPr>
            </a:pPr>
            <a:r>
              <a:rPr lang="en-US" sz="1200">
                <a:solidFill>
                  <a:schemeClr val="bg1"/>
                </a:solidFill>
                <a:latin typeface="Aptos" panose="020B0004020202020204" pitchFamily="34" charset="0"/>
              </a:rPr>
              <a:t>Works with structured data (CMDB, SOPs, etc..)</a:t>
            </a:r>
          </a:p>
          <a:p>
            <a:pPr marL="127000" indent="-127000">
              <a:spcBef>
                <a:spcPts val="500"/>
              </a:spcBef>
              <a:buClr>
                <a:schemeClr val="bg1"/>
              </a:buClr>
              <a:buSzPct val="70000"/>
              <a:buFontTx/>
              <a:buChar char="•"/>
              <a:defRPr sz="2500" b="0">
                <a:solidFill>
                  <a:srgbClr val="27255F"/>
                </a:solidFill>
                <a:latin typeface="Frutiger LT Pro 45 Light"/>
                <a:ea typeface="Frutiger LT Pro 45 Light"/>
                <a:cs typeface="Frutiger LT Pro 45 Light"/>
                <a:sym typeface="Frutiger LT Pro 45 Light"/>
              </a:defRPr>
            </a:pPr>
            <a:r>
              <a:rPr lang="en-US" sz="1200">
                <a:solidFill>
                  <a:schemeClr val="bg1"/>
                </a:solidFill>
                <a:latin typeface="Aptos" panose="020B0004020202020204" pitchFamily="34" charset="0"/>
              </a:rPr>
              <a:t>Siloed teams, federated SME knowledge </a:t>
            </a:r>
          </a:p>
          <a:p>
            <a:pPr marL="127000" indent="-127000">
              <a:spcBef>
                <a:spcPts val="500"/>
              </a:spcBef>
              <a:buClr>
                <a:schemeClr val="bg1"/>
              </a:buClr>
              <a:buSzPct val="70000"/>
              <a:buFontTx/>
              <a:buChar char="•"/>
              <a:defRPr sz="2500" b="0">
                <a:solidFill>
                  <a:srgbClr val="27255F"/>
                </a:solidFill>
                <a:latin typeface="Frutiger LT Pro 45 Light"/>
                <a:ea typeface="Frutiger LT Pro 45 Light"/>
                <a:cs typeface="Frutiger LT Pro 45 Light"/>
                <a:sym typeface="Frutiger LT Pro 45 Light"/>
              </a:defRPr>
            </a:pPr>
            <a:r>
              <a:rPr lang="en-US" sz="1200">
                <a:solidFill>
                  <a:schemeClr val="bg1"/>
                </a:solidFill>
                <a:latin typeface="Aptos" panose="020B0004020202020204" pitchFamily="34" charset="0"/>
              </a:rPr>
              <a:t>Manual document and SME dependent Transition</a:t>
            </a:r>
          </a:p>
          <a:p>
            <a:pPr marL="127000" indent="-127000">
              <a:spcBef>
                <a:spcPts val="500"/>
              </a:spcBef>
              <a:buClr>
                <a:schemeClr val="bg1"/>
              </a:buClr>
              <a:buSzPct val="70000"/>
              <a:buChar char="•"/>
              <a:defRPr sz="2500" b="0">
                <a:solidFill>
                  <a:srgbClr val="27255F"/>
                </a:solidFill>
                <a:latin typeface="Frutiger LT Pro 45 Light"/>
                <a:ea typeface="Frutiger LT Pro 45 Light"/>
                <a:cs typeface="Frutiger LT Pro 45 Light"/>
                <a:sym typeface="Frutiger LT Pro 45 Light"/>
              </a:defRPr>
            </a:pPr>
            <a:r>
              <a:rPr sz="1200">
                <a:solidFill>
                  <a:schemeClr val="bg1"/>
                </a:solidFill>
                <a:latin typeface="Aptos" panose="020B0004020202020204" pitchFamily="34" charset="0"/>
              </a:rPr>
              <a:t>Automation led with limited AI</a:t>
            </a:r>
          </a:p>
          <a:p>
            <a:pPr marL="127000" indent="-127000">
              <a:spcBef>
                <a:spcPts val="500"/>
              </a:spcBef>
              <a:buClr>
                <a:schemeClr val="bg1"/>
              </a:buClr>
              <a:buSzPct val="70000"/>
              <a:buChar char="•"/>
              <a:defRPr sz="2500" b="0">
                <a:solidFill>
                  <a:srgbClr val="27255F"/>
                </a:solidFill>
                <a:latin typeface="Frutiger LT Pro 45 Light"/>
                <a:ea typeface="Frutiger LT Pro 45 Light"/>
                <a:cs typeface="Frutiger LT Pro 45 Light"/>
                <a:sym typeface="Frutiger LT Pro 45 Light"/>
              </a:defRPr>
            </a:pPr>
            <a:r>
              <a:rPr sz="1200">
                <a:solidFill>
                  <a:schemeClr val="bg1"/>
                </a:solidFill>
                <a:latin typeface="Aptos" panose="020B0004020202020204" pitchFamily="34" charset="0"/>
              </a:rPr>
              <a:t>Incremental landscape modernization</a:t>
            </a:r>
          </a:p>
          <a:p>
            <a:pPr marL="127000" indent="-127000">
              <a:spcBef>
                <a:spcPts val="500"/>
              </a:spcBef>
              <a:buClr>
                <a:schemeClr val="bg1"/>
              </a:buClr>
              <a:buSzPct val="70000"/>
              <a:buChar char="•"/>
              <a:defRPr sz="2500" b="0">
                <a:solidFill>
                  <a:srgbClr val="27255F"/>
                </a:solidFill>
                <a:latin typeface="Frutiger LT Pro 45 Light"/>
                <a:ea typeface="Frutiger LT Pro 45 Light"/>
                <a:cs typeface="Frutiger LT Pro 45 Light"/>
                <a:sym typeface="Frutiger LT Pro 45 Light"/>
              </a:defRPr>
            </a:pPr>
            <a:r>
              <a:rPr sz="1200">
                <a:solidFill>
                  <a:schemeClr val="bg1"/>
                </a:solidFill>
                <a:latin typeface="Aptos" panose="020B0004020202020204" pitchFamily="34" charset="0"/>
              </a:rPr>
              <a:t>AI enables a small number of IT personas</a:t>
            </a:r>
            <a:endParaRPr lang="en-US" sz="1200">
              <a:solidFill>
                <a:schemeClr val="bg1"/>
              </a:solidFill>
              <a:latin typeface="Aptos" panose="020B0004020202020204" pitchFamily="34" charset="0"/>
            </a:endParaRPr>
          </a:p>
        </p:txBody>
      </p:sp>
      <p:sp>
        <p:nvSpPr>
          <p:cNvPr id="32" name="Rectangle: Rounded Corners 4">
            <a:extLst>
              <a:ext uri="{FF2B5EF4-FFF2-40B4-BE49-F238E27FC236}">
                <a16:creationId xmlns:a16="http://schemas.microsoft.com/office/drawing/2014/main" id="{B9757B68-E77F-A72C-3389-B164DB42883E}"/>
              </a:ext>
            </a:extLst>
          </p:cNvPr>
          <p:cNvSpPr/>
          <p:nvPr/>
        </p:nvSpPr>
        <p:spPr>
          <a:xfrm rot="10800000" flipH="1">
            <a:off x="1323854" y="2989370"/>
            <a:ext cx="2953677" cy="52687"/>
          </a:xfrm>
          <a:prstGeom prst="roundRect">
            <a:avLst>
              <a:gd name="adj" fmla="val 50000"/>
            </a:avLst>
          </a:prstGeom>
          <a:gradFill>
            <a:gsLst>
              <a:gs pos="0">
                <a:srgbClr val="00B0F0"/>
              </a:gs>
              <a:gs pos="100000">
                <a:srgbClr val="0070C0"/>
              </a:gs>
            </a:gsLst>
            <a:lin ang="10800000"/>
          </a:gradFill>
          <a:ln w="12700">
            <a:miter lim="400000"/>
          </a:ln>
        </p:spPr>
        <p:txBody>
          <a:bodyPr tIns="45720" bIns="45720" anchor="ct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33" name="AI-First model">
            <a:extLst>
              <a:ext uri="{FF2B5EF4-FFF2-40B4-BE49-F238E27FC236}">
                <a16:creationId xmlns:a16="http://schemas.microsoft.com/office/drawing/2014/main" id="{377C4173-9403-F396-5CAE-FC189C4450A2}"/>
              </a:ext>
            </a:extLst>
          </p:cNvPr>
          <p:cNvSpPr txBox="1"/>
          <p:nvPr/>
        </p:nvSpPr>
        <p:spPr>
          <a:xfrm>
            <a:off x="8397384" y="1169483"/>
            <a:ext cx="2492383" cy="42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828800">
              <a:lnSpc>
                <a:spcPct val="90000"/>
              </a:lnSpc>
              <a:defRPr sz="4000" b="0">
                <a:solidFill>
                  <a:srgbClr val="27255F"/>
                </a:solidFill>
                <a:latin typeface="Frutiger LT Pro 65 Bold"/>
                <a:ea typeface="Frutiger LT Pro 65 Bold"/>
                <a:cs typeface="Frutiger LT Pro 65 Bold"/>
                <a:sym typeface="Frutiger LT Pro 65 Bold"/>
              </a:defRPr>
            </a:lvl1pPr>
          </a:lstStyle>
          <a:p>
            <a:r>
              <a:rPr sz="2700">
                <a:solidFill>
                  <a:schemeClr val="tx2"/>
                </a:solidFill>
                <a:latin typeface="Aptos" panose="020B0004020202020204" pitchFamily="34" charset="0"/>
              </a:rPr>
              <a:t>AI-First model </a:t>
            </a:r>
          </a:p>
        </p:txBody>
      </p:sp>
      <p:sp>
        <p:nvSpPr>
          <p:cNvPr id="34" name="ADM Knowledge Fabric powered AI Agents (Machines resolves problems, humans resolve exceptions)…">
            <a:extLst>
              <a:ext uri="{FF2B5EF4-FFF2-40B4-BE49-F238E27FC236}">
                <a16:creationId xmlns:a16="http://schemas.microsoft.com/office/drawing/2014/main" id="{C641F7C6-D890-BEFB-D70B-A37C1AA31A53}"/>
              </a:ext>
            </a:extLst>
          </p:cNvPr>
          <p:cNvSpPr txBox="1"/>
          <p:nvPr/>
        </p:nvSpPr>
        <p:spPr>
          <a:xfrm>
            <a:off x="8194085" y="1938341"/>
            <a:ext cx="3213799" cy="4411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127000" indent="-127000">
              <a:spcBef>
                <a:spcPts val="500"/>
              </a:spcBef>
              <a:buClr>
                <a:srgbClr val="27255F"/>
              </a:buClr>
              <a:buSzPct val="70000"/>
              <a:buFontTx/>
              <a:buChar char="•"/>
              <a:defRPr sz="2500" b="0">
                <a:solidFill>
                  <a:srgbClr val="27255F"/>
                </a:solidFill>
                <a:latin typeface="Frutiger LT Pro 45 Light"/>
                <a:ea typeface="Frutiger LT Pro 45 Light"/>
                <a:cs typeface="Frutiger LT Pro 45 Light"/>
                <a:sym typeface="Frutiger LT Pro 45 Light"/>
              </a:defRPr>
            </a:pPr>
            <a:r>
              <a:rPr lang="en-US" sz="1250">
                <a:solidFill>
                  <a:schemeClr val="tx2"/>
                </a:solidFill>
                <a:latin typeface="Aptos" panose="020B0004020202020204" pitchFamily="34" charset="0"/>
              </a:rPr>
              <a:t>VF Services, LLC Knowledge Fabric powered knowledge graph built using structured and unstructured data (Day 1 readiness)</a:t>
            </a:r>
          </a:p>
          <a:p>
            <a:pPr>
              <a:spcBef>
                <a:spcPts val="500"/>
              </a:spcBef>
              <a:buClr>
                <a:srgbClr val="27255F"/>
              </a:buClr>
              <a:buSzPct val="70000"/>
              <a:defRPr sz="2500" b="0">
                <a:solidFill>
                  <a:srgbClr val="27255F"/>
                </a:solidFill>
                <a:latin typeface="Frutiger LT Pro 45 Light"/>
                <a:ea typeface="Frutiger LT Pro 45 Light"/>
                <a:cs typeface="Frutiger LT Pro 45 Light"/>
                <a:sym typeface="Frutiger LT Pro 45 Light"/>
              </a:defRPr>
            </a:pPr>
            <a:endParaRPr lang="en-US" sz="1250">
              <a:solidFill>
                <a:schemeClr val="tx2"/>
              </a:solidFill>
              <a:latin typeface="Aptos" panose="020B0004020202020204" pitchFamily="34" charset="0"/>
            </a:endParaRPr>
          </a:p>
          <a:p>
            <a:pPr marL="127000" indent="-127000">
              <a:spcBef>
                <a:spcPts val="500"/>
              </a:spcBef>
              <a:buClr>
                <a:srgbClr val="27255F"/>
              </a:buClr>
              <a:buSzPct val="70000"/>
              <a:buChar char="•"/>
              <a:defRPr sz="2500" b="0">
                <a:solidFill>
                  <a:srgbClr val="27255F"/>
                </a:solidFill>
                <a:latin typeface="Frutiger LT Pro 45 Light"/>
                <a:ea typeface="Frutiger LT Pro 45 Light"/>
                <a:cs typeface="Frutiger LT Pro 45 Light"/>
                <a:sym typeface="Frutiger LT Pro 45 Light"/>
              </a:defRPr>
            </a:pPr>
            <a:r>
              <a:rPr lang="en-US" sz="1250">
                <a:solidFill>
                  <a:schemeClr val="tx2"/>
                </a:solidFill>
                <a:latin typeface="Aptos" panose="020B0004020202020204" pitchFamily="34" charset="0"/>
              </a:rPr>
              <a:t>VF Services, LLC</a:t>
            </a:r>
            <a:r>
              <a:rPr sz="1250">
                <a:solidFill>
                  <a:schemeClr val="tx2"/>
                </a:solidFill>
                <a:latin typeface="Aptos" panose="020B0004020202020204" pitchFamily="34" charset="0"/>
              </a:rPr>
              <a:t> Knowledge Fabric powered </a:t>
            </a:r>
            <a:r>
              <a:rPr lang="en-US" sz="1250">
                <a:solidFill>
                  <a:schemeClr val="tx2"/>
                </a:solidFill>
                <a:latin typeface="Aptos" panose="020B0004020202020204" pitchFamily="34" charset="0"/>
              </a:rPr>
              <a:t>Run </a:t>
            </a:r>
            <a:r>
              <a:rPr sz="1250">
                <a:solidFill>
                  <a:schemeClr val="tx2"/>
                </a:solidFill>
                <a:latin typeface="Aptos" panose="020B0004020202020204" pitchFamily="34" charset="0"/>
              </a:rPr>
              <a:t>AI Agents </a:t>
            </a:r>
            <a:r>
              <a:rPr lang="en-US" sz="1250">
                <a:solidFill>
                  <a:schemeClr val="tx2"/>
                </a:solidFill>
                <a:latin typeface="Aptos" panose="020B0004020202020204" pitchFamily="34" charset="0"/>
              </a:rPr>
              <a:t>and Co-Pilots </a:t>
            </a:r>
            <a:r>
              <a:rPr sz="1250">
                <a:solidFill>
                  <a:schemeClr val="tx2"/>
                </a:solidFill>
                <a:latin typeface="Aptos" panose="020B0004020202020204" pitchFamily="34" charset="0"/>
              </a:rPr>
              <a:t>(Machines resolve problems, humans resolve exceptions)</a:t>
            </a:r>
            <a:endParaRPr lang="en-US" sz="1250">
              <a:solidFill>
                <a:schemeClr val="tx2"/>
              </a:solidFill>
              <a:latin typeface="Aptos" panose="020B0004020202020204" pitchFamily="34" charset="0"/>
            </a:endParaRPr>
          </a:p>
          <a:p>
            <a:pPr>
              <a:spcBef>
                <a:spcPts val="500"/>
              </a:spcBef>
              <a:buClr>
                <a:srgbClr val="27255F"/>
              </a:buClr>
              <a:buSzPct val="70000"/>
              <a:defRPr sz="2500" b="0">
                <a:solidFill>
                  <a:srgbClr val="27255F"/>
                </a:solidFill>
                <a:latin typeface="Frutiger LT Pro 45 Light"/>
                <a:ea typeface="Frutiger LT Pro 45 Light"/>
                <a:cs typeface="Frutiger LT Pro 45 Light"/>
                <a:sym typeface="Frutiger LT Pro 45 Light"/>
              </a:defRPr>
            </a:pPr>
            <a:endParaRPr sz="1250">
              <a:solidFill>
                <a:schemeClr val="tx2"/>
              </a:solidFill>
              <a:latin typeface="Aptos" panose="020B0004020202020204" pitchFamily="34" charset="0"/>
            </a:endParaRPr>
          </a:p>
          <a:p>
            <a:pPr marL="127000" indent="-127000">
              <a:spcBef>
                <a:spcPts val="500"/>
              </a:spcBef>
              <a:buClr>
                <a:srgbClr val="27255F"/>
              </a:buClr>
              <a:buSzPct val="70000"/>
              <a:buChar char="•"/>
              <a:defRPr sz="2500" b="0">
                <a:solidFill>
                  <a:srgbClr val="27255F"/>
                </a:solidFill>
                <a:latin typeface="Frutiger LT Pro 45 Light"/>
                <a:ea typeface="Frutiger LT Pro 45 Light"/>
                <a:cs typeface="Frutiger LT Pro 45 Light"/>
                <a:sym typeface="Frutiger LT Pro 45 Light"/>
              </a:defRPr>
            </a:pPr>
            <a:r>
              <a:rPr lang="en-US" sz="1250">
                <a:solidFill>
                  <a:schemeClr val="tx2"/>
                </a:solidFill>
                <a:latin typeface="Aptos" panose="020B0004020202020204" pitchFamily="34" charset="0"/>
              </a:rPr>
              <a:t>Engineering Co-Pilots to turbo charge agile development and estate modernization</a:t>
            </a:r>
            <a:r>
              <a:rPr sz="1250">
                <a:solidFill>
                  <a:schemeClr val="tx2"/>
                </a:solidFill>
                <a:latin typeface="Aptos" panose="020B0004020202020204" pitchFamily="34" charset="0"/>
              </a:rPr>
              <a:t> (60% faster)</a:t>
            </a:r>
            <a:endParaRPr lang="en-US" sz="1250">
              <a:solidFill>
                <a:schemeClr val="tx2"/>
              </a:solidFill>
              <a:latin typeface="Aptos" panose="020B0004020202020204" pitchFamily="34" charset="0"/>
            </a:endParaRPr>
          </a:p>
          <a:p>
            <a:pPr>
              <a:spcBef>
                <a:spcPts val="500"/>
              </a:spcBef>
              <a:buClr>
                <a:srgbClr val="27255F"/>
              </a:buClr>
              <a:buSzPct val="70000"/>
              <a:defRPr sz="2500" b="0">
                <a:solidFill>
                  <a:srgbClr val="27255F"/>
                </a:solidFill>
                <a:latin typeface="Frutiger LT Pro 45 Light"/>
                <a:ea typeface="Frutiger LT Pro 45 Light"/>
                <a:cs typeface="Frutiger LT Pro 45 Light"/>
                <a:sym typeface="Frutiger LT Pro 45 Light"/>
              </a:defRPr>
            </a:pPr>
            <a:endParaRPr sz="1250">
              <a:solidFill>
                <a:schemeClr val="tx2"/>
              </a:solidFill>
              <a:latin typeface="Aptos" panose="020B0004020202020204" pitchFamily="34" charset="0"/>
            </a:endParaRPr>
          </a:p>
          <a:p>
            <a:pPr marL="127000" indent="-127000">
              <a:spcBef>
                <a:spcPts val="500"/>
              </a:spcBef>
              <a:buClr>
                <a:srgbClr val="27255F"/>
              </a:buClr>
              <a:buSzPct val="70000"/>
              <a:buChar char="•"/>
              <a:defRPr sz="2500" b="0">
                <a:solidFill>
                  <a:srgbClr val="27255F"/>
                </a:solidFill>
                <a:latin typeface="Frutiger LT Pro 45 Light"/>
                <a:ea typeface="Frutiger LT Pro 45 Light"/>
                <a:cs typeface="Frutiger LT Pro 45 Light"/>
                <a:sym typeface="Frutiger LT Pro 45 Light"/>
              </a:defRPr>
            </a:pPr>
            <a:r>
              <a:rPr lang="en-US" sz="1250">
                <a:solidFill>
                  <a:schemeClr val="tx2"/>
                </a:solidFill>
                <a:latin typeface="Aptos" panose="020B0004020202020204" pitchFamily="34" charset="0"/>
              </a:rPr>
              <a:t>Business Co-Pilots </a:t>
            </a:r>
            <a:r>
              <a:rPr sz="1250">
                <a:solidFill>
                  <a:schemeClr val="tx2"/>
                </a:solidFill>
                <a:latin typeface="Aptos" panose="020B0004020202020204" pitchFamily="34" charset="0"/>
              </a:rPr>
              <a:t>for </a:t>
            </a:r>
            <a:r>
              <a:rPr lang="en-US" sz="1250">
                <a:solidFill>
                  <a:schemeClr val="tx2"/>
                </a:solidFill>
                <a:latin typeface="Aptos" panose="020B0004020202020204" pitchFamily="34" charset="0"/>
              </a:rPr>
              <a:t>key personas to improve productivity, experience and outcomes</a:t>
            </a:r>
            <a:endParaRPr sz="1250">
              <a:solidFill>
                <a:schemeClr val="tx2"/>
              </a:solidFill>
              <a:latin typeface="Aptos" panose="020B0004020202020204" pitchFamily="34" charset="0"/>
            </a:endParaRPr>
          </a:p>
          <a:p>
            <a:pPr marL="127000" indent="-127000">
              <a:spcBef>
                <a:spcPts val="500"/>
              </a:spcBef>
              <a:buClr>
                <a:srgbClr val="27255F"/>
              </a:buClr>
              <a:buSzPct val="70000"/>
              <a:buChar char="•"/>
              <a:defRPr sz="2500" b="0">
                <a:solidFill>
                  <a:srgbClr val="27255F"/>
                </a:solidFill>
                <a:latin typeface="Frutiger LT Pro 45 Light"/>
                <a:ea typeface="Frutiger LT Pro 45 Light"/>
                <a:cs typeface="Frutiger LT Pro 45 Light"/>
                <a:sym typeface="Frutiger LT Pro 45 Light"/>
              </a:defRPr>
            </a:pPr>
            <a:endParaRPr lang="en-US" sz="1250">
              <a:solidFill>
                <a:schemeClr val="tx2"/>
              </a:solidFill>
              <a:latin typeface="Aptos" panose="020B0004020202020204" pitchFamily="34" charset="0"/>
            </a:endParaRPr>
          </a:p>
          <a:p>
            <a:pPr marL="127000" indent="-127000">
              <a:spcBef>
                <a:spcPts val="500"/>
              </a:spcBef>
              <a:buClr>
                <a:srgbClr val="27255F"/>
              </a:buClr>
              <a:buSzPct val="70000"/>
              <a:buChar char="•"/>
              <a:defRPr sz="2500" b="0">
                <a:solidFill>
                  <a:srgbClr val="27255F"/>
                </a:solidFill>
                <a:latin typeface="Frutiger LT Pro 45 Light"/>
                <a:ea typeface="Frutiger LT Pro 45 Light"/>
                <a:cs typeface="Frutiger LT Pro 45 Light"/>
                <a:sym typeface="Frutiger LT Pro 45 Light"/>
              </a:defRPr>
            </a:pPr>
            <a:r>
              <a:rPr sz="1250">
                <a:solidFill>
                  <a:schemeClr val="tx2"/>
                </a:solidFill>
                <a:latin typeface="Aptos" panose="020B0004020202020204" pitchFamily="34" charset="0"/>
              </a:rPr>
              <a:t>Democratized intelligence</a:t>
            </a:r>
            <a:r>
              <a:rPr lang="en-US" sz="1250">
                <a:solidFill>
                  <a:schemeClr val="tx2"/>
                </a:solidFill>
                <a:latin typeface="Aptos" panose="020B0004020202020204" pitchFamily="34" charset="0"/>
              </a:rPr>
              <a:t> </a:t>
            </a:r>
            <a:r>
              <a:rPr sz="1250">
                <a:solidFill>
                  <a:schemeClr val="tx2"/>
                </a:solidFill>
                <a:latin typeface="Aptos" panose="020B0004020202020204" pitchFamily="34" charset="0"/>
              </a:rPr>
              <a:t>through continuous learning knowledge graphs (minimized SME dependence)</a:t>
            </a:r>
            <a:endParaRPr lang="en-US" sz="1250">
              <a:solidFill>
                <a:schemeClr val="tx2"/>
              </a:solidFill>
              <a:latin typeface="Aptos" panose="020B0004020202020204" pitchFamily="34" charset="0"/>
            </a:endParaRPr>
          </a:p>
        </p:txBody>
      </p:sp>
      <p:sp>
        <p:nvSpPr>
          <p:cNvPr id="35" name="Rectangle: Rounded Corners 4">
            <a:extLst>
              <a:ext uri="{FF2B5EF4-FFF2-40B4-BE49-F238E27FC236}">
                <a16:creationId xmlns:a16="http://schemas.microsoft.com/office/drawing/2014/main" id="{128924BF-A22C-0AD4-73F8-2296CCA4940B}"/>
              </a:ext>
            </a:extLst>
          </p:cNvPr>
          <p:cNvSpPr/>
          <p:nvPr/>
        </p:nvSpPr>
        <p:spPr>
          <a:xfrm rot="10800000" flipH="1">
            <a:off x="8166737" y="1708645"/>
            <a:ext cx="2953678" cy="52687"/>
          </a:xfrm>
          <a:prstGeom prst="roundRect">
            <a:avLst>
              <a:gd name="adj" fmla="val 50000"/>
            </a:avLst>
          </a:prstGeom>
          <a:solidFill>
            <a:srgbClr val="F0C93A"/>
          </a:solidFill>
          <a:ln w="12700">
            <a:solidFill>
              <a:srgbClr val="F0C93A"/>
            </a:solidFill>
            <a:miter lim="400000"/>
          </a:ln>
        </p:spPr>
        <p:txBody>
          <a:bodyPr tIns="45720" bIns="45720" anchor="ctr"/>
          <a:lstStyle/>
          <a:p>
            <a:pPr>
              <a:defRPr sz="3600" b="0">
                <a:solidFill>
                  <a:srgbClr val="FFFFFF"/>
                </a:solidFill>
                <a:latin typeface="Calibri"/>
                <a:ea typeface="Calibri"/>
                <a:cs typeface="Calibri"/>
                <a:sym typeface="Calibri"/>
              </a:defRPr>
            </a:pPr>
            <a:endParaRPr>
              <a:solidFill>
                <a:schemeClr val="tx2"/>
              </a:solidFill>
              <a:latin typeface="Aptos" panose="020B0004020202020204" pitchFamily="34" charset="0"/>
            </a:endParaRPr>
          </a:p>
        </p:txBody>
      </p:sp>
      <p:sp>
        <p:nvSpPr>
          <p:cNvPr id="36" name="A paradigm shift for Archer Daniels Midland (ADM)">
            <a:extLst>
              <a:ext uri="{FF2B5EF4-FFF2-40B4-BE49-F238E27FC236}">
                <a16:creationId xmlns:a16="http://schemas.microsoft.com/office/drawing/2014/main" id="{9F581A1F-F8B7-A7A8-6ABB-3BAF2A6A1681}"/>
              </a:ext>
            </a:extLst>
          </p:cNvPr>
          <p:cNvSpPr txBox="1"/>
          <p:nvPr/>
        </p:nvSpPr>
        <p:spPr>
          <a:xfrm>
            <a:off x="681962" y="1041668"/>
            <a:ext cx="5428940"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1828800">
              <a:defRPr sz="4000" b="0">
                <a:solidFill>
                  <a:srgbClr val="FFFFFF"/>
                </a:solidFill>
                <a:latin typeface="Frutiger LT Pro 45 Light"/>
                <a:ea typeface="Frutiger LT Pro 45 Light"/>
                <a:cs typeface="Frutiger LT Pro 45 Light"/>
                <a:sym typeface="Frutiger LT Pro 45 Light"/>
              </a:defRPr>
            </a:lvl1pPr>
          </a:lstStyle>
          <a:p>
            <a:pPr algn="just"/>
            <a:r>
              <a:rPr lang="en-US" sz="1200">
                <a:solidFill>
                  <a:schemeClr val="tx2"/>
                </a:solidFill>
                <a:latin typeface="Aptos" panose="020B0004020202020204" pitchFamily="34" charset="0"/>
              </a:rPr>
              <a:t>Based on our analysis of VF Services, LLC’s priorities, our experience in similar engagements and the current pace of advancements in AI, where both structured and unstructured information can be actionized, we believe VF Services, LLC has an unprecedented opportunity to leapfrog the traditional thinking and get a significant head start by embracing the AI-First future. </a:t>
            </a:r>
          </a:p>
        </p:txBody>
      </p:sp>
    </p:spTree>
    <p:extLst>
      <p:ext uri="{BB962C8B-B14F-4D97-AF65-F5344CB8AC3E}">
        <p14:creationId xmlns:p14="http://schemas.microsoft.com/office/powerpoint/2010/main" val="269198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le 162">
            <a:extLst>
              <a:ext uri="{FF2B5EF4-FFF2-40B4-BE49-F238E27FC236}">
                <a16:creationId xmlns:a16="http://schemas.microsoft.com/office/drawing/2014/main" id="{1A2879A4-09B2-343D-BBAA-0AE26151D693}"/>
              </a:ext>
            </a:extLst>
          </p:cNvPr>
          <p:cNvSpPr>
            <a:spLocks noGrp="1"/>
          </p:cNvSpPr>
          <p:nvPr>
            <p:ph type="title"/>
          </p:nvPr>
        </p:nvSpPr>
        <p:spPr/>
        <p:txBody>
          <a:bodyPr/>
          <a:lstStyle/>
          <a:p>
            <a:r>
              <a:rPr lang="en-IN" dirty="0"/>
              <a:t>Key Recognitions</a:t>
            </a:r>
          </a:p>
        </p:txBody>
      </p:sp>
      <p:grpSp>
        <p:nvGrpSpPr>
          <p:cNvPr id="164" name="Group 163">
            <a:extLst>
              <a:ext uri="{FF2B5EF4-FFF2-40B4-BE49-F238E27FC236}">
                <a16:creationId xmlns:a16="http://schemas.microsoft.com/office/drawing/2014/main" id="{0B9DB7DE-EA8E-73BF-9BE5-80054BCF6A94}"/>
              </a:ext>
            </a:extLst>
          </p:cNvPr>
          <p:cNvGrpSpPr/>
          <p:nvPr/>
        </p:nvGrpSpPr>
        <p:grpSpPr>
          <a:xfrm>
            <a:off x="268241" y="1292477"/>
            <a:ext cx="6726920" cy="4575605"/>
            <a:chOff x="28270" y="1253939"/>
            <a:chExt cx="6966890" cy="4738831"/>
          </a:xfrm>
        </p:grpSpPr>
        <p:sp>
          <p:nvSpPr>
            <p:cNvPr id="3" name="Rounded Rectangle 77">
              <a:extLst>
                <a:ext uri="{FF2B5EF4-FFF2-40B4-BE49-F238E27FC236}">
                  <a16:creationId xmlns:a16="http://schemas.microsoft.com/office/drawing/2014/main" id="{B6276956-36AF-1C29-2D48-3436C379D6C3}"/>
                </a:ext>
              </a:extLst>
            </p:cNvPr>
            <p:cNvSpPr/>
            <p:nvPr/>
          </p:nvSpPr>
          <p:spPr>
            <a:xfrm>
              <a:off x="244628" y="1253939"/>
              <a:ext cx="6750532" cy="4738831"/>
            </a:xfrm>
            <a:prstGeom prst="rect">
              <a:avLst/>
            </a:prstGeom>
            <a:no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E5F74D05-F735-8BDC-7ECE-88B91A42577D}"/>
                </a:ext>
              </a:extLst>
            </p:cNvPr>
            <p:cNvGrpSpPr/>
            <p:nvPr/>
          </p:nvGrpSpPr>
          <p:grpSpPr>
            <a:xfrm>
              <a:off x="2270691" y="3311700"/>
              <a:ext cx="1256724" cy="274434"/>
              <a:chOff x="840825" y="2515745"/>
              <a:chExt cx="1256724" cy="198154"/>
            </a:xfrm>
          </p:grpSpPr>
          <p:cxnSp>
            <p:nvCxnSpPr>
              <p:cNvPr id="5" name="Straight Connector 4">
                <a:extLst>
                  <a:ext uri="{FF2B5EF4-FFF2-40B4-BE49-F238E27FC236}">
                    <a16:creationId xmlns:a16="http://schemas.microsoft.com/office/drawing/2014/main" id="{F3BA0BA5-939E-47FE-54D3-8B80CD08AE30}"/>
                  </a:ext>
                </a:extLst>
              </p:cNvPr>
              <p:cNvCxnSpPr>
                <a:cxnSpLocks/>
              </p:cNvCxnSpPr>
              <p:nvPr/>
            </p:nvCxnSpPr>
            <p:spPr>
              <a:xfrm>
                <a:off x="1469187" y="2515745"/>
                <a:ext cx="0" cy="198154"/>
              </a:xfrm>
              <a:prstGeom prst="line">
                <a:avLst/>
              </a:prstGeom>
              <a:noFill/>
              <a:ln w="9525" cap="flat" cmpd="sng" algn="ctr">
                <a:solidFill>
                  <a:srgbClr val="FFFFFF">
                    <a:lumMod val="65000"/>
                  </a:srgbClr>
                </a:solidFill>
                <a:prstDash val="solid"/>
              </a:ln>
              <a:effectLst/>
            </p:spPr>
          </p:cxnSp>
          <p:cxnSp>
            <p:nvCxnSpPr>
              <p:cNvPr id="6" name="Straight Connector 5">
                <a:extLst>
                  <a:ext uri="{FF2B5EF4-FFF2-40B4-BE49-F238E27FC236}">
                    <a16:creationId xmlns:a16="http://schemas.microsoft.com/office/drawing/2014/main" id="{83F6FBCD-E6E7-DC9E-54A7-F7CB6A3DC556}"/>
                  </a:ext>
                </a:extLst>
              </p:cNvPr>
              <p:cNvCxnSpPr>
                <a:cxnSpLocks/>
              </p:cNvCxnSpPr>
              <p:nvPr/>
            </p:nvCxnSpPr>
            <p:spPr>
              <a:xfrm>
                <a:off x="840825" y="2713899"/>
                <a:ext cx="1256724" cy="0"/>
              </a:xfrm>
              <a:prstGeom prst="line">
                <a:avLst/>
              </a:prstGeom>
              <a:noFill/>
              <a:ln w="9525" cap="flat" cmpd="sng" algn="ctr">
                <a:solidFill>
                  <a:srgbClr val="FFFFFF">
                    <a:lumMod val="65000"/>
                  </a:srgbClr>
                </a:solidFill>
                <a:prstDash val="solid"/>
              </a:ln>
              <a:effectLst/>
            </p:spPr>
          </p:cxnSp>
        </p:grpSp>
        <p:grpSp>
          <p:nvGrpSpPr>
            <p:cNvPr id="7" name="Group 154">
              <a:extLst>
                <a:ext uri="{FF2B5EF4-FFF2-40B4-BE49-F238E27FC236}">
                  <a16:creationId xmlns:a16="http://schemas.microsoft.com/office/drawing/2014/main" id="{F3810E17-6C6C-B258-DE8C-EBA467CD6965}"/>
                </a:ext>
              </a:extLst>
            </p:cNvPr>
            <p:cNvGrpSpPr>
              <a:grpSpLocks/>
            </p:cNvGrpSpPr>
            <p:nvPr/>
          </p:nvGrpSpPr>
          <p:grpSpPr bwMode="auto">
            <a:xfrm>
              <a:off x="2479749" y="1620820"/>
              <a:ext cx="2099082" cy="1859297"/>
              <a:chOff x="870335" y="2686427"/>
              <a:chExt cx="2272798" cy="1983223"/>
            </a:xfrm>
            <a:solidFill>
              <a:srgbClr val="013864"/>
            </a:solidFill>
          </p:grpSpPr>
          <p:sp>
            <p:nvSpPr>
              <p:cNvPr id="8" name="Freeform 7">
                <a:extLst>
                  <a:ext uri="{FF2B5EF4-FFF2-40B4-BE49-F238E27FC236}">
                    <a16:creationId xmlns:a16="http://schemas.microsoft.com/office/drawing/2014/main" id="{AEAB938A-9EE5-9C0B-C70B-CBD0D3BCED27}"/>
                  </a:ext>
                </a:extLst>
              </p:cNvPr>
              <p:cNvSpPr>
                <a:spLocks/>
              </p:cNvSpPr>
              <p:nvPr/>
            </p:nvSpPr>
            <p:spPr bwMode="auto">
              <a:xfrm>
                <a:off x="965137" y="3058427"/>
                <a:ext cx="330589" cy="395250"/>
              </a:xfrm>
              <a:custGeom>
                <a:avLst/>
                <a:gdLst>
                  <a:gd name="T0" fmla="*/ 80 w 159"/>
                  <a:gd name="T1" fmla="*/ 37 h 212"/>
                  <a:gd name="T2" fmla="*/ 101 w 159"/>
                  <a:gd name="T3" fmla="*/ 212 h 212"/>
                  <a:gd name="T4" fmla="*/ 76 w 159"/>
                  <a:gd name="T5" fmla="*/ 0 h 212"/>
                  <a:gd name="T6" fmla="*/ 80 w 159"/>
                  <a:gd name="T7" fmla="*/ 195 h 212"/>
                  <a:gd name="T8" fmla="*/ 80 w 159"/>
                  <a:gd name="T9" fmla="*/ 37 h 212"/>
                </a:gdLst>
                <a:ahLst/>
                <a:cxnLst>
                  <a:cxn ang="0">
                    <a:pos x="T0" y="T1"/>
                  </a:cxn>
                  <a:cxn ang="0">
                    <a:pos x="T2" y="T3"/>
                  </a:cxn>
                  <a:cxn ang="0">
                    <a:pos x="T4" y="T5"/>
                  </a:cxn>
                  <a:cxn ang="0">
                    <a:pos x="T6" y="T7"/>
                  </a:cxn>
                  <a:cxn ang="0">
                    <a:pos x="T8" y="T9"/>
                  </a:cxn>
                </a:cxnLst>
                <a:rect l="0" t="0" r="r" b="b"/>
                <a:pathLst>
                  <a:path w="159" h="212">
                    <a:moveTo>
                      <a:pt x="80" y="37"/>
                    </a:moveTo>
                    <a:cubicBezTo>
                      <a:pt x="74" y="149"/>
                      <a:pt x="89" y="193"/>
                      <a:pt x="101" y="212"/>
                    </a:cubicBezTo>
                    <a:cubicBezTo>
                      <a:pt x="114" y="189"/>
                      <a:pt x="159" y="90"/>
                      <a:pt x="76" y="0"/>
                    </a:cubicBezTo>
                    <a:cubicBezTo>
                      <a:pt x="76" y="0"/>
                      <a:pt x="0" y="90"/>
                      <a:pt x="80" y="195"/>
                    </a:cubicBezTo>
                    <a:cubicBezTo>
                      <a:pt x="65" y="133"/>
                      <a:pt x="80" y="37"/>
                      <a:pt x="80"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 name="Freeform 8">
                <a:extLst>
                  <a:ext uri="{FF2B5EF4-FFF2-40B4-BE49-F238E27FC236}">
                    <a16:creationId xmlns:a16="http://schemas.microsoft.com/office/drawing/2014/main" id="{D73DF53F-744A-BAD3-FA1E-195EC1C7F93E}"/>
                  </a:ext>
                </a:extLst>
              </p:cNvPr>
              <p:cNvSpPr>
                <a:spLocks/>
              </p:cNvSpPr>
              <p:nvPr/>
            </p:nvSpPr>
            <p:spPr bwMode="auto">
              <a:xfrm>
                <a:off x="1164462" y="2816627"/>
                <a:ext cx="313572" cy="388274"/>
              </a:xfrm>
              <a:custGeom>
                <a:avLst/>
                <a:gdLst>
                  <a:gd name="T0" fmla="*/ 93 w 151"/>
                  <a:gd name="T1" fmla="*/ 37 h 209"/>
                  <a:gd name="T2" fmla="*/ 59 w 151"/>
                  <a:gd name="T3" fmla="*/ 209 h 209"/>
                  <a:gd name="T4" fmla="*/ 101 w 151"/>
                  <a:gd name="T5" fmla="*/ 0 h 209"/>
                  <a:gd name="T6" fmla="*/ 44 w 151"/>
                  <a:gd name="T7" fmla="*/ 187 h 209"/>
                  <a:gd name="T8" fmla="*/ 93 w 151"/>
                  <a:gd name="T9" fmla="*/ 37 h 209"/>
                </a:gdLst>
                <a:ahLst/>
                <a:cxnLst>
                  <a:cxn ang="0">
                    <a:pos x="T0" y="T1"/>
                  </a:cxn>
                  <a:cxn ang="0">
                    <a:pos x="T2" y="T3"/>
                  </a:cxn>
                  <a:cxn ang="0">
                    <a:pos x="T4" y="T5"/>
                  </a:cxn>
                  <a:cxn ang="0">
                    <a:pos x="T6" y="T7"/>
                  </a:cxn>
                  <a:cxn ang="0">
                    <a:pos x="T8" y="T9"/>
                  </a:cxn>
                </a:cxnLst>
                <a:rect l="0" t="0" r="r" b="b"/>
                <a:pathLst>
                  <a:path w="151" h="209">
                    <a:moveTo>
                      <a:pt x="93" y="37"/>
                    </a:moveTo>
                    <a:cubicBezTo>
                      <a:pt x="53" y="140"/>
                      <a:pt x="52" y="188"/>
                      <a:pt x="59" y="209"/>
                    </a:cubicBezTo>
                    <a:cubicBezTo>
                      <a:pt x="78" y="191"/>
                      <a:pt x="151" y="111"/>
                      <a:pt x="101" y="0"/>
                    </a:cubicBezTo>
                    <a:cubicBezTo>
                      <a:pt x="101" y="0"/>
                      <a:pt x="0" y="62"/>
                      <a:pt x="44" y="187"/>
                    </a:cubicBezTo>
                    <a:cubicBezTo>
                      <a:pt x="49" y="122"/>
                      <a:pt x="93" y="37"/>
                      <a:pt x="93"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0" name="Freeform 9">
                <a:extLst>
                  <a:ext uri="{FF2B5EF4-FFF2-40B4-BE49-F238E27FC236}">
                    <a16:creationId xmlns:a16="http://schemas.microsoft.com/office/drawing/2014/main" id="{C6F9C9C3-B329-CED1-E40F-EEAE0CD43D47}"/>
                  </a:ext>
                </a:extLst>
              </p:cNvPr>
              <p:cNvSpPr>
                <a:spLocks/>
              </p:cNvSpPr>
              <p:nvPr/>
            </p:nvSpPr>
            <p:spPr bwMode="auto">
              <a:xfrm>
                <a:off x="1456158" y="2686427"/>
                <a:ext cx="199326" cy="274350"/>
              </a:xfrm>
              <a:custGeom>
                <a:avLst/>
                <a:gdLst>
                  <a:gd name="T0" fmla="*/ 75 w 95"/>
                  <a:gd name="T1" fmla="*/ 26 h 148"/>
                  <a:gd name="T2" fmla="*/ 4 w 95"/>
                  <a:gd name="T3" fmla="*/ 148 h 148"/>
                  <a:gd name="T4" fmla="*/ 90 w 95"/>
                  <a:gd name="T5" fmla="*/ 0 h 148"/>
                  <a:gd name="T6" fmla="*/ 0 w 95"/>
                  <a:gd name="T7" fmla="*/ 127 h 148"/>
                  <a:gd name="T8" fmla="*/ 75 w 95"/>
                  <a:gd name="T9" fmla="*/ 26 h 148"/>
                </a:gdLst>
                <a:ahLst/>
                <a:cxnLst>
                  <a:cxn ang="0">
                    <a:pos x="T0" y="T1"/>
                  </a:cxn>
                  <a:cxn ang="0">
                    <a:pos x="T2" y="T3"/>
                  </a:cxn>
                  <a:cxn ang="0">
                    <a:pos x="T4" y="T5"/>
                  </a:cxn>
                  <a:cxn ang="0">
                    <a:pos x="T6" y="T7"/>
                  </a:cxn>
                  <a:cxn ang="0">
                    <a:pos x="T8" y="T9"/>
                  </a:cxn>
                </a:cxnLst>
                <a:rect l="0" t="0" r="r" b="b"/>
                <a:pathLst>
                  <a:path w="95" h="148">
                    <a:moveTo>
                      <a:pt x="75" y="26"/>
                    </a:moveTo>
                    <a:cubicBezTo>
                      <a:pt x="18" y="93"/>
                      <a:pt x="5" y="130"/>
                      <a:pt x="4" y="148"/>
                    </a:cubicBezTo>
                    <a:cubicBezTo>
                      <a:pt x="22" y="140"/>
                      <a:pt x="95" y="101"/>
                      <a:pt x="90" y="0"/>
                    </a:cubicBezTo>
                    <a:cubicBezTo>
                      <a:pt x="90" y="0"/>
                      <a:pt x="3" y="17"/>
                      <a:pt x="0" y="127"/>
                    </a:cubicBezTo>
                    <a:cubicBezTo>
                      <a:pt x="21" y="79"/>
                      <a:pt x="75" y="26"/>
                      <a:pt x="75"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 name="Freeform 10">
                <a:extLst>
                  <a:ext uri="{FF2B5EF4-FFF2-40B4-BE49-F238E27FC236}">
                    <a16:creationId xmlns:a16="http://schemas.microsoft.com/office/drawing/2014/main" id="{4926800E-99B7-B7CE-6677-498937DE5253}"/>
                  </a:ext>
                </a:extLst>
              </p:cNvPr>
              <p:cNvSpPr>
                <a:spLocks/>
              </p:cNvSpPr>
              <p:nvPr/>
            </p:nvSpPr>
            <p:spPr bwMode="auto">
              <a:xfrm>
                <a:off x="870335" y="3353701"/>
                <a:ext cx="320865" cy="378975"/>
              </a:xfrm>
              <a:custGeom>
                <a:avLst/>
                <a:gdLst>
                  <a:gd name="T0" fmla="*/ 58 w 155"/>
                  <a:gd name="T1" fmla="*/ 36 h 203"/>
                  <a:gd name="T2" fmla="*/ 145 w 155"/>
                  <a:gd name="T3" fmla="*/ 203 h 203"/>
                  <a:gd name="T4" fmla="*/ 40 w 155"/>
                  <a:gd name="T5" fmla="*/ 0 h 203"/>
                  <a:gd name="T6" fmla="*/ 118 w 155"/>
                  <a:gd name="T7" fmla="*/ 194 h 203"/>
                  <a:gd name="T8" fmla="*/ 58 w 155"/>
                  <a:gd name="T9" fmla="*/ 36 h 203"/>
                </a:gdLst>
                <a:ahLst/>
                <a:cxnLst>
                  <a:cxn ang="0">
                    <a:pos x="T0" y="T1"/>
                  </a:cxn>
                  <a:cxn ang="0">
                    <a:pos x="T2" y="T3"/>
                  </a:cxn>
                  <a:cxn ang="0">
                    <a:pos x="T4" y="T5"/>
                  </a:cxn>
                  <a:cxn ang="0">
                    <a:pos x="T6" y="T7"/>
                  </a:cxn>
                  <a:cxn ang="0">
                    <a:pos x="T8" y="T9"/>
                  </a:cxn>
                </a:cxnLst>
                <a:rect l="0" t="0" r="r" b="b"/>
                <a:pathLst>
                  <a:path w="155" h="203">
                    <a:moveTo>
                      <a:pt x="58" y="36"/>
                    </a:moveTo>
                    <a:cubicBezTo>
                      <a:pt x="94" y="150"/>
                      <a:pt x="125" y="189"/>
                      <a:pt x="145" y="203"/>
                    </a:cubicBezTo>
                    <a:cubicBezTo>
                      <a:pt x="148" y="175"/>
                      <a:pt x="155" y="58"/>
                      <a:pt x="40" y="0"/>
                    </a:cubicBezTo>
                    <a:cubicBezTo>
                      <a:pt x="40" y="0"/>
                      <a:pt x="0" y="120"/>
                      <a:pt x="118" y="194"/>
                    </a:cubicBezTo>
                    <a:cubicBezTo>
                      <a:pt x="80" y="137"/>
                      <a:pt x="58" y="36"/>
                      <a:pt x="58"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2" name="Freeform 11">
                <a:extLst>
                  <a:ext uri="{FF2B5EF4-FFF2-40B4-BE49-F238E27FC236}">
                    <a16:creationId xmlns:a16="http://schemas.microsoft.com/office/drawing/2014/main" id="{044FC1AE-203B-4372-C664-659B2456E07E}"/>
                  </a:ext>
                </a:extLst>
              </p:cNvPr>
              <p:cNvSpPr>
                <a:spLocks/>
              </p:cNvSpPr>
              <p:nvPr/>
            </p:nvSpPr>
            <p:spPr bwMode="auto">
              <a:xfrm>
                <a:off x="935967" y="3693151"/>
                <a:ext cx="342742" cy="279000"/>
              </a:xfrm>
              <a:custGeom>
                <a:avLst/>
                <a:gdLst>
                  <a:gd name="T0" fmla="*/ 28 w 165"/>
                  <a:gd name="T1" fmla="*/ 27 h 150"/>
                  <a:gd name="T2" fmla="*/ 165 w 165"/>
                  <a:gd name="T3" fmla="*/ 147 h 150"/>
                  <a:gd name="T4" fmla="*/ 0 w 165"/>
                  <a:gd name="T5" fmla="*/ 0 h 150"/>
                  <a:gd name="T6" fmla="*/ 138 w 165"/>
                  <a:gd name="T7" fmla="*/ 150 h 150"/>
                  <a:gd name="T8" fmla="*/ 28 w 165"/>
                  <a:gd name="T9" fmla="*/ 27 h 150"/>
                </a:gdLst>
                <a:ahLst/>
                <a:cxnLst>
                  <a:cxn ang="0">
                    <a:pos x="T0" y="T1"/>
                  </a:cxn>
                  <a:cxn ang="0">
                    <a:pos x="T2" y="T3"/>
                  </a:cxn>
                  <a:cxn ang="0">
                    <a:pos x="T4" y="T5"/>
                  </a:cxn>
                  <a:cxn ang="0">
                    <a:pos x="T6" y="T7"/>
                  </a:cxn>
                  <a:cxn ang="0">
                    <a:pos x="T8" y="T9"/>
                  </a:cxn>
                </a:cxnLst>
                <a:rect l="0" t="0" r="r" b="b"/>
                <a:pathLst>
                  <a:path w="165" h="150">
                    <a:moveTo>
                      <a:pt x="28" y="27"/>
                    </a:moveTo>
                    <a:cubicBezTo>
                      <a:pt x="101" y="118"/>
                      <a:pt x="143" y="142"/>
                      <a:pt x="165" y="147"/>
                    </a:cubicBezTo>
                    <a:cubicBezTo>
                      <a:pt x="158" y="121"/>
                      <a:pt x="122" y="12"/>
                      <a:pt x="0" y="0"/>
                    </a:cubicBezTo>
                    <a:cubicBezTo>
                      <a:pt x="0" y="0"/>
                      <a:pt x="7" y="126"/>
                      <a:pt x="138" y="150"/>
                    </a:cubicBezTo>
                    <a:cubicBezTo>
                      <a:pt x="83" y="112"/>
                      <a:pt x="28" y="27"/>
                      <a:pt x="28"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 name="Freeform 12">
                <a:extLst>
                  <a:ext uri="{FF2B5EF4-FFF2-40B4-BE49-F238E27FC236}">
                    <a16:creationId xmlns:a16="http://schemas.microsoft.com/office/drawing/2014/main" id="{2572EE10-2335-EBDF-F598-0CED2D4093C9}"/>
                  </a:ext>
                </a:extLst>
              </p:cNvPr>
              <p:cNvSpPr>
                <a:spLocks/>
              </p:cNvSpPr>
              <p:nvPr/>
            </p:nvSpPr>
            <p:spPr bwMode="auto">
              <a:xfrm>
                <a:off x="1021045" y="3951226"/>
                <a:ext cx="442405" cy="274350"/>
              </a:xfrm>
              <a:custGeom>
                <a:avLst/>
                <a:gdLst>
                  <a:gd name="T0" fmla="*/ 38 w 213"/>
                  <a:gd name="T1" fmla="*/ 44 h 148"/>
                  <a:gd name="T2" fmla="*/ 213 w 213"/>
                  <a:gd name="T3" fmla="*/ 121 h 148"/>
                  <a:gd name="T4" fmla="*/ 0 w 213"/>
                  <a:gd name="T5" fmla="*/ 26 h 148"/>
                  <a:gd name="T6" fmla="*/ 187 w 213"/>
                  <a:gd name="T7" fmla="*/ 131 h 148"/>
                  <a:gd name="T8" fmla="*/ 38 w 213"/>
                  <a:gd name="T9" fmla="*/ 44 h 148"/>
                </a:gdLst>
                <a:ahLst/>
                <a:cxnLst>
                  <a:cxn ang="0">
                    <a:pos x="T0" y="T1"/>
                  </a:cxn>
                  <a:cxn ang="0">
                    <a:pos x="T2" y="T3"/>
                  </a:cxn>
                  <a:cxn ang="0">
                    <a:pos x="T4" y="T5"/>
                  </a:cxn>
                  <a:cxn ang="0">
                    <a:pos x="T6" y="T7"/>
                  </a:cxn>
                  <a:cxn ang="0">
                    <a:pos x="T8" y="T9"/>
                  </a:cxn>
                </a:cxnLst>
                <a:rect l="0" t="0" r="r" b="b"/>
                <a:pathLst>
                  <a:path w="213" h="148">
                    <a:moveTo>
                      <a:pt x="38" y="44"/>
                    </a:moveTo>
                    <a:cubicBezTo>
                      <a:pt x="140" y="111"/>
                      <a:pt x="189" y="123"/>
                      <a:pt x="213" y="121"/>
                    </a:cubicBezTo>
                    <a:cubicBezTo>
                      <a:pt x="198" y="97"/>
                      <a:pt x="127" y="0"/>
                      <a:pt x="0" y="26"/>
                    </a:cubicBezTo>
                    <a:cubicBezTo>
                      <a:pt x="0" y="26"/>
                      <a:pt x="47" y="148"/>
                      <a:pt x="187" y="131"/>
                    </a:cubicBezTo>
                    <a:cubicBezTo>
                      <a:pt x="120" y="111"/>
                      <a:pt x="38" y="44"/>
                      <a:pt x="38"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 name="Freeform 13">
                <a:extLst>
                  <a:ext uri="{FF2B5EF4-FFF2-40B4-BE49-F238E27FC236}">
                    <a16:creationId xmlns:a16="http://schemas.microsoft.com/office/drawing/2014/main" id="{D49DEF0F-ED0C-655C-EA4C-E045E8295048}"/>
                  </a:ext>
                </a:extLst>
              </p:cNvPr>
              <p:cNvSpPr>
                <a:spLocks/>
              </p:cNvSpPr>
              <p:nvPr/>
            </p:nvSpPr>
            <p:spPr bwMode="auto">
              <a:xfrm>
                <a:off x="1239816" y="4165126"/>
                <a:ext cx="459422" cy="309224"/>
              </a:xfrm>
              <a:custGeom>
                <a:avLst/>
                <a:gdLst>
                  <a:gd name="T0" fmla="*/ 39 w 222"/>
                  <a:gd name="T1" fmla="*/ 70 h 166"/>
                  <a:gd name="T2" fmla="*/ 222 w 222"/>
                  <a:gd name="T3" fmla="*/ 89 h 166"/>
                  <a:gd name="T4" fmla="*/ 0 w 222"/>
                  <a:gd name="T5" fmla="*/ 65 h 166"/>
                  <a:gd name="T6" fmla="*/ 202 w 222"/>
                  <a:gd name="T7" fmla="*/ 107 h 166"/>
                  <a:gd name="T8" fmla="*/ 39 w 222"/>
                  <a:gd name="T9" fmla="*/ 70 h 166"/>
                </a:gdLst>
                <a:ahLst/>
                <a:cxnLst>
                  <a:cxn ang="0">
                    <a:pos x="T0" y="T1"/>
                  </a:cxn>
                  <a:cxn ang="0">
                    <a:pos x="T2" y="T3"/>
                  </a:cxn>
                  <a:cxn ang="0">
                    <a:pos x="T4" y="T5"/>
                  </a:cxn>
                  <a:cxn ang="0">
                    <a:pos x="T6" y="T7"/>
                  </a:cxn>
                  <a:cxn ang="0">
                    <a:pos x="T8" y="T9"/>
                  </a:cxn>
                </a:cxnLst>
                <a:rect l="0" t="0" r="r" b="b"/>
                <a:pathLst>
                  <a:path w="222" h="166">
                    <a:moveTo>
                      <a:pt x="39" y="70"/>
                    </a:moveTo>
                    <a:cubicBezTo>
                      <a:pt x="152" y="102"/>
                      <a:pt x="201" y="98"/>
                      <a:pt x="222" y="89"/>
                    </a:cubicBezTo>
                    <a:cubicBezTo>
                      <a:pt x="201" y="70"/>
                      <a:pt x="108" y="0"/>
                      <a:pt x="0" y="65"/>
                    </a:cubicBezTo>
                    <a:cubicBezTo>
                      <a:pt x="0" y="65"/>
                      <a:pt x="79" y="166"/>
                      <a:pt x="202" y="107"/>
                    </a:cubicBezTo>
                    <a:cubicBezTo>
                      <a:pt x="134" y="108"/>
                      <a:pt x="39" y="70"/>
                      <a:pt x="39"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5" name="Freeform 14">
                <a:extLst>
                  <a:ext uri="{FF2B5EF4-FFF2-40B4-BE49-F238E27FC236}">
                    <a16:creationId xmlns:a16="http://schemas.microsoft.com/office/drawing/2014/main" id="{2FB83FB8-3424-BE79-A3FF-5AE32EF60784}"/>
                  </a:ext>
                </a:extLst>
              </p:cNvPr>
              <p:cNvSpPr>
                <a:spLocks/>
              </p:cNvSpPr>
              <p:nvPr/>
            </p:nvSpPr>
            <p:spPr bwMode="auto">
              <a:xfrm>
                <a:off x="1546097" y="4274400"/>
                <a:ext cx="444837" cy="306900"/>
              </a:xfrm>
              <a:custGeom>
                <a:avLst/>
                <a:gdLst>
                  <a:gd name="T0" fmla="*/ 177 w 215"/>
                  <a:gd name="T1" fmla="*/ 75 h 165"/>
                  <a:gd name="T2" fmla="*/ 0 w 215"/>
                  <a:gd name="T3" fmla="*/ 124 h 165"/>
                  <a:gd name="T4" fmla="*/ 215 w 215"/>
                  <a:gd name="T5" fmla="*/ 65 h 165"/>
                  <a:gd name="T6" fmla="*/ 13 w 215"/>
                  <a:gd name="T7" fmla="*/ 99 h 165"/>
                  <a:gd name="T8" fmla="*/ 177 w 215"/>
                  <a:gd name="T9" fmla="*/ 75 h 165"/>
                </a:gdLst>
                <a:ahLst/>
                <a:cxnLst>
                  <a:cxn ang="0">
                    <a:pos x="T0" y="T1"/>
                  </a:cxn>
                  <a:cxn ang="0">
                    <a:pos x="T2" y="T3"/>
                  </a:cxn>
                  <a:cxn ang="0">
                    <a:pos x="T4" y="T5"/>
                  </a:cxn>
                  <a:cxn ang="0">
                    <a:pos x="T6" y="T7"/>
                  </a:cxn>
                  <a:cxn ang="0">
                    <a:pos x="T8" y="T9"/>
                  </a:cxn>
                </a:cxnLst>
                <a:rect l="0" t="0" r="r" b="b"/>
                <a:pathLst>
                  <a:path w="215" h="165">
                    <a:moveTo>
                      <a:pt x="177" y="75"/>
                    </a:moveTo>
                    <a:cubicBezTo>
                      <a:pt x="60" y="85"/>
                      <a:pt x="16" y="107"/>
                      <a:pt x="0" y="124"/>
                    </a:cubicBezTo>
                    <a:cubicBezTo>
                      <a:pt x="26" y="133"/>
                      <a:pt x="138" y="165"/>
                      <a:pt x="215" y="65"/>
                    </a:cubicBezTo>
                    <a:cubicBezTo>
                      <a:pt x="215" y="65"/>
                      <a:pt x="106" y="0"/>
                      <a:pt x="13" y="99"/>
                    </a:cubicBezTo>
                    <a:cubicBezTo>
                      <a:pt x="75" y="74"/>
                      <a:pt x="177" y="75"/>
                      <a:pt x="177"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6" name="Freeform 15">
                <a:extLst>
                  <a:ext uri="{FF2B5EF4-FFF2-40B4-BE49-F238E27FC236}">
                    <a16:creationId xmlns:a16="http://schemas.microsoft.com/office/drawing/2014/main" id="{249A2D74-42E6-F5A0-151C-57DA8EED4278}"/>
                  </a:ext>
                </a:extLst>
              </p:cNvPr>
              <p:cNvSpPr>
                <a:spLocks/>
              </p:cNvSpPr>
              <p:nvPr/>
            </p:nvSpPr>
            <p:spPr bwMode="auto">
              <a:xfrm>
                <a:off x="1842655" y="4448776"/>
                <a:ext cx="177449" cy="220874"/>
              </a:xfrm>
              <a:custGeom>
                <a:avLst/>
                <a:gdLst>
                  <a:gd name="T0" fmla="*/ 64 w 86"/>
                  <a:gd name="T1" fmla="*/ 21 h 119"/>
                  <a:gd name="T2" fmla="*/ 6 w 86"/>
                  <a:gd name="T3" fmla="*/ 119 h 119"/>
                  <a:gd name="T4" fmla="*/ 77 w 86"/>
                  <a:gd name="T5" fmla="*/ 0 h 119"/>
                  <a:gd name="T6" fmla="*/ 1 w 86"/>
                  <a:gd name="T7" fmla="*/ 103 h 119"/>
                  <a:gd name="T8" fmla="*/ 64 w 86"/>
                  <a:gd name="T9" fmla="*/ 21 h 119"/>
                </a:gdLst>
                <a:ahLst/>
                <a:cxnLst>
                  <a:cxn ang="0">
                    <a:pos x="T0" y="T1"/>
                  </a:cxn>
                  <a:cxn ang="0">
                    <a:pos x="T2" y="T3"/>
                  </a:cxn>
                  <a:cxn ang="0">
                    <a:pos x="T4" y="T5"/>
                  </a:cxn>
                  <a:cxn ang="0">
                    <a:pos x="T6" y="T7"/>
                  </a:cxn>
                  <a:cxn ang="0">
                    <a:pos x="T8" y="T9"/>
                  </a:cxn>
                </a:cxnLst>
                <a:rect l="0" t="0" r="r" b="b"/>
                <a:pathLst>
                  <a:path w="86" h="119">
                    <a:moveTo>
                      <a:pt x="64" y="21"/>
                    </a:moveTo>
                    <a:cubicBezTo>
                      <a:pt x="16" y="76"/>
                      <a:pt x="6" y="105"/>
                      <a:pt x="6" y="119"/>
                    </a:cubicBezTo>
                    <a:cubicBezTo>
                      <a:pt x="22" y="112"/>
                      <a:pt x="86" y="78"/>
                      <a:pt x="77" y="0"/>
                    </a:cubicBezTo>
                    <a:cubicBezTo>
                      <a:pt x="77" y="0"/>
                      <a:pt x="0" y="18"/>
                      <a:pt x="1" y="103"/>
                    </a:cubicBezTo>
                    <a:cubicBezTo>
                      <a:pt x="18" y="65"/>
                      <a:pt x="64" y="21"/>
                      <a:pt x="64"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7" name="Freeform 16">
                <a:extLst>
                  <a:ext uri="{FF2B5EF4-FFF2-40B4-BE49-F238E27FC236}">
                    <a16:creationId xmlns:a16="http://schemas.microsoft.com/office/drawing/2014/main" id="{DE82CB99-48BC-2C49-D12C-7123FC6D6C1F}"/>
                  </a:ext>
                </a:extLst>
              </p:cNvPr>
              <p:cNvSpPr>
                <a:spLocks/>
              </p:cNvSpPr>
              <p:nvPr/>
            </p:nvSpPr>
            <p:spPr bwMode="auto">
              <a:xfrm>
                <a:off x="2717742" y="3058427"/>
                <a:ext cx="330589" cy="395250"/>
              </a:xfrm>
              <a:custGeom>
                <a:avLst/>
                <a:gdLst>
                  <a:gd name="T0" fmla="*/ 79 w 159"/>
                  <a:gd name="T1" fmla="*/ 37 h 212"/>
                  <a:gd name="T2" fmla="*/ 58 w 159"/>
                  <a:gd name="T3" fmla="*/ 212 h 212"/>
                  <a:gd name="T4" fmla="*/ 83 w 159"/>
                  <a:gd name="T5" fmla="*/ 0 h 212"/>
                  <a:gd name="T6" fmla="*/ 79 w 159"/>
                  <a:gd name="T7" fmla="*/ 195 h 212"/>
                  <a:gd name="T8" fmla="*/ 79 w 159"/>
                  <a:gd name="T9" fmla="*/ 37 h 212"/>
                </a:gdLst>
                <a:ahLst/>
                <a:cxnLst>
                  <a:cxn ang="0">
                    <a:pos x="T0" y="T1"/>
                  </a:cxn>
                  <a:cxn ang="0">
                    <a:pos x="T2" y="T3"/>
                  </a:cxn>
                  <a:cxn ang="0">
                    <a:pos x="T4" y="T5"/>
                  </a:cxn>
                  <a:cxn ang="0">
                    <a:pos x="T6" y="T7"/>
                  </a:cxn>
                  <a:cxn ang="0">
                    <a:pos x="T8" y="T9"/>
                  </a:cxn>
                </a:cxnLst>
                <a:rect l="0" t="0" r="r" b="b"/>
                <a:pathLst>
                  <a:path w="159" h="212">
                    <a:moveTo>
                      <a:pt x="79" y="37"/>
                    </a:moveTo>
                    <a:cubicBezTo>
                      <a:pt x="85" y="149"/>
                      <a:pt x="70" y="193"/>
                      <a:pt x="58" y="212"/>
                    </a:cubicBezTo>
                    <a:cubicBezTo>
                      <a:pt x="45" y="189"/>
                      <a:pt x="0" y="90"/>
                      <a:pt x="83" y="0"/>
                    </a:cubicBezTo>
                    <a:cubicBezTo>
                      <a:pt x="83" y="0"/>
                      <a:pt x="159" y="90"/>
                      <a:pt x="79" y="195"/>
                    </a:cubicBezTo>
                    <a:cubicBezTo>
                      <a:pt x="94" y="133"/>
                      <a:pt x="79" y="37"/>
                      <a:pt x="79"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8" name="Freeform 17">
                <a:extLst>
                  <a:ext uri="{FF2B5EF4-FFF2-40B4-BE49-F238E27FC236}">
                    <a16:creationId xmlns:a16="http://schemas.microsoft.com/office/drawing/2014/main" id="{18FC666F-0B94-FA6F-A21B-92D9ECD949AF}"/>
                  </a:ext>
                </a:extLst>
              </p:cNvPr>
              <p:cNvSpPr>
                <a:spLocks/>
              </p:cNvSpPr>
              <p:nvPr/>
            </p:nvSpPr>
            <p:spPr bwMode="auto">
              <a:xfrm>
                <a:off x="2535433" y="2816627"/>
                <a:ext cx="313572" cy="388274"/>
              </a:xfrm>
              <a:custGeom>
                <a:avLst/>
                <a:gdLst>
                  <a:gd name="T0" fmla="*/ 58 w 151"/>
                  <a:gd name="T1" fmla="*/ 37 h 209"/>
                  <a:gd name="T2" fmla="*/ 92 w 151"/>
                  <a:gd name="T3" fmla="*/ 209 h 209"/>
                  <a:gd name="T4" fmla="*/ 50 w 151"/>
                  <a:gd name="T5" fmla="*/ 0 h 209"/>
                  <a:gd name="T6" fmla="*/ 107 w 151"/>
                  <a:gd name="T7" fmla="*/ 187 h 209"/>
                  <a:gd name="T8" fmla="*/ 58 w 151"/>
                  <a:gd name="T9" fmla="*/ 37 h 209"/>
                </a:gdLst>
                <a:ahLst/>
                <a:cxnLst>
                  <a:cxn ang="0">
                    <a:pos x="T0" y="T1"/>
                  </a:cxn>
                  <a:cxn ang="0">
                    <a:pos x="T2" y="T3"/>
                  </a:cxn>
                  <a:cxn ang="0">
                    <a:pos x="T4" y="T5"/>
                  </a:cxn>
                  <a:cxn ang="0">
                    <a:pos x="T6" y="T7"/>
                  </a:cxn>
                  <a:cxn ang="0">
                    <a:pos x="T8" y="T9"/>
                  </a:cxn>
                </a:cxnLst>
                <a:rect l="0" t="0" r="r" b="b"/>
                <a:pathLst>
                  <a:path w="151" h="209">
                    <a:moveTo>
                      <a:pt x="58" y="37"/>
                    </a:moveTo>
                    <a:cubicBezTo>
                      <a:pt x="99" y="140"/>
                      <a:pt x="99" y="188"/>
                      <a:pt x="92" y="209"/>
                    </a:cubicBezTo>
                    <a:cubicBezTo>
                      <a:pt x="73" y="191"/>
                      <a:pt x="0" y="111"/>
                      <a:pt x="50" y="0"/>
                    </a:cubicBezTo>
                    <a:cubicBezTo>
                      <a:pt x="50" y="0"/>
                      <a:pt x="151" y="62"/>
                      <a:pt x="107" y="187"/>
                    </a:cubicBezTo>
                    <a:cubicBezTo>
                      <a:pt x="102" y="122"/>
                      <a:pt x="58" y="37"/>
                      <a:pt x="58"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9" name="Freeform 18">
                <a:extLst>
                  <a:ext uri="{FF2B5EF4-FFF2-40B4-BE49-F238E27FC236}">
                    <a16:creationId xmlns:a16="http://schemas.microsoft.com/office/drawing/2014/main" id="{FA824B2D-F015-8326-7EF3-B1F963A06F0D}"/>
                  </a:ext>
                </a:extLst>
              </p:cNvPr>
              <p:cNvSpPr>
                <a:spLocks/>
              </p:cNvSpPr>
              <p:nvPr/>
            </p:nvSpPr>
            <p:spPr bwMode="auto">
              <a:xfrm>
                <a:off x="2360416" y="2686427"/>
                <a:ext cx="196894" cy="274350"/>
              </a:xfrm>
              <a:custGeom>
                <a:avLst/>
                <a:gdLst>
                  <a:gd name="T0" fmla="*/ 20 w 95"/>
                  <a:gd name="T1" fmla="*/ 26 h 148"/>
                  <a:gd name="T2" fmla="*/ 91 w 95"/>
                  <a:gd name="T3" fmla="*/ 148 h 148"/>
                  <a:gd name="T4" fmla="*/ 5 w 95"/>
                  <a:gd name="T5" fmla="*/ 0 h 148"/>
                  <a:gd name="T6" fmla="*/ 95 w 95"/>
                  <a:gd name="T7" fmla="*/ 127 h 148"/>
                  <a:gd name="T8" fmla="*/ 20 w 95"/>
                  <a:gd name="T9" fmla="*/ 26 h 148"/>
                </a:gdLst>
                <a:ahLst/>
                <a:cxnLst>
                  <a:cxn ang="0">
                    <a:pos x="T0" y="T1"/>
                  </a:cxn>
                  <a:cxn ang="0">
                    <a:pos x="T2" y="T3"/>
                  </a:cxn>
                  <a:cxn ang="0">
                    <a:pos x="T4" y="T5"/>
                  </a:cxn>
                  <a:cxn ang="0">
                    <a:pos x="T6" y="T7"/>
                  </a:cxn>
                  <a:cxn ang="0">
                    <a:pos x="T8" y="T9"/>
                  </a:cxn>
                </a:cxnLst>
                <a:rect l="0" t="0" r="r" b="b"/>
                <a:pathLst>
                  <a:path w="95" h="148">
                    <a:moveTo>
                      <a:pt x="20" y="26"/>
                    </a:moveTo>
                    <a:cubicBezTo>
                      <a:pt x="77" y="93"/>
                      <a:pt x="90" y="130"/>
                      <a:pt x="91" y="148"/>
                    </a:cubicBezTo>
                    <a:cubicBezTo>
                      <a:pt x="73" y="140"/>
                      <a:pt x="0" y="101"/>
                      <a:pt x="5" y="0"/>
                    </a:cubicBezTo>
                    <a:cubicBezTo>
                      <a:pt x="5" y="0"/>
                      <a:pt x="92" y="17"/>
                      <a:pt x="95" y="127"/>
                    </a:cubicBezTo>
                    <a:cubicBezTo>
                      <a:pt x="74" y="79"/>
                      <a:pt x="20" y="26"/>
                      <a:pt x="20"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20" name="Freeform 19">
                <a:extLst>
                  <a:ext uri="{FF2B5EF4-FFF2-40B4-BE49-F238E27FC236}">
                    <a16:creationId xmlns:a16="http://schemas.microsoft.com/office/drawing/2014/main" id="{28BFB079-5BC9-39CE-2A67-E3DB3EC114E6}"/>
                  </a:ext>
                </a:extLst>
              </p:cNvPr>
              <p:cNvSpPr>
                <a:spLocks/>
              </p:cNvSpPr>
              <p:nvPr/>
            </p:nvSpPr>
            <p:spPr bwMode="auto">
              <a:xfrm>
                <a:off x="2822268" y="3353701"/>
                <a:ext cx="320865" cy="378975"/>
              </a:xfrm>
              <a:custGeom>
                <a:avLst/>
                <a:gdLst>
                  <a:gd name="T0" fmla="*/ 97 w 155"/>
                  <a:gd name="T1" fmla="*/ 36 h 203"/>
                  <a:gd name="T2" fmla="*/ 10 w 155"/>
                  <a:gd name="T3" fmla="*/ 203 h 203"/>
                  <a:gd name="T4" fmla="*/ 115 w 155"/>
                  <a:gd name="T5" fmla="*/ 0 h 203"/>
                  <a:gd name="T6" fmla="*/ 37 w 155"/>
                  <a:gd name="T7" fmla="*/ 194 h 203"/>
                  <a:gd name="T8" fmla="*/ 97 w 155"/>
                  <a:gd name="T9" fmla="*/ 36 h 203"/>
                </a:gdLst>
                <a:ahLst/>
                <a:cxnLst>
                  <a:cxn ang="0">
                    <a:pos x="T0" y="T1"/>
                  </a:cxn>
                  <a:cxn ang="0">
                    <a:pos x="T2" y="T3"/>
                  </a:cxn>
                  <a:cxn ang="0">
                    <a:pos x="T4" y="T5"/>
                  </a:cxn>
                  <a:cxn ang="0">
                    <a:pos x="T6" y="T7"/>
                  </a:cxn>
                  <a:cxn ang="0">
                    <a:pos x="T8" y="T9"/>
                  </a:cxn>
                </a:cxnLst>
                <a:rect l="0" t="0" r="r" b="b"/>
                <a:pathLst>
                  <a:path w="155" h="203">
                    <a:moveTo>
                      <a:pt x="97" y="36"/>
                    </a:moveTo>
                    <a:cubicBezTo>
                      <a:pt x="61" y="150"/>
                      <a:pt x="30" y="189"/>
                      <a:pt x="10" y="203"/>
                    </a:cubicBezTo>
                    <a:cubicBezTo>
                      <a:pt x="7" y="175"/>
                      <a:pt x="0" y="58"/>
                      <a:pt x="115" y="0"/>
                    </a:cubicBezTo>
                    <a:cubicBezTo>
                      <a:pt x="115" y="0"/>
                      <a:pt x="155" y="120"/>
                      <a:pt x="37" y="194"/>
                    </a:cubicBezTo>
                    <a:cubicBezTo>
                      <a:pt x="75" y="137"/>
                      <a:pt x="97" y="36"/>
                      <a:pt x="97"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21" name="Freeform 20">
                <a:extLst>
                  <a:ext uri="{FF2B5EF4-FFF2-40B4-BE49-F238E27FC236}">
                    <a16:creationId xmlns:a16="http://schemas.microsoft.com/office/drawing/2014/main" id="{E8DB1FA0-4C71-B172-0F03-D3F5B0AB8CF4}"/>
                  </a:ext>
                </a:extLst>
              </p:cNvPr>
              <p:cNvSpPr>
                <a:spLocks/>
              </p:cNvSpPr>
              <p:nvPr/>
            </p:nvSpPr>
            <p:spPr bwMode="auto">
              <a:xfrm>
                <a:off x="2734759" y="3693151"/>
                <a:ext cx="342742" cy="279000"/>
              </a:xfrm>
              <a:custGeom>
                <a:avLst/>
                <a:gdLst>
                  <a:gd name="T0" fmla="*/ 137 w 165"/>
                  <a:gd name="T1" fmla="*/ 27 h 150"/>
                  <a:gd name="T2" fmla="*/ 0 w 165"/>
                  <a:gd name="T3" fmla="*/ 147 h 150"/>
                  <a:gd name="T4" fmla="*/ 165 w 165"/>
                  <a:gd name="T5" fmla="*/ 0 h 150"/>
                  <a:gd name="T6" fmla="*/ 27 w 165"/>
                  <a:gd name="T7" fmla="*/ 150 h 150"/>
                  <a:gd name="T8" fmla="*/ 137 w 165"/>
                  <a:gd name="T9" fmla="*/ 27 h 150"/>
                </a:gdLst>
                <a:ahLst/>
                <a:cxnLst>
                  <a:cxn ang="0">
                    <a:pos x="T0" y="T1"/>
                  </a:cxn>
                  <a:cxn ang="0">
                    <a:pos x="T2" y="T3"/>
                  </a:cxn>
                  <a:cxn ang="0">
                    <a:pos x="T4" y="T5"/>
                  </a:cxn>
                  <a:cxn ang="0">
                    <a:pos x="T6" y="T7"/>
                  </a:cxn>
                  <a:cxn ang="0">
                    <a:pos x="T8" y="T9"/>
                  </a:cxn>
                </a:cxnLst>
                <a:rect l="0" t="0" r="r" b="b"/>
                <a:pathLst>
                  <a:path w="165" h="150">
                    <a:moveTo>
                      <a:pt x="137" y="27"/>
                    </a:moveTo>
                    <a:cubicBezTo>
                      <a:pt x="64" y="118"/>
                      <a:pt x="22" y="142"/>
                      <a:pt x="0" y="147"/>
                    </a:cubicBezTo>
                    <a:cubicBezTo>
                      <a:pt x="7" y="121"/>
                      <a:pt x="43" y="12"/>
                      <a:pt x="165" y="0"/>
                    </a:cubicBezTo>
                    <a:cubicBezTo>
                      <a:pt x="165" y="0"/>
                      <a:pt x="158" y="126"/>
                      <a:pt x="27" y="150"/>
                    </a:cubicBezTo>
                    <a:cubicBezTo>
                      <a:pt x="82" y="112"/>
                      <a:pt x="137" y="27"/>
                      <a:pt x="137"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22" name="Freeform 21">
                <a:extLst>
                  <a:ext uri="{FF2B5EF4-FFF2-40B4-BE49-F238E27FC236}">
                    <a16:creationId xmlns:a16="http://schemas.microsoft.com/office/drawing/2014/main" id="{4AB3C721-956D-E84A-9E93-BB880ED354BC}"/>
                  </a:ext>
                </a:extLst>
              </p:cNvPr>
              <p:cNvSpPr>
                <a:spLocks/>
              </p:cNvSpPr>
              <p:nvPr/>
            </p:nvSpPr>
            <p:spPr bwMode="auto">
              <a:xfrm>
                <a:off x="2550018" y="3951226"/>
                <a:ext cx="442405" cy="274350"/>
              </a:xfrm>
              <a:custGeom>
                <a:avLst/>
                <a:gdLst>
                  <a:gd name="T0" fmla="*/ 175 w 213"/>
                  <a:gd name="T1" fmla="*/ 44 h 148"/>
                  <a:gd name="T2" fmla="*/ 0 w 213"/>
                  <a:gd name="T3" fmla="*/ 121 h 148"/>
                  <a:gd name="T4" fmla="*/ 213 w 213"/>
                  <a:gd name="T5" fmla="*/ 26 h 148"/>
                  <a:gd name="T6" fmla="*/ 26 w 213"/>
                  <a:gd name="T7" fmla="*/ 131 h 148"/>
                  <a:gd name="T8" fmla="*/ 175 w 213"/>
                  <a:gd name="T9" fmla="*/ 44 h 148"/>
                </a:gdLst>
                <a:ahLst/>
                <a:cxnLst>
                  <a:cxn ang="0">
                    <a:pos x="T0" y="T1"/>
                  </a:cxn>
                  <a:cxn ang="0">
                    <a:pos x="T2" y="T3"/>
                  </a:cxn>
                  <a:cxn ang="0">
                    <a:pos x="T4" y="T5"/>
                  </a:cxn>
                  <a:cxn ang="0">
                    <a:pos x="T6" y="T7"/>
                  </a:cxn>
                  <a:cxn ang="0">
                    <a:pos x="T8" y="T9"/>
                  </a:cxn>
                </a:cxnLst>
                <a:rect l="0" t="0" r="r" b="b"/>
                <a:pathLst>
                  <a:path w="213" h="148">
                    <a:moveTo>
                      <a:pt x="175" y="44"/>
                    </a:moveTo>
                    <a:cubicBezTo>
                      <a:pt x="73" y="111"/>
                      <a:pt x="24" y="123"/>
                      <a:pt x="0" y="121"/>
                    </a:cubicBezTo>
                    <a:cubicBezTo>
                      <a:pt x="15" y="97"/>
                      <a:pt x="86" y="0"/>
                      <a:pt x="213" y="26"/>
                    </a:cubicBezTo>
                    <a:cubicBezTo>
                      <a:pt x="213" y="26"/>
                      <a:pt x="166" y="148"/>
                      <a:pt x="26" y="131"/>
                    </a:cubicBezTo>
                    <a:cubicBezTo>
                      <a:pt x="93" y="111"/>
                      <a:pt x="175" y="44"/>
                      <a:pt x="175"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23" name="Freeform 22">
                <a:extLst>
                  <a:ext uri="{FF2B5EF4-FFF2-40B4-BE49-F238E27FC236}">
                    <a16:creationId xmlns:a16="http://schemas.microsoft.com/office/drawing/2014/main" id="{8A9EC57E-946C-6E06-9FE3-CE6D04BE8BBB}"/>
                  </a:ext>
                </a:extLst>
              </p:cNvPr>
              <p:cNvSpPr>
                <a:spLocks/>
              </p:cNvSpPr>
              <p:nvPr/>
            </p:nvSpPr>
            <p:spPr bwMode="auto">
              <a:xfrm>
                <a:off x="2314230" y="4165126"/>
                <a:ext cx="459422" cy="309224"/>
              </a:xfrm>
              <a:custGeom>
                <a:avLst/>
                <a:gdLst>
                  <a:gd name="T0" fmla="*/ 183 w 222"/>
                  <a:gd name="T1" fmla="*/ 70 h 166"/>
                  <a:gd name="T2" fmla="*/ 0 w 222"/>
                  <a:gd name="T3" fmla="*/ 89 h 166"/>
                  <a:gd name="T4" fmla="*/ 222 w 222"/>
                  <a:gd name="T5" fmla="*/ 65 h 166"/>
                  <a:gd name="T6" fmla="*/ 20 w 222"/>
                  <a:gd name="T7" fmla="*/ 107 h 166"/>
                  <a:gd name="T8" fmla="*/ 183 w 222"/>
                  <a:gd name="T9" fmla="*/ 70 h 166"/>
                </a:gdLst>
                <a:ahLst/>
                <a:cxnLst>
                  <a:cxn ang="0">
                    <a:pos x="T0" y="T1"/>
                  </a:cxn>
                  <a:cxn ang="0">
                    <a:pos x="T2" y="T3"/>
                  </a:cxn>
                  <a:cxn ang="0">
                    <a:pos x="T4" y="T5"/>
                  </a:cxn>
                  <a:cxn ang="0">
                    <a:pos x="T6" y="T7"/>
                  </a:cxn>
                  <a:cxn ang="0">
                    <a:pos x="T8" y="T9"/>
                  </a:cxn>
                </a:cxnLst>
                <a:rect l="0" t="0" r="r" b="b"/>
                <a:pathLst>
                  <a:path w="222" h="166">
                    <a:moveTo>
                      <a:pt x="183" y="70"/>
                    </a:moveTo>
                    <a:cubicBezTo>
                      <a:pt x="70" y="102"/>
                      <a:pt x="21" y="98"/>
                      <a:pt x="0" y="89"/>
                    </a:cubicBezTo>
                    <a:cubicBezTo>
                      <a:pt x="21" y="70"/>
                      <a:pt x="114" y="0"/>
                      <a:pt x="222" y="65"/>
                    </a:cubicBezTo>
                    <a:cubicBezTo>
                      <a:pt x="222" y="65"/>
                      <a:pt x="143" y="166"/>
                      <a:pt x="20" y="107"/>
                    </a:cubicBezTo>
                    <a:cubicBezTo>
                      <a:pt x="88" y="108"/>
                      <a:pt x="183" y="70"/>
                      <a:pt x="183"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24" name="Freeform 23">
                <a:extLst>
                  <a:ext uri="{FF2B5EF4-FFF2-40B4-BE49-F238E27FC236}">
                    <a16:creationId xmlns:a16="http://schemas.microsoft.com/office/drawing/2014/main" id="{B975D44D-BA66-5E4C-F25A-10E1798586D0}"/>
                  </a:ext>
                </a:extLst>
              </p:cNvPr>
              <p:cNvSpPr>
                <a:spLocks/>
              </p:cNvSpPr>
              <p:nvPr/>
            </p:nvSpPr>
            <p:spPr bwMode="auto">
              <a:xfrm>
                <a:off x="2022534" y="4274400"/>
                <a:ext cx="444837" cy="306900"/>
              </a:xfrm>
              <a:custGeom>
                <a:avLst/>
                <a:gdLst>
                  <a:gd name="T0" fmla="*/ 38 w 215"/>
                  <a:gd name="T1" fmla="*/ 75 h 165"/>
                  <a:gd name="T2" fmla="*/ 215 w 215"/>
                  <a:gd name="T3" fmla="*/ 124 h 165"/>
                  <a:gd name="T4" fmla="*/ 0 w 215"/>
                  <a:gd name="T5" fmla="*/ 65 h 165"/>
                  <a:gd name="T6" fmla="*/ 202 w 215"/>
                  <a:gd name="T7" fmla="*/ 99 h 165"/>
                  <a:gd name="T8" fmla="*/ 38 w 215"/>
                  <a:gd name="T9" fmla="*/ 75 h 165"/>
                </a:gdLst>
                <a:ahLst/>
                <a:cxnLst>
                  <a:cxn ang="0">
                    <a:pos x="T0" y="T1"/>
                  </a:cxn>
                  <a:cxn ang="0">
                    <a:pos x="T2" y="T3"/>
                  </a:cxn>
                  <a:cxn ang="0">
                    <a:pos x="T4" y="T5"/>
                  </a:cxn>
                  <a:cxn ang="0">
                    <a:pos x="T6" y="T7"/>
                  </a:cxn>
                  <a:cxn ang="0">
                    <a:pos x="T8" y="T9"/>
                  </a:cxn>
                </a:cxnLst>
                <a:rect l="0" t="0" r="r" b="b"/>
                <a:pathLst>
                  <a:path w="215" h="165">
                    <a:moveTo>
                      <a:pt x="38" y="75"/>
                    </a:moveTo>
                    <a:cubicBezTo>
                      <a:pt x="155" y="85"/>
                      <a:pt x="199" y="107"/>
                      <a:pt x="215" y="124"/>
                    </a:cubicBezTo>
                    <a:cubicBezTo>
                      <a:pt x="189" y="133"/>
                      <a:pt x="77" y="165"/>
                      <a:pt x="0" y="65"/>
                    </a:cubicBezTo>
                    <a:cubicBezTo>
                      <a:pt x="0" y="65"/>
                      <a:pt x="109" y="0"/>
                      <a:pt x="202" y="99"/>
                    </a:cubicBezTo>
                    <a:cubicBezTo>
                      <a:pt x="140" y="74"/>
                      <a:pt x="38" y="75"/>
                      <a:pt x="38"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25" name="Freeform 24">
                <a:extLst>
                  <a:ext uri="{FF2B5EF4-FFF2-40B4-BE49-F238E27FC236}">
                    <a16:creationId xmlns:a16="http://schemas.microsoft.com/office/drawing/2014/main" id="{C585EC64-6F6C-82AC-29E5-70BF2DBEB6E9}"/>
                  </a:ext>
                </a:extLst>
              </p:cNvPr>
              <p:cNvSpPr>
                <a:spLocks/>
              </p:cNvSpPr>
              <p:nvPr/>
            </p:nvSpPr>
            <p:spPr bwMode="auto">
              <a:xfrm>
                <a:off x="1993364" y="4448776"/>
                <a:ext cx="177449" cy="220874"/>
              </a:xfrm>
              <a:custGeom>
                <a:avLst/>
                <a:gdLst>
                  <a:gd name="T0" fmla="*/ 22 w 86"/>
                  <a:gd name="T1" fmla="*/ 21 h 119"/>
                  <a:gd name="T2" fmla="*/ 80 w 86"/>
                  <a:gd name="T3" fmla="*/ 119 h 119"/>
                  <a:gd name="T4" fmla="*/ 9 w 86"/>
                  <a:gd name="T5" fmla="*/ 0 h 119"/>
                  <a:gd name="T6" fmla="*/ 85 w 86"/>
                  <a:gd name="T7" fmla="*/ 103 h 119"/>
                  <a:gd name="T8" fmla="*/ 22 w 86"/>
                  <a:gd name="T9" fmla="*/ 21 h 119"/>
                </a:gdLst>
                <a:ahLst/>
                <a:cxnLst>
                  <a:cxn ang="0">
                    <a:pos x="T0" y="T1"/>
                  </a:cxn>
                  <a:cxn ang="0">
                    <a:pos x="T2" y="T3"/>
                  </a:cxn>
                  <a:cxn ang="0">
                    <a:pos x="T4" y="T5"/>
                  </a:cxn>
                  <a:cxn ang="0">
                    <a:pos x="T6" y="T7"/>
                  </a:cxn>
                  <a:cxn ang="0">
                    <a:pos x="T8" y="T9"/>
                  </a:cxn>
                </a:cxnLst>
                <a:rect l="0" t="0" r="r" b="b"/>
                <a:pathLst>
                  <a:path w="86" h="119">
                    <a:moveTo>
                      <a:pt x="22" y="21"/>
                    </a:moveTo>
                    <a:cubicBezTo>
                      <a:pt x="70" y="76"/>
                      <a:pt x="80" y="105"/>
                      <a:pt x="80" y="119"/>
                    </a:cubicBezTo>
                    <a:cubicBezTo>
                      <a:pt x="64" y="112"/>
                      <a:pt x="0" y="78"/>
                      <a:pt x="9" y="0"/>
                    </a:cubicBezTo>
                    <a:cubicBezTo>
                      <a:pt x="9" y="0"/>
                      <a:pt x="86" y="18"/>
                      <a:pt x="85" y="103"/>
                    </a:cubicBezTo>
                    <a:cubicBezTo>
                      <a:pt x="68" y="65"/>
                      <a:pt x="22" y="21"/>
                      <a:pt x="22"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grpSp>
        <p:sp>
          <p:nvSpPr>
            <p:cNvPr id="26" name="Oval 25">
              <a:extLst>
                <a:ext uri="{FF2B5EF4-FFF2-40B4-BE49-F238E27FC236}">
                  <a16:creationId xmlns:a16="http://schemas.microsoft.com/office/drawing/2014/main" id="{6C80FB22-46DC-EC91-CC35-0AB97189CBA3}"/>
                </a:ext>
              </a:extLst>
            </p:cNvPr>
            <p:cNvSpPr/>
            <p:nvPr/>
          </p:nvSpPr>
          <p:spPr bwMode="auto">
            <a:xfrm>
              <a:off x="2814653" y="1890458"/>
              <a:ext cx="1415739" cy="1118192"/>
            </a:xfrm>
            <a:prstGeom prst="ellipse">
              <a:avLst/>
            </a:prstGeom>
            <a:noFill/>
            <a:ln w="12700" cap="flat" cmpd="sng" algn="ctr">
              <a:noFill/>
              <a:prstDash val="solid"/>
              <a:miter lim="800000"/>
            </a:ln>
            <a:effectLst/>
          </p:spPr>
          <p:txBody>
            <a:bodyPr lIns="0" rIns="0" anchor="ctr"/>
            <a:lstStyle/>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Retail &amp; CPG Innovator</a:t>
              </a:r>
            </a:p>
          </p:txBody>
        </p:sp>
        <p:sp>
          <p:nvSpPr>
            <p:cNvPr id="27" name="TextBox 26">
              <a:extLst>
                <a:ext uri="{FF2B5EF4-FFF2-40B4-BE49-F238E27FC236}">
                  <a16:creationId xmlns:a16="http://schemas.microsoft.com/office/drawing/2014/main" id="{AC749883-5CCD-7FC9-5FF4-FF3024E8A23B}"/>
                </a:ext>
              </a:extLst>
            </p:cNvPr>
            <p:cNvSpPr txBox="1"/>
            <p:nvPr/>
          </p:nvSpPr>
          <p:spPr>
            <a:xfrm>
              <a:off x="3153205" y="1345799"/>
              <a:ext cx="754057" cy="478134"/>
            </a:xfrm>
            <a:prstGeom prst="rect">
              <a:avLst/>
            </a:prstGeom>
            <a:noFill/>
          </p:spPr>
          <p:txBody>
            <a:bodyPr wrap="none" rtlCol="0">
              <a:spAutoFit/>
            </a:bodyPr>
            <a:lstStyle>
              <a:defPPr>
                <a:defRPr lang="en-US"/>
              </a:defPPr>
              <a:lvl1pPr algn="ctr">
                <a:defRPr sz="1000" b="1">
                  <a:solidFill>
                    <a:schemeClr val="bg1"/>
                  </a:solidFill>
                  <a:latin typeface="Trebuchet MS" panose="020B0603020202020204" pitchFamily="34" charset="0"/>
                </a:defRPr>
              </a:lvl1p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HFS</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2023-24</a:t>
              </a:r>
            </a:p>
          </p:txBody>
        </p:sp>
        <p:grpSp>
          <p:nvGrpSpPr>
            <p:cNvPr id="28" name="Group 27">
              <a:extLst>
                <a:ext uri="{FF2B5EF4-FFF2-40B4-BE49-F238E27FC236}">
                  <a16:creationId xmlns:a16="http://schemas.microsoft.com/office/drawing/2014/main" id="{BB573B75-0CDB-1574-6B65-29FC31803E47}"/>
                </a:ext>
              </a:extLst>
            </p:cNvPr>
            <p:cNvGrpSpPr/>
            <p:nvPr/>
          </p:nvGrpSpPr>
          <p:grpSpPr>
            <a:xfrm>
              <a:off x="2331309" y="5649670"/>
              <a:ext cx="1256724" cy="274434"/>
              <a:chOff x="840825" y="2515745"/>
              <a:chExt cx="1256724" cy="198154"/>
            </a:xfrm>
          </p:grpSpPr>
          <p:cxnSp>
            <p:nvCxnSpPr>
              <p:cNvPr id="29" name="Straight Connector 28">
                <a:extLst>
                  <a:ext uri="{FF2B5EF4-FFF2-40B4-BE49-F238E27FC236}">
                    <a16:creationId xmlns:a16="http://schemas.microsoft.com/office/drawing/2014/main" id="{2BEEC18E-2921-94C9-99F5-A45934A05766}"/>
                  </a:ext>
                </a:extLst>
              </p:cNvPr>
              <p:cNvCxnSpPr>
                <a:cxnSpLocks/>
              </p:cNvCxnSpPr>
              <p:nvPr/>
            </p:nvCxnSpPr>
            <p:spPr>
              <a:xfrm>
                <a:off x="1469187" y="2515745"/>
                <a:ext cx="0" cy="198154"/>
              </a:xfrm>
              <a:prstGeom prst="line">
                <a:avLst/>
              </a:prstGeom>
              <a:noFill/>
              <a:ln w="9525" cap="flat" cmpd="sng" algn="ctr">
                <a:solidFill>
                  <a:srgbClr val="FFFFFF">
                    <a:lumMod val="65000"/>
                  </a:srgbClr>
                </a:solidFill>
                <a:prstDash val="solid"/>
              </a:ln>
              <a:effectLst/>
            </p:spPr>
          </p:cxnSp>
          <p:cxnSp>
            <p:nvCxnSpPr>
              <p:cNvPr id="30" name="Straight Connector 29">
                <a:extLst>
                  <a:ext uri="{FF2B5EF4-FFF2-40B4-BE49-F238E27FC236}">
                    <a16:creationId xmlns:a16="http://schemas.microsoft.com/office/drawing/2014/main" id="{7CEA6FEF-554A-B7C3-6CF7-CED84F7CE684}"/>
                  </a:ext>
                </a:extLst>
              </p:cNvPr>
              <p:cNvCxnSpPr>
                <a:cxnSpLocks/>
              </p:cNvCxnSpPr>
              <p:nvPr/>
            </p:nvCxnSpPr>
            <p:spPr>
              <a:xfrm>
                <a:off x="840825" y="2713899"/>
                <a:ext cx="1256724" cy="0"/>
              </a:xfrm>
              <a:prstGeom prst="line">
                <a:avLst/>
              </a:prstGeom>
              <a:noFill/>
              <a:ln w="9525" cap="flat" cmpd="sng" algn="ctr">
                <a:solidFill>
                  <a:srgbClr val="FFFFFF">
                    <a:lumMod val="65000"/>
                  </a:srgbClr>
                </a:solidFill>
                <a:prstDash val="solid"/>
              </a:ln>
              <a:effectLst/>
            </p:spPr>
          </p:cxnSp>
        </p:grpSp>
        <p:grpSp>
          <p:nvGrpSpPr>
            <p:cNvPr id="31" name="Group 154">
              <a:extLst>
                <a:ext uri="{FF2B5EF4-FFF2-40B4-BE49-F238E27FC236}">
                  <a16:creationId xmlns:a16="http://schemas.microsoft.com/office/drawing/2014/main" id="{77CA0497-2483-ECF3-1837-629B384531E6}"/>
                </a:ext>
              </a:extLst>
            </p:cNvPr>
            <p:cNvGrpSpPr>
              <a:grpSpLocks/>
            </p:cNvGrpSpPr>
            <p:nvPr/>
          </p:nvGrpSpPr>
          <p:grpSpPr bwMode="auto">
            <a:xfrm>
              <a:off x="2540370" y="3958792"/>
              <a:ext cx="2099100" cy="1859293"/>
              <a:chOff x="870335" y="2686427"/>
              <a:chExt cx="2272798" cy="1983223"/>
            </a:xfrm>
            <a:solidFill>
              <a:srgbClr val="F0C93A"/>
            </a:solidFill>
          </p:grpSpPr>
          <p:sp>
            <p:nvSpPr>
              <p:cNvPr id="32" name="Freeform 7">
                <a:extLst>
                  <a:ext uri="{FF2B5EF4-FFF2-40B4-BE49-F238E27FC236}">
                    <a16:creationId xmlns:a16="http://schemas.microsoft.com/office/drawing/2014/main" id="{7E38019A-DC07-CBB4-EC8E-96E8135647EF}"/>
                  </a:ext>
                </a:extLst>
              </p:cNvPr>
              <p:cNvSpPr>
                <a:spLocks/>
              </p:cNvSpPr>
              <p:nvPr/>
            </p:nvSpPr>
            <p:spPr bwMode="auto">
              <a:xfrm>
                <a:off x="965137" y="3058427"/>
                <a:ext cx="330589" cy="395250"/>
              </a:xfrm>
              <a:custGeom>
                <a:avLst/>
                <a:gdLst>
                  <a:gd name="T0" fmla="*/ 80 w 159"/>
                  <a:gd name="T1" fmla="*/ 37 h 212"/>
                  <a:gd name="T2" fmla="*/ 101 w 159"/>
                  <a:gd name="T3" fmla="*/ 212 h 212"/>
                  <a:gd name="T4" fmla="*/ 76 w 159"/>
                  <a:gd name="T5" fmla="*/ 0 h 212"/>
                  <a:gd name="T6" fmla="*/ 80 w 159"/>
                  <a:gd name="T7" fmla="*/ 195 h 212"/>
                  <a:gd name="T8" fmla="*/ 80 w 159"/>
                  <a:gd name="T9" fmla="*/ 37 h 212"/>
                </a:gdLst>
                <a:ahLst/>
                <a:cxnLst>
                  <a:cxn ang="0">
                    <a:pos x="T0" y="T1"/>
                  </a:cxn>
                  <a:cxn ang="0">
                    <a:pos x="T2" y="T3"/>
                  </a:cxn>
                  <a:cxn ang="0">
                    <a:pos x="T4" y="T5"/>
                  </a:cxn>
                  <a:cxn ang="0">
                    <a:pos x="T6" y="T7"/>
                  </a:cxn>
                  <a:cxn ang="0">
                    <a:pos x="T8" y="T9"/>
                  </a:cxn>
                </a:cxnLst>
                <a:rect l="0" t="0" r="r" b="b"/>
                <a:pathLst>
                  <a:path w="159" h="212">
                    <a:moveTo>
                      <a:pt x="80" y="37"/>
                    </a:moveTo>
                    <a:cubicBezTo>
                      <a:pt x="74" y="149"/>
                      <a:pt x="89" y="193"/>
                      <a:pt x="101" y="212"/>
                    </a:cubicBezTo>
                    <a:cubicBezTo>
                      <a:pt x="114" y="189"/>
                      <a:pt x="159" y="90"/>
                      <a:pt x="76" y="0"/>
                    </a:cubicBezTo>
                    <a:cubicBezTo>
                      <a:pt x="76" y="0"/>
                      <a:pt x="0" y="90"/>
                      <a:pt x="80" y="195"/>
                    </a:cubicBezTo>
                    <a:cubicBezTo>
                      <a:pt x="65" y="133"/>
                      <a:pt x="80" y="37"/>
                      <a:pt x="80"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3" name="Freeform 8">
                <a:extLst>
                  <a:ext uri="{FF2B5EF4-FFF2-40B4-BE49-F238E27FC236}">
                    <a16:creationId xmlns:a16="http://schemas.microsoft.com/office/drawing/2014/main" id="{9FA9740D-F9E9-66BE-339F-B06369665EA8}"/>
                  </a:ext>
                </a:extLst>
              </p:cNvPr>
              <p:cNvSpPr>
                <a:spLocks/>
              </p:cNvSpPr>
              <p:nvPr/>
            </p:nvSpPr>
            <p:spPr bwMode="auto">
              <a:xfrm>
                <a:off x="1164462" y="2816627"/>
                <a:ext cx="313572" cy="388274"/>
              </a:xfrm>
              <a:custGeom>
                <a:avLst/>
                <a:gdLst>
                  <a:gd name="T0" fmla="*/ 93 w 151"/>
                  <a:gd name="T1" fmla="*/ 37 h 209"/>
                  <a:gd name="T2" fmla="*/ 59 w 151"/>
                  <a:gd name="T3" fmla="*/ 209 h 209"/>
                  <a:gd name="T4" fmla="*/ 101 w 151"/>
                  <a:gd name="T5" fmla="*/ 0 h 209"/>
                  <a:gd name="T6" fmla="*/ 44 w 151"/>
                  <a:gd name="T7" fmla="*/ 187 h 209"/>
                  <a:gd name="T8" fmla="*/ 93 w 151"/>
                  <a:gd name="T9" fmla="*/ 37 h 209"/>
                </a:gdLst>
                <a:ahLst/>
                <a:cxnLst>
                  <a:cxn ang="0">
                    <a:pos x="T0" y="T1"/>
                  </a:cxn>
                  <a:cxn ang="0">
                    <a:pos x="T2" y="T3"/>
                  </a:cxn>
                  <a:cxn ang="0">
                    <a:pos x="T4" y="T5"/>
                  </a:cxn>
                  <a:cxn ang="0">
                    <a:pos x="T6" y="T7"/>
                  </a:cxn>
                  <a:cxn ang="0">
                    <a:pos x="T8" y="T9"/>
                  </a:cxn>
                </a:cxnLst>
                <a:rect l="0" t="0" r="r" b="b"/>
                <a:pathLst>
                  <a:path w="151" h="209">
                    <a:moveTo>
                      <a:pt x="93" y="37"/>
                    </a:moveTo>
                    <a:cubicBezTo>
                      <a:pt x="53" y="140"/>
                      <a:pt x="52" y="188"/>
                      <a:pt x="59" y="209"/>
                    </a:cubicBezTo>
                    <a:cubicBezTo>
                      <a:pt x="78" y="191"/>
                      <a:pt x="151" y="111"/>
                      <a:pt x="101" y="0"/>
                    </a:cubicBezTo>
                    <a:cubicBezTo>
                      <a:pt x="101" y="0"/>
                      <a:pt x="0" y="62"/>
                      <a:pt x="44" y="187"/>
                    </a:cubicBezTo>
                    <a:cubicBezTo>
                      <a:pt x="49" y="122"/>
                      <a:pt x="93" y="37"/>
                      <a:pt x="93"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4" name="Freeform 9">
                <a:extLst>
                  <a:ext uri="{FF2B5EF4-FFF2-40B4-BE49-F238E27FC236}">
                    <a16:creationId xmlns:a16="http://schemas.microsoft.com/office/drawing/2014/main" id="{71EB5FDF-C6AC-A856-B4B0-38EBC95EFA24}"/>
                  </a:ext>
                </a:extLst>
              </p:cNvPr>
              <p:cNvSpPr>
                <a:spLocks/>
              </p:cNvSpPr>
              <p:nvPr/>
            </p:nvSpPr>
            <p:spPr bwMode="auto">
              <a:xfrm>
                <a:off x="1456158" y="2686427"/>
                <a:ext cx="199326" cy="274350"/>
              </a:xfrm>
              <a:custGeom>
                <a:avLst/>
                <a:gdLst>
                  <a:gd name="T0" fmla="*/ 75 w 95"/>
                  <a:gd name="T1" fmla="*/ 26 h 148"/>
                  <a:gd name="T2" fmla="*/ 4 w 95"/>
                  <a:gd name="T3" fmla="*/ 148 h 148"/>
                  <a:gd name="T4" fmla="*/ 90 w 95"/>
                  <a:gd name="T5" fmla="*/ 0 h 148"/>
                  <a:gd name="T6" fmla="*/ 0 w 95"/>
                  <a:gd name="T7" fmla="*/ 127 h 148"/>
                  <a:gd name="T8" fmla="*/ 75 w 95"/>
                  <a:gd name="T9" fmla="*/ 26 h 148"/>
                </a:gdLst>
                <a:ahLst/>
                <a:cxnLst>
                  <a:cxn ang="0">
                    <a:pos x="T0" y="T1"/>
                  </a:cxn>
                  <a:cxn ang="0">
                    <a:pos x="T2" y="T3"/>
                  </a:cxn>
                  <a:cxn ang="0">
                    <a:pos x="T4" y="T5"/>
                  </a:cxn>
                  <a:cxn ang="0">
                    <a:pos x="T6" y="T7"/>
                  </a:cxn>
                  <a:cxn ang="0">
                    <a:pos x="T8" y="T9"/>
                  </a:cxn>
                </a:cxnLst>
                <a:rect l="0" t="0" r="r" b="b"/>
                <a:pathLst>
                  <a:path w="95" h="148">
                    <a:moveTo>
                      <a:pt x="75" y="26"/>
                    </a:moveTo>
                    <a:cubicBezTo>
                      <a:pt x="18" y="93"/>
                      <a:pt x="5" y="130"/>
                      <a:pt x="4" y="148"/>
                    </a:cubicBezTo>
                    <a:cubicBezTo>
                      <a:pt x="22" y="140"/>
                      <a:pt x="95" y="101"/>
                      <a:pt x="90" y="0"/>
                    </a:cubicBezTo>
                    <a:cubicBezTo>
                      <a:pt x="90" y="0"/>
                      <a:pt x="3" y="17"/>
                      <a:pt x="0" y="127"/>
                    </a:cubicBezTo>
                    <a:cubicBezTo>
                      <a:pt x="21" y="79"/>
                      <a:pt x="75" y="26"/>
                      <a:pt x="75"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5" name="Freeform 10">
                <a:extLst>
                  <a:ext uri="{FF2B5EF4-FFF2-40B4-BE49-F238E27FC236}">
                    <a16:creationId xmlns:a16="http://schemas.microsoft.com/office/drawing/2014/main" id="{A70D6BE8-6D2D-72FC-592E-B1DD0D0B5307}"/>
                  </a:ext>
                </a:extLst>
              </p:cNvPr>
              <p:cNvSpPr>
                <a:spLocks/>
              </p:cNvSpPr>
              <p:nvPr/>
            </p:nvSpPr>
            <p:spPr bwMode="auto">
              <a:xfrm>
                <a:off x="870335" y="3353701"/>
                <a:ext cx="320865" cy="378975"/>
              </a:xfrm>
              <a:custGeom>
                <a:avLst/>
                <a:gdLst>
                  <a:gd name="T0" fmla="*/ 58 w 155"/>
                  <a:gd name="T1" fmla="*/ 36 h 203"/>
                  <a:gd name="T2" fmla="*/ 145 w 155"/>
                  <a:gd name="T3" fmla="*/ 203 h 203"/>
                  <a:gd name="T4" fmla="*/ 40 w 155"/>
                  <a:gd name="T5" fmla="*/ 0 h 203"/>
                  <a:gd name="T6" fmla="*/ 118 w 155"/>
                  <a:gd name="T7" fmla="*/ 194 h 203"/>
                  <a:gd name="T8" fmla="*/ 58 w 155"/>
                  <a:gd name="T9" fmla="*/ 36 h 203"/>
                </a:gdLst>
                <a:ahLst/>
                <a:cxnLst>
                  <a:cxn ang="0">
                    <a:pos x="T0" y="T1"/>
                  </a:cxn>
                  <a:cxn ang="0">
                    <a:pos x="T2" y="T3"/>
                  </a:cxn>
                  <a:cxn ang="0">
                    <a:pos x="T4" y="T5"/>
                  </a:cxn>
                  <a:cxn ang="0">
                    <a:pos x="T6" y="T7"/>
                  </a:cxn>
                  <a:cxn ang="0">
                    <a:pos x="T8" y="T9"/>
                  </a:cxn>
                </a:cxnLst>
                <a:rect l="0" t="0" r="r" b="b"/>
                <a:pathLst>
                  <a:path w="155" h="203">
                    <a:moveTo>
                      <a:pt x="58" y="36"/>
                    </a:moveTo>
                    <a:cubicBezTo>
                      <a:pt x="94" y="150"/>
                      <a:pt x="125" y="189"/>
                      <a:pt x="145" y="203"/>
                    </a:cubicBezTo>
                    <a:cubicBezTo>
                      <a:pt x="148" y="175"/>
                      <a:pt x="155" y="58"/>
                      <a:pt x="40" y="0"/>
                    </a:cubicBezTo>
                    <a:cubicBezTo>
                      <a:pt x="40" y="0"/>
                      <a:pt x="0" y="120"/>
                      <a:pt x="118" y="194"/>
                    </a:cubicBezTo>
                    <a:cubicBezTo>
                      <a:pt x="80" y="137"/>
                      <a:pt x="58" y="36"/>
                      <a:pt x="58"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6" name="Freeform 11">
                <a:extLst>
                  <a:ext uri="{FF2B5EF4-FFF2-40B4-BE49-F238E27FC236}">
                    <a16:creationId xmlns:a16="http://schemas.microsoft.com/office/drawing/2014/main" id="{E5F94619-5166-A1B1-E3FD-A2D18F2B510E}"/>
                  </a:ext>
                </a:extLst>
              </p:cNvPr>
              <p:cNvSpPr>
                <a:spLocks/>
              </p:cNvSpPr>
              <p:nvPr/>
            </p:nvSpPr>
            <p:spPr bwMode="auto">
              <a:xfrm>
                <a:off x="935967" y="3693151"/>
                <a:ext cx="342742" cy="279000"/>
              </a:xfrm>
              <a:custGeom>
                <a:avLst/>
                <a:gdLst>
                  <a:gd name="T0" fmla="*/ 28 w 165"/>
                  <a:gd name="T1" fmla="*/ 27 h 150"/>
                  <a:gd name="T2" fmla="*/ 165 w 165"/>
                  <a:gd name="T3" fmla="*/ 147 h 150"/>
                  <a:gd name="T4" fmla="*/ 0 w 165"/>
                  <a:gd name="T5" fmla="*/ 0 h 150"/>
                  <a:gd name="T6" fmla="*/ 138 w 165"/>
                  <a:gd name="T7" fmla="*/ 150 h 150"/>
                  <a:gd name="T8" fmla="*/ 28 w 165"/>
                  <a:gd name="T9" fmla="*/ 27 h 150"/>
                </a:gdLst>
                <a:ahLst/>
                <a:cxnLst>
                  <a:cxn ang="0">
                    <a:pos x="T0" y="T1"/>
                  </a:cxn>
                  <a:cxn ang="0">
                    <a:pos x="T2" y="T3"/>
                  </a:cxn>
                  <a:cxn ang="0">
                    <a:pos x="T4" y="T5"/>
                  </a:cxn>
                  <a:cxn ang="0">
                    <a:pos x="T6" y="T7"/>
                  </a:cxn>
                  <a:cxn ang="0">
                    <a:pos x="T8" y="T9"/>
                  </a:cxn>
                </a:cxnLst>
                <a:rect l="0" t="0" r="r" b="b"/>
                <a:pathLst>
                  <a:path w="165" h="150">
                    <a:moveTo>
                      <a:pt x="28" y="27"/>
                    </a:moveTo>
                    <a:cubicBezTo>
                      <a:pt x="101" y="118"/>
                      <a:pt x="143" y="142"/>
                      <a:pt x="165" y="147"/>
                    </a:cubicBezTo>
                    <a:cubicBezTo>
                      <a:pt x="158" y="121"/>
                      <a:pt x="122" y="12"/>
                      <a:pt x="0" y="0"/>
                    </a:cubicBezTo>
                    <a:cubicBezTo>
                      <a:pt x="0" y="0"/>
                      <a:pt x="7" y="126"/>
                      <a:pt x="138" y="150"/>
                    </a:cubicBezTo>
                    <a:cubicBezTo>
                      <a:pt x="83" y="112"/>
                      <a:pt x="28" y="27"/>
                      <a:pt x="28"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7" name="Freeform 12">
                <a:extLst>
                  <a:ext uri="{FF2B5EF4-FFF2-40B4-BE49-F238E27FC236}">
                    <a16:creationId xmlns:a16="http://schemas.microsoft.com/office/drawing/2014/main" id="{B7DAD67C-DFBF-6BEF-21E6-BCE6FCD11037}"/>
                  </a:ext>
                </a:extLst>
              </p:cNvPr>
              <p:cNvSpPr>
                <a:spLocks/>
              </p:cNvSpPr>
              <p:nvPr/>
            </p:nvSpPr>
            <p:spPr bwMode="auto">
              <a:xfrm>
                <a:off x="1021045" y="3951226"/>
                <a:ext cx="442405" cy="274350"/>
              </a:xfrm>
              <a:custGeom>
                <a:avLst/>
                <a:gdLst>
                  <a:gd name="T0" fmla="*/ 38 w 213"/>
                  <a:gd name="T1" fmla="*/ 44 h 148"/>
                  <a:gd name="T2" fmla="*/ 213 w 213"/>
                  <a:gd name="T3" fmla="*/ 121 h 148"/>
                  <a:gd name="T4" fmla="*/ 0 w 213"/>
                  <a:gd name="T5" fmla="*/ 26 h 148"/>
                  <a:gd name="T6" fmla="*/ 187 w 213"/>
                  <a:gd name="T7" fmla="*/ 131 h 148"/>
                  <a:gd name="T8" fmla="*/ 38 w 213"/>
                  <a:gd name="T9" fmla="*/ 44 h 148"/>
                </a:gdLst>
                <a:ahLst/>
                <a:cxnLst>
                  <a:cxn ang="0">
                    <a:pos x="T0" y="T1"/>
                  </a:cxn>
                  <a:cxn ang="0">
                    <a:pos x="T2" y="T3"/>
                  </a:cxn>
                  <a:cxn ang="0">
                    <a:pos x="T4" y="T5"/>
                  </a:cxn>
                  <a:cxn ang="0">
                    <a:pos x="T6" y="T7"/>
                  </a:cxn>
                  <a:cxn ang="0">
                    <a:pos x="T8" y="T9"/>
                  </a:cxn>
                </a:cxnLst>
                <a:rect l="0" t="0" r="r" b="b"/>
                <a:pathLst>
                  <a:path w="213" h="148">
                    <a:moveTo>
                      <a:pt x="38" y="44"/>
                    </a:moveTo>
                    <a:cubicBezTo>
                      <a:pt x="140" y="111"/>
                      <a:pt x="189" y="123"/>
                      <a:pt x="213" y="121"/>
                    </a:cubicBezTo>
                    <a:cubicBezTo>
                      <a:pt x="198" y="97"/>
                      <a:pt x="127" y="0"/>
                      <a:pt x="0" y="26"/>
                    </a:cubicBezTo>
                    <a:cubicBezTo>
                      <a:pt x="0" y="26"/>
                      <a:pt x="47" y="148"/>
                      <a:pt x="187" y="131"/>
                    </a:cubicBezTo>
                    <a:cubicBezTo>
                      <a:pt x="120" y="111"/>
                      <a:pt x="38" y="44"/>
                      <a:pt x="38"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8" name="Freeform 13">
                <a:extLst>
                  <a:ext uri="{FF2B5EF4-FFF2-40B4-BE49-F238E27FC236}">
                    <a16:creationId xmlns:a16="http://schemas.microsoft.com/office/drawing/2014/main" id="{AF7640AC-B50A-4C29-1C40-2A9FEA4CC0F5}"/>
                  </a:ext>
                </a:extLst>
              </p:cNvPr>
              <p:cNvSpPr>
                <a:spLocks/>
              </p:cNvSpPr>
              <p:nvPr/>
            </p:nvSpPr>
            <p:spPr bwMode="auto">
              <a:xfrm>
                <a:off x="1239816" y="4165126"/>
                <a:ext cx="459422" cy="309224"/>
              </a:xfrm>
              <a:custGeom>
                <a:avLst/>
                <a:gdLst>
                  <a:gd name="T0" fmla="*/ 39 w 222"/>
                  <a:gd name="T1" fmla="*/ 70 h 166"/>
                  <a:gd name="T2" fmla="*/ 222 w 222"/>
                  <a:gd name="T3" fmla="*/ 89 h 166"/>
                  <a:gd name="T4" fmla="*/ 0 w 222"/>
                  <a:gd name="T5" fmla="*/ 65 h 166"/>
                  <a:gd name="T6" fmla="*/ 202 w 222"/>
                  <a:gd name="T7" fmla="*/ 107 h 166"/>
                  <a:gd name="T8" fmla="*/ 39 w 222"/>
                  <a:gd name="T9" fmla="*/ 70 h 166"/>
                </a:gdLst>
                <a:ahLst/>
                <a:cxnLst>
                  <a:cxn ang="0">
                    <a:pos x="T0" y="T1"/>
                  </a:cxn>
                  <a:cxn ang="0">
                    <a:pos x="T2" y="T3"/>
                  </a:cxn>
                  <a:cxn ang="0">
                    <a:pos x="T4" y="T5"/>
                  </a:cxn>
                  <a:cxn ang="0">
                    <a:pos x="T6" y="T7"/>
                  </a:cxn>
                  <a:cxn ang="0">
                    <a:pos x="T8" y="T9"/>
                  </a:cxn>
                </a:cxnLst>
                <a:rect l="0" t="0" r="r" b="b"/>
                <a:pathLst>
                  <a:path w="222" h="166">
                    <a:moveTo>
                      <a:pt x="39" y="70"/>
                    </a:moveTo>
                    <a:cubicBezTo>
                      <a:pt x="152" y="102"/>
                      <a:pt x="201" y="98"/>
                      <a:pt x="222" y="89"/>
                    </a:cubicBezTo>
                    <a:cubicBezTo>
                      <a:pt x="201" y="70"/>
                      <a:pt x="108" y="0"/>
                      <a:pt x="0" y="65"/>
                    </a:cubicBezTo>
                    <a:cubicBezTo>
                      <a:pt x="0" y="65"/>
                      <a:pt x="79" y="166"/>
                      <a:pt x="202" y="107"/>
                    </a:cubicBezTo>
                    <a:cubicBezTo>
                      <a:pt x="134" y="108"/>
                      <a:pt x="39" y="70"/>
                      <a:pt x="39"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39" name="Freeform 14">
                <a:extLst>
                  <a:ext uri="{FF2B5EF4-FFF2-40B4-BE49-F238E27FC236}">
                    <a16:creationId xmlns:a16="http://schemas.microsoft.com/office/drawing/2014/main" id="{82B3CB9E-A5EA-07B7-5B51-E42754C6C29C}"/>
                  </a:ext>
                </a:extLst>
              </p:cNvPr>
              <p:cNvSpPr>
                <a:spLocks/>
              </p:cNvSpPr>
              <p:nvPr/>
            </p:nvSpPr>
            <p:spPr bwMode="auto">
              <a:xfrm>
                <a:off x="1546097" y="4274400"/>
                <a:ext cx="444837" cy="306900"/>
              </a:xfrm>
              <a:custGeom>
                <a:avLst/>
                <a:gdLst>
                  <a:gd name="T0" fmla="*/ 177 w 215"/>
                  <a:gd name="T1" fmla="*/ 75 h 165"/>
                  <a:gd name="T2" fmla="*/ 0 w 215"/>
                  <a:gd name="T3" fmla="*/ 124 h 165"/>
                  <a:gd name="T4" fmla="*/ 215 w 215"/>
                  <a:gd name="T5" fmla="*/ 65 h 165"/>
                  <a:gd name="T6" fmla="*/ 13 w 215"/>
                  <a:gd name="T7" fmla="*/ 99 h 165"/>
                  <a:gd name="T8" fmla="*/ 177 w 215"/>
                  <a:gd name="T9" fmla="*/ 75 h 165"/>
                </a:gdLst>
                <a:ahLst/>
                <a:cxnLst>
                  <a:cxn ang="0">
                    <a:pos x="T0" y="T1"/>
                  </a:cxn>
                  <a:cxn ang="0">
                    <a:pos x="T2" y="T3"/>
                  </a:cxn>
                  <a:cxn ang="0">
                    <a:pos x="T4" y="T5"/>
                  </a:cxn>
                  <a:cxn ang="0">
                    <a:pos x="T6" y="T7"/>
                  </a:cxn>
                  <a:cxn ang="0">
                    <a:pos x="T8" y="T9"/>
                  </a:cxn>
                </a:cxnLst>
                <a:rect l="0" t="0" r="r" b="b"/>
                <a:pathLst>
                  <a:path w="215" h="165">
                    <a:moveTo>
                      <a:pt x="177" y="75"/>
                    </a:moveTo>
                    <a:cubicBezTo>
                      <a:pt x="60" y="85"/>
                      <a:pt x="16" y="107"/>
                      <a:pt x="0" y="124"/>
                    </a:cubicBezTo>
                    <a:cubicBezTo>
                      <a:pt x="26" y="133"/>
                      <a:pt x="138" y="165"/>
                      <a:pt x="215" y="65"/>
                    </a:cubicBezTo>
                    <a:cubicBezTo>
                      <a:pt x="215" y="65"/>
                      <a:pt x="106" y="0"/>
                      <a:pt x="13" y="99"/>
                    </a:cubicBezTo>
                    <a:cubicBezTo>
                      <a:pt x="75" y="74"/>
                      <a:pt x="177" y="75"/>
                      <a:pt x="177"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0" name="Freeform 15">
                <a:extLst>
                  <a:ext uri="{FF2B5EF4-FFF2-40B4-BE49-F238E27FC236}">
                    <a16:creationId xmlns:a16="http://schemas.microsoft.com/office/drawing/2014/main" id="{46D7E908-3696-8226-4E40-722219E71C5E}"/>
                  </a:ext>
                </a:extLst>
              </p:cNvPr>
              <p:cNvSpPr>
                <a:spLocks/>
              </p:cNvSpPr>
              <p:nvPr/>
            </p:nvSpPr>
            <p:spPr bwMode="auto">
              <a:xfrm>
                <a:off x="1842655" y="4448776"/>
                <a:ext cx="177449" cy="220874"/>
              </a:xfrm>
              <a:custGeom>
                <a:avLst/>
                <a:gdLst>
                  <a:gd name="T0" fmla="*/ 64 w 86"/>
                  <a:gd name="T1" fmla="*/ 21 h 119"/>
                  <a:gd name="T2" fmla="*/ 6 w 86"/>
                  <a:gd name="T3" fmla="*/ 119 h 119"/>
                  <a:gd name="T4" fmla="*/ 77 w 86"/>
                  <a:gd name="T5" fmla="*/ 0 h 119"/>
                  <a:gd name="T6" fmla="*/ 1 w 86"/>
                  <a:gd name="T7" fmla="*/ 103 h 119"/>
                  <a:gd name="T8" fmla="*/ 64 w 86"/>
                  <a:gd name="T9" fmla="*/ 21 h 119"/>
                </a:gdLst>
                <a:ahLst/>
                <a:cxnLst>
                  <a:cxn ang="0">
                    <a:pos x="T0" y="T1"/>
                  </a:cxn>
                  <a:cxn ang="0">
                    <a:pos x="T2" y="T3"/>
                  </a:cxn>
                  <a:cxn ang="0">
                    <a:pos x="T4" y="T5"/>
                  </a:cxn>
                  <a:cxn ang="0">
                    <a:pos x="T6" y="T7"/>
                  </a:cxn>
                  <a:cxn ang="0">
                    <a:pos x="T8" y="T9"/>
                  </a:cxn>
                </a:cxnLst>
                <a:rect l="0" t="0" r="r" b="b"/>
                <a:pathLst>
                  <a:path w="86" h="119">
                    <a:moveTo>
                      <a:pt x="64" y="21"/>
                    </a:moveTo>
                    <a:cubicBezTo>
                      <a:pt x="16" y="76"/>
                      <a:pt x="6" y="105"/>
                      <a:pt x="6" y="119"/>
                    </a:cubicBezTo>
                    <a:cubicBezTo>
                      <a:pt x="22" y="112"/>
                      <a:pt x="86" y="78"/>
                      <a:pt x="77" y="0"/>
                    </a:cubicBezTo>
                    <a:cubicBezTo>
                      <a:pt x="77" y="0"/>
                      <a:pt x="0" y="18"/>
                      <a:pt x="1" y="103"/>
                    </a:cubicBezTo>
                    <a:cubicBezTo>
                      <a:pt x="18" y="65"/>
                      <a:pt x="64" y="21"/>
                      <a:pt x="64"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1" name="Freeform 16">
                <a:extLst>
                  <a:ext uri="{FF2B5EF4-FFF2-40B4-BE49-F238E27FC236}">
                    <a16:creationId xmlns:a16="http://schemas.microsoft.com/office/drawing/2014/main" id="{CFC23B0B-6494-527D-1D88-36B1A35D7901}"/>
                  </a:ext>
                </a:extLst>
              </p:cNvPr>
              <p:cNvSpPr>
                <a:spLocks/>
              </p:cNvSpPr>
              <p:nvPr/>
            </p:nvSpPr>
            <p:spPr bwMode="auto">
              <a:xfrm>
                <a:off x="2717742" y="3058427"/>
                <a:ext cx="330589" cy="395250"/>
              </a:xfrm>
              <a:custGeom>
                <a:avLst/>
                <a:gdLst>
                  <a:gd name="T0" fmla="*/ 79 w 159"/>
                  <a:gd name="T1" fmla="*/ 37 h 212"/>
                  <a:gd name="T2" fmla="*/ 58 w 159"/>
                  <a:gd name="T3" fmla="*/ 212 h 212"/>
                  <a:gd name="T4" fmla="*/ 83 w 159"/>
                  <a:gd name="T5" fmla="*/ 0 h 212"/>
                  <a:gd name="T6" fmla="*/ 79 w 159"/>
                  <a:gd name="T7" fmla="*/ 195 h 212"/>
                  <a:gd name="T8" fmla="*/ 79 w 159"/>
                  <a:gd name="T9" fmla="*/ 37 h 212"/>
                </a:gdLst>
                <a:ahLst/>
                <a:cxnLst>
                  <a:cxn ang="0">
                    <a:pos x="T0" y="T1"/>
                  </a:cxn>
                  <a:cxn ang="0">
                    <a:pos x="T2" y="T3"/>
                  </a:cxn>
                  <a:cxn ang="0">
                    <a:pos x="T4" y="T5"/>
                  </a:cxn>
                  <a:cxn ang="0">
                    <a:pos x="T6" y="T7"/>
                  </a:cxn>
                  <a:cxn ang="0">
                    <a:pos x="T8" y="T9"/>
                  </a:cxn>
                </a:cxnLst>
                <a:rect l="0" t="0" r="r" b="b"/>
                <a:pathLst>
                  <a:path w="159" h="212">
                    <a:moveTo>
                      <a:pt x="79" y="37"/>
                    </a:moveTo>
                    <a:cubicBezTo>
                      <a:pt x="85" y="149"/>
                      <a:pt x="70" y="193"/>
                      <a:pt x="58" y="212"/>
                    </a:cubicBezTo>
                    <a:cubicBezTo>
                      <a:pt x="45" y="189"/>
                      <a:pt x="0" y="90"/>
                      <a:pt x="83" y="0"/>
                    </a:cubicBezTo>
                    <a:cubicBezTo>
                      <a:pt x="83" y="0"/>
                      <a:pt x="159" y="90"/>
                      <a:pt x="79" y="195"/>
                    </a:cubicBezTo>
                    <a:cubicBezTo>
                      <a:pt x="94" y="133"/>
                      <a:pt x="79" y="37"/>
                      <a:pt x="79"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2" name="Freeform 17">
                <a:extLst>
                  <a:ext uri="{FF2B5EF4-FFF2-40B4-BE49-F238E27FC236}">
                    <a16:creationId xmlns:a16="http://schemas.microsoft.com/office/drawing/2014/main" id="{1E5EA331-F02A-C102-B871-5C707E87D27F}"/>
                  </a:ext>
                </a:extLst>
              </p:cNvPr>
              <p:cNvSpPr>
                <a:spLocks/>
              </p:cNvSpPr>
              <p:nvPr/>
            </p:nvSpPr>
            <p:spPr bwMode="auto">
              <a:xfrm>
                <a:off x="2535433" y="2816627"/>
                <a:ext cx="313572" cy="388274"/>
              </a:xfrm>
              <a:custGeom>
                <a:avLst/>
                <a:gdLst>
                  <a:gd name="T0" fmla="*/ 58 w 151"/>
                  <a:gd name="T1" fmla="*/ 37 h 209"/>
                  <a:gd name="T2" fmla="*/ 92 w 151"/>
                  <a:gd name="T3" fmla="*/ 209 h 209"/>
                  <a:gd name="T4" fmla="*/ 50 w 151"/>
                  <a:gd name="T5" fmla="*/ 0 h 209"/>
                  <a:gd name="T6" fmla="*/ 107 w 151"/>
                  <a:gd name="T7" fmla="*/ 187 h 209"/>
                  <a:gd name="T8" fmla="*/ 58 w 151"/>
                  <a:gd name="T9" fmla="*/ 37 h 209"/>
                </a:gdLst>
                <a:ahLst/>
                <a:cxnLst>
                  <a:cxn ang="0">
                    <a:pos x="T0" y="T1"/>
                  </a:cxn>
                  <a:cxn ang="0">
                    <a:pos x="T2" y="T3"/>
                  </a:cxn>
                  <a:cxn ang="0">
                    <a:pos x="T4" y="T5"/>
                  </a:cxn>
                  <a:cxn ang="0">
                    <a:pos x="T6" y="T7"/>
                  </a:cxn>
                  <a:cxn ang="0">
                    <a:pos x="T8" y="T9"/>
                  </a:cxn>
                </a:cxnLst>
                <a:rect l="0" t="0" r="r" b="b"/>
                <a:pathLst>
                  <a:path w="151" h="209">
                    <a:moveTo>
                      <a:pt x="58" y="37"/>
                    </a:moveTo>
                    <a:cubicBezTo>
                      <a:pt x="99" y="140"/>
                      <a:pt x="99" y="188"/>
                      <a:pt x="92" y="209"/>
                    </a:cubicBezTo>
                    <a:cubicBezTo>
                      <a:pt x="73" y="191"/>
                      <a:pt x="0" y="111"/>
                      <a:pt x="50" y="0"/>
                    </a:cubicBezTo>
                    <a:cubicBezTo>
                      <a:pt x="50" y="0"/>
                      <a:pt x="151" y="62"/>
                      <a:pt x="107" y="187"/>
                    </a:cubicBezTo>
                    <a:cubicBezTo>
                      <a:pt x="102" y="122"/>
                      <a:pt x="58" y="37"/>
                      <a:pt x="58"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3" name="Freeform 18">
                <a:extLst>
                  <a:ext uri="{FF2B5EF4-FFF2-40B4-BE49-F238E27FC236}">
                    <a16:creationId xmlns:a16="http://schemas.microsoft.com/office/drawing/2014/main" id="{29F9D691-105C-64F4-5D6D-30595AD41F61}"/>
                  </a:ext>
                </a:extLst>
              </p:cNvPr>
              <p:cNvSpPr>
                <a:spLocks/>
              </p:cNvSpPr>
              <p:nvPr/>
            </p:nvSpPr>
            <p:spPr bwMode="auto">
              <a:xfrm>
                <a:off x="2360416" y="2686427"/>
                <a:ext cx="196894" cy="274350"/>
              </a:xfrm>
              <a:custGeom>
                <a:avLst/>
                <a:gdLst>
                  <a:gd name="T0" fmla="*/ 20 w 95"/>
                  <a:gd name="T1" fmla="*/ 26 h 148"/>
                  <a:gd name="T2" fmla="*/ 91 w 95"/>
                  <a:gd name="T3" fmla="*/ 148 h 148"/>
                  <a:gd name="T4" fmla="*/ 5 w 95"/>
                  <a:gd name="T5" fmla="*/ 0 h 148"/>
                  <a:gd name="T6" fmla="*/ 95 w 95"/>
                  <a:gd name="T7" fmla="*/ 127 h 148"/>
                  <a:gd name="T8" fmla="*/ 20 w 95"/>
                  <a:gd name="T9" fmla="*/ 26 h 148"/>
                </a:gdLst>
                <a:ahLst/>
                <a:cxnLst>
                  <a:cxn ang="0">
                    <a:pos x="T0" y="T1"/>
                  </a:cxn>
                  <a:cxn ang="0">
                    <a:pos x="T2" y="T3"/>
                  </a:cxn>
                  <a:cxn ang="0">
                    <a:pos x="T4" y="T5"/>
                  </a:cxn>
                  <a:cxn ang="0">
                    <a:pos x="T6" y="T7"/>
                  </a:cxn>
                  <a:cxn ang="0">
                    <a:pos x="T8" y="T9"/>
                  </a:cxn>
                </a:cxnLst>
                <a:rect l="0" t="0" r="r" b="b"/>
                <a:pathLst>
                  <a:path w="95" h="148">
                    <a:moveTo>
                      <a:pt x="20" y="26"/>
                    </a:moveTo>
                    <a:cubicBezTo>
                      <a:pt x="77" y="93"/>
                      <a:pt x="90" y="130"/>
                      <a:pt x="91" y="148"/>
                    </a:cubicBezTo>
                    <a:cubicBezTo>
                      <a:pt x="73" y="140"/>
                      <a:pt x="0" y="101"/>
                      <a:pt x="5" y="0"/>
                    </a:cubicBezTo>
                    <a:cubicBezTo>
                      <a:pt x="5" y="0"/>
                      <a:pt x="92" y="17"/>
                      <a:pt x="95" y="127"/>
                    </a:cubicBezTo>
                    <a:cubicBezTo>
                      <a:pt x="74" y="79"/>
                      <a:pt x="20" y="26"/>
                      <a:pt x="20"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4" name="Freeform 19">
                <a:extLst>
                  <a:ext uri="{FF2B5EF4-FFF2-40B4-BE49-F238E27FC236}">
                    <a16:creationId xmlns:a16="http://schemas.microsoft.com/office/drawing/2014/main" id="{DC2E09EB-97CB-DA9C-7FF8-977B8B3BE8B0}"/>
                  </a:ext>
                </a:extLst>
              </p:cNvPr>
              <p:cNvSpPr>
                <a:spLocks/>
              </p:cNvSpPr>
              <p:nvPr/>
            </p:nvSpPr>
            <p:spPr bwMode="auto">
              <a:xfrm>
                <a:off x="2822268" y="3353701"/>
                <a:ext cx="320865" cy="378975"/>
              </a:xfrm>
              <a:custGeom>
                <a:avLst/>
                <a:gdLst>
                  <a:gd name="T0" fmla="*/ 97 w 155"/>
                  <a:gd name="T1" fmla="*/ 36 h 203"/>
                  <a:gd name="T2" fmla="*/ 10 w 155"/>
                  <a:gd name="T3" fmla="*/ 203 h 203"/>
                  <a:gd name="T4" fmla="*/ 115 w 155"/>
                  <a:gd name="T5" fmla="*/ 0 h 203"/>
                  <a:gd name="T6" fmla="*/ 37 w 155"/>
                  <a:gd name="T7" fmla="*/ 194 h 203"/>
                  <a:gd name="T8" fmla="*/ 97 w 155"/>
                  <a:gd name="T9" fmla="*/ 36 h 203"/>
                </a:gdLst>
                <a:ahLst/>
                <a:cxnLst>
                  <a:cxn ang="0">
                    <a:pos x="T0" y="T1"/>
                  </a:cxn>
                  <a:cxn ang="0">
                    <a:pos x="T2" y="T3"/>
                  </a:cxn>
                  <a:cxn ang="0">
                    <a:pos x="T4" y="T5"/>
                  </a:cxn>
                  <a:cxn ang="0">
                    <a:pos x="T6" y="T7"/>
                  </a:cxn>
                  <a:cxn ang="0">
                    <a:pos x="T8" y="T9"/>
                  </a:cxn>
                </a:cxnLst>
                <a:rect l="0" t="0" r="r" b="b"/>
                <a:pathLst>
                  <a:path w="155" h="203">
                    <a:moveTo>
                      <a:pt x="97" y="36"/>
                    </a:moveTo>
                    <a:cubicBezTo>
                      <a:pt x="61" y="150"/>
                      <a:pt x="30" y="189"/>
                      <a:pt x="10" y="203"/>
                    </a:cubicBezTo>
                    <a:cubicBezTo>
                      <a:pt x="7" y="175"/>
                      <a:pt x="0" y="58"/>
                      <a:pt x="115" y="0"/>
                    </a:cubicBezTo>
                    <a:cubicBezTo>
                      <a:pt x="115" y="0"/>
                      <a:pt x="155" y="120"/>
                      <a:pt x="37" y="194"/>
                    </a:cubicBezTo>
                    <a:cubicBezTo>
                      <a:pt x="75" y="137"/>
                      <a:pt x="97" y="36"/>
                      <a:pt x="97"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5" name="Freeform 20">
                <a:extLst>
                  <a:ext uri="{FF2B5EF4-FFF2-40B4-BE49-F238E27FC236}">
                    <a16:creationId xmlns:a16="http://schemas.microsoft.com/office/drawing/2014/main" id="{E3B61B99-7A8E-927C-F48B-E2F37AF3F433}"/>
                  </a:ext>
                </a:extLst>
              </p:cNvPr>
              <p:cNvSpPr>
                <a:spLocks/>
              </p:cNvSpPr>
              <p:nvPr/>
            </p:nvSpPr>
            <p:spPr bwMode="auto">
              <a:xfrm>
                <a:off x="2734759" y="3693151"/>
                <a:ext cx="342742" cy="279000"/>
              </a:xfrm>
              <a:custGeom>
                <a:avLst/>
                <a:gdLst>
                  <a:gd name="T0" fmla="*/ 137 w 165"/>
                  <a:gd name="T1" fmla="*/ 27 h 150"/>
                  <a:gd name="T2" fmla="*/ 0 w 165"/>
                  <a:gd name="T3" fmla="*/ 147 h 150"/>
                  <a:gd name="T4" fmla="*/ 165 w 165"/>
                  <a:gd name="T5" fmla="*/ 0 h 150"/>
                  <a:gd name="T6" fmla="*/ 27 w 165"/>
                  <a:gd name="T7" fmla="*/ 150 h 150"/>
                  <a:gd name="T8" fmla="*/ 137 w 165"/>
                  <a:gd name="T9" fmla="*/ 27 h 150"/>
                </a:gdLst>
                <a:ahLst/>
                <a:cxnLst>
                  <a:cxn ang="0">
                    <a:pos x="T0" y="T1"/>
                  </a:cxn>
                  <a:cxn ang="0">
                    <a:pos x="T2" y="T3"/>
                  </a:cxn>
                  <a:cxn ang="0">
                    <a:pos x="T4" y="T5"/>
                  </a:cxn>
                  <a:cxn ang="0">
                    <a:pos x="T6" y="T7"/>
                  </a:cxn>
                  <a:cxn ang="0">
                    <a:pos x="T8" y="T9"/>
                  </a:cxn>
                </a:cxnLst>
                <a:rect l="0" t="0" r="r" b="b"/>
                <a:pathLst>
                  <a:path w="165" h="150">
                    <a:moveTo>
                      <a:pt x="137" y="27"/>
                    </a:moveTo>
                    <a:cubicBezTo>
                      <a:pt x="64" y="118"/>
                      <a:pt x="22" y="142"/>
                      <a:pt x="0" y="147"/>
                    </a:cubicBezTo>
                    <a:cubicBezTo>
                      <a:pt x="7" y="121"/>
                      <a:pt x="43" y="12"/>
                      <a:pt x="165" y="0"/>
                    </a:cubicBezTo>
                    <a:cubicBezTo>
                      <a:pt x="165" y="0"/>
                      <a:pt x="158" y="126"/>
                      <a:pt x="27" y="150"/>
                    </a:cubicBezTo>
                    <a:cubicBezTo>
                      <a:pt x="82" y="112"/>
                      <a:pt x="137" y="27"/>
                      <a:pt x="137"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6" name="Freeform 21">
                <a:extLst>
                  <a:ext uri="{FF2B5EF4-FFF2-40B4-BE49-F238E27FC236}">
                    <a16:creationId xmlns:a16="http://schemas.microsoft.com/office/drawing/2014/main" id="{B0FB69E5-EC85-23F7-9432-26795BD23415}"/>
                  </a:ext>
                </a:extLst>
              </p:cNvPr>
              <p:cNvSpPr>
                <a:spLocks/>
              </p:cNvSpPr>
              <p:nvPr/>
            </p:nvSpPr>
            <p:spPr bwMode="auto">
              <a:xfrm>
                <a:off x="2550018" y="3951226"/>
                <a:ext cx="442405" cy="274350"/>
              </a:xfrm>
              <a:custGeom>
                <a:avLst/>
                <a:gdLst>
                  <a:gd name="T0" fmla="*/ 175 w 213"/>
                  <a:gd name="T1" fmla="*/ 44 h 148"/>
                  <a:gd name="T2" fmla="*/ 0 w 213"/>
                  <a:gd name="T3" fmla="*/ 121 h 148"/>
                  <a:gd name="T4" fmla="*/ 213 w 213"/>
                  <a:gd name="T5" fmla="*/ 26 h 148"/>
                  <a:gd name="T6" fmla="*/ 26 w 213"/>
                  <a:gd name="T7" fmla="*/ 131 h 148"/>
                  <a:gd name="T8" fmla="*/ 175 w 213"/>
                  <a:gd name="T9" fmla="*/ 44 h 148"/>
                </a:gdLst>
                <a:ahLst/>
                <a:cxnLst>
                  <a:cxn ang="0">
                    <a:pos x="T0" y="T1"/>
                  </a:cxn>
                  <a:cxn ang="0">
                    <a:pos x="T2" y="T3"/>
                  </a:cxn>
                  <a:cxn ang="0">
                    <a:pos x="T4" y="T5"/>
                  </a:cxn>
                  <a:cxn ang="0">
                    <a:pos x="T6" y="T7"/>
                  </a:cxn>
                  <a:cxn ang="0">
                    <a:pos x="T8" y="T9"/>
                  </a:cxn>
                </a:cxnLst>
                <a:rect l="0" t="0" r="r" b="b"/>
                <a:pathLst>
                  <a:path w="213" h="148">
                    <a:moveTo>
                      <a:pt x="175" y="44"/>
                    </a:moveTo>
                    <a:cubicBezTo>
                      <a:pt x="73" y="111"/>
                      <a:pt x="24" y="123"/>
                      <a:pt x="0" y="121"/>
                    </a:cubicBezTo>
                    <a:cubicBezTo>
                      <a:pt x="15" y="97"/>
                      <a:pt x="86" y="0"/>
                      <a:pt x="213" y="26"/>
                    </a:cubicBezTo>
                    <a:cubicBezTo>
                      <a:pt x="213" y="26"/>
                      <a:pt x="166" y="148"/>
                      <a:pt x="26" y="131"/>
                    </a:cubicBezTo>
                    <a:cubicBezTo>
                      <a:pt x="93" y="111"/>
                      <a:pt x="175" y="44"/>
                      <a:pt x="175"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7" name="Freeform 22">
                <a:extLst>
                  <a:ext uri="{FF2B5EF4-FFF2-40B4-BE49-F238E27FC236}">
                    <a16:creationId xmlns:a16="http://schemas.microsoft.com/office/drawing/2014/main" id="{7FC15925-FC0E-359E-2956-FE3FAE6A41B8}"/>
                  </a:ext>
                </a:extLst>
              </p:cNvPr>
              <p:cNvSpPr>
                <a:spLocks/>
              </p:cNvSpPr>
              <p:nvPr/>
            </p:nvSpPr>
            <p:spPr bwMode="auto">
              <a:xfrm>
                <a:off x="2314230" y="4165126"/>
                <a:ext cx="459422" cy="309224"/>
              </a:xfrm>
              <a:custGeom>
                <a:avLst/>
                <a:gdLst>
                  <a:gd name="T0" fmla="*/ 183 w 222"/>
                  <a:gd name="T1" fmla="*/ 70 h 166"/>
                  <a:gd name="T2" fmla="*/ 0 w 222"/>
                  <a:gd name="T3" fmla="*/ 89 h 166"/>
                  <a:gd name="T4" fmla="*/ 222 w 222"/>
                  <a:gd name="T5" fmla="*/ 65 h 166"/>
                  <a:gd name="T6" fmla="*/ 20 w 222"/>
                  <a:gd name="T7" fmla="*/ 107 h 166"/>
                  <a:gd name="T8" fmla="*/ 183 w 222"/>
                  <a:gd name="T9" fmla="*/ 70 h 166"/>
                </a:gdLst>
                <a:ahLst/>
                <a:cxnLst>
                  <a:cxn ang="0">
                    <a:pos x="T0" y="T1"/>
                  </a:cxn>
                  <a:cxn ang="0">
                    <a:pos x="T2" y="T3"/>
                  </a:cxn>
                  <a:cxn ang="0">
                    <a:pos x="T4" y="T5"/>
                  </a:cxn>
                  <a:cxn ang="0">
                    <a:pos x="T6" y="T7"/>
                  </a:cxn>
                  <a:cxn ang="0">
                    <a:pos x="T8" y="T9"/>
                  </a:cxn>
                </a:cxnLst>
                <a:rect l="0" t="0" r="r" b="b"/>
                <a:pathLst>
                  <a:path w="222" h="166">
                    <a:moveTo>
                      <a:pt x="183" y="70"/>
                    </a:moveTo>
                    <a:cubicBezTo>
                      <a:pt x="70" y="102"/>
                      <a:pt x="21" y="98"/>
                      <a:pt x="0" y="89"/>
                    </a:cubicBezTo>
                    <a:cubicBezTo>
                      <a:pt x="21" y="70"/>
                      <a:pt x="114" y="0"/>
                      <a:pt x="222" y="65"/>
                    </a:cubicBezTo>
                    <a:cubicBezTo>
                      <a:pt x="222" y="65"/>
                      <a:pt x="143" y="166"/>
                      <a:pt x="20" y="107"/>
                    </a:cubicBezTo>
                    <a:cubicBezTo>
                      <a:pt x="88" y="108"/>
                      <a:pt x="183" y="70"/>
                      <a:pt x="183"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8" name="Freeform 23">
                <a:extLst>
                  <a:ext uri="{FF2B5EF4-FFF2-40B4-BE49-F238E27FC236}">
                    <a16:creationId xmlns:a16="http://schemas.microsoft.com/office/drawing/2014/main" id="{160D88BA-93CE-0776-6F24-1A2FF5FC0B4C}"/>
                  </a:ext>
                </a:extLst>
              </p:cNvPr>
              <p:cNvSpPr>
                <a:spLocks/>
              </p:cNvSpPr>
              <p:nvPr/>
            </p:nvSpPr>
            <p:spPr bwMode="auto">
              <a:xfrm>
                <a:off x="2022534" y="4274400"/>
                <a:ext cx="444837" cy="306900"/>
              </a:xfrm>
              <a:custGeom>
                <a:avLst/>
                <a:gdLst>
                  <a:gd name="T0" fmla="*/ 38 w 215"/>
                  <a:gd name="T1" fmla="*/ 75 h 165"/>
                  <a:gd name="T2" fmla="*/ 215 w 215"/>
                  <a:gd name="T3" fmla="*/ 124 h 165"/>
                  <a:gd name="T4" fmla="*/ 0 w 215"/>
                  <a:gd name="T5" fmla="*/ 65 h 165"/>
                  <a:gd name="T6" fmla="*/ 202 w 215"/>
                  <a:gd name="T7" fmla="*/ 99 h 165"/>
                  <a:gd name="T8" fmla="*/ 38 w 215"/>
                  <a:gd name="T9" fmla="*/ 75 h 165"/>
                </a:gdLst>
                <a:ahLst/>
                <a:cxnLst>
                  <a:cxn ang="0">
                    <a:pos x="T0" y="T1"/>
                  </a:cxn>
                  <a:cxn ang="0">
                    <a:pos x="T2" y="T3"/>
                  </a:cxn>
                  <a:cxn ang="0">
                    <a:pos x="T4" y="T5"/>
                  </a:cxn>
                  <a:cxn ang="0">
                    <a:pos x="T6" y="T7"/>
                  </a:cxn>
                  <a:cxn ang="0">
                    <a:pos x="T8" y="T9"/>
                  </a:cxn>
                </a:cxnLst>
                <a:rect l="0" t="0" r="r" b="b"/>
                <a:pathLst>
                  <a:path w="215" h="165">
                    <a:moveTo>
                      <a:pt x="38" y="75"/>
                    </a:moveTo>
                    <a:cubicBezTo>
                      <a:pt x="155" y="85"/>
                      <a:pt x="199" y="107"/>
                      <a:pt x="215" y="124"/>
                    </a:cubicBezTo>
                    <a:cubicBezTo>
                      <a:pt x="189" y="133"/>
                      <a:pt x="77" y="165"/>
                      <a:pt x="0" y="65"/>
                    </a:cubicBezTo>
                    <a:cubicBezTo>
                      <a:pt x="0" y="65"/>
                      <a:pt x="109" y="0"/>
                      <a:pt x="202" y="99"/>
                    </a:cubicBezTo>
                    <a:cubicBezTo>
                      <a:pt x="140" y="74"/>
                      <a:pt x="38" y="75"/>
                      <a:pt x="38"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49" name="Freeform 24">
                <a:extLst>
                  <a:ext uri="{FF2B5EF4-FFF2-40B4-BE49-F238E27FC236}">
                    <a16:creationId xmlns:a16="http://schemas.microsoft.com/office/drawing/2014/main" id="{24901227-81B9-370D-4454-11710F40448D}"/>
                  </a:ext>
                </a:extLst>
              </p:cNvPr>
              <p:cNvSpPr>
                <a:spLocks/>
              </p:cNvSpPr>
              <p:nvPr/>
            </p:nvSpPr>
            <p:spPr bwMode="auto">
              <a:xfrm>
                <a:off x="1993364" y="4448776"/>
                <a:ext cx="177449" cy="220874"/>
              </a:xfrm>
              <a:custGeom>
                <a:avLst/>
                <a:gdLst>
                  <a:gd name="T0" fmla="*/ 22 w 86"/>
                  <a:gd name="T1" fmla="*/ 21 h 119"/>
                  <a:gd name="T2" fmla="*/ 80 w 86"/>
                  <a:gd name="T3" fmla="*/ 119 h 119"/>
                  <a:gd name="T4" fmla="*/ 9 w 86"/>
                  <a:gd name="T5" fmla="*/ 0 h 119"/>
                  <a:gd name="T6" fmla="*/ 85 w 86"/>
                  <a:gd name="T7" fmla="*/ 103 h 119"/>
                  <a:gd name="T8" fmla="*/ 22 w 86"/>
                  <a:gd name="T9" fmla="*/ 21 h 119"/>
                </a:gdLst>
                <a:ahLst/>
                <a:cxnLst>
                  <a:cxn ang="0">
                    <a:pos x="T0" y="T1"/>
                  </a:cxn>
                  <a:cxn ang="0">
                    <a:pos x="T2" y="T3"/>
                  </a:cxn>
                  <a:cxn ang="0">
                    <a:pos x="T4" y="T5"/>
                  </a:cxn>
                  <a:cxn ang="0">
                    <a:pos x="T6" y="T7"/>
                  </a:cxn>
                  <a:cxn ang="0">
                    <a:pos x="T8" y="T9"/>
                  </a:cxn>
                </a:cxnLst>
                <a:rect l="0" t="0" r="r" b="b"/>
                <a:pathLst>
                  <a:path w="86" h="119">
                    <a:moveTo>
                      <a:pt x="22" y="21"/>
                    </a:moveTo>
                    <a:cubicBezTo>
                      <a:pt x="70" y="76"/>
                      <a:pt x="80" y="105"/>
                      <a:pt x="80" y="119"/>
                    </a:cubicBezTo>
                    <a:cubicBezTo>
                      <a:pt x="64" y="112"/>
                      <a:pt x="0" y="78"/>
                      <a:pt x="9" y="0"/>
                    </a:cubicBezTo>
                    <a:cubicBezTo>
                      <a:pt x="9" y="0"/>
                      <a:pt x="86" y="18"/>
                      <a:pt x="85" y="103"/>
                    </a:cubicBezTo>
                    <a:cubicBezTo>
                      <a:pt x="68" y="65"/>
                      <a:pt x="22" y="21"/>
                      <a:pt x="22"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grpSp>
        <p:sp>
          <p:nvSpPr>
            <p:cNvPr id="50" name="Oval 49">
              <a:extLst>
                <a:ext uri="{FF2B5EF4-FFF2-40B4-BE49-F238E27FC236}">
                  <a16:creationId xmlns:a16="http://schemas.microsoft.com/office/drawing/2014/main" id="{976F3757-D006-84B9-9453-EC1D51BBE3EE}"/>
                </a:ext>
              </a:extLst>
            </p:cNvPr>
            <p:cNvSpPr/>
            <p:nvPr/>
          </p:nvSpPr>
          <p:spPr bwMode="auto">
            <a:xfrm>
              <a:off x="2814760" y="4228430"/>
              <a:ext cx="1580719" cy="1118190"/>
            </a:xfrm>
            <a:prstGeom prst="ellipse">
              <a:avLst/>
            </a:prstGeom>
            <a:noFill/>
            <a:ln w="12700" cap="flat" cmpd="sng" algn="ctr">
              <a:noFill/>
              <a:prstDash val="solid"/>
              <a:miter lim="800000"/>
            </a:ln>
            <a:effectLst/>
          </p:spPr>
          <p:txBody>
            <a:bodyPr lIns="0" rIns="0" anchor="ctr"/>
            <a:lstStyle/>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Enterprise Innovators-Manufacturing Intelligent Operations Services</a:t>
              </a:r>
            </a:p>
          </p:txBody>
        </p:sp>
        <p:sp>
          <p:nvSpPr>
            <p:cNvPr id="51" name="TextBox 50">
              <a:extLst>
                <a:ext uri="{FF2B5EF4-FFF2-40B4-BE49-F238E27FC236}">
                  <a16:creationId xmlns:a16="http://schemas.microsoft.com/office/drawing/2014/main" id="{82F27A67-070A-D8B6-DBBB-2378E8890486}"/>
                </a:ext>
              </a:extLst>
            </p:cNvPr>
            <p:cNvSpPr txBox="1"/>
            <p:nvPr/>
          </p:nvSpPr>
          <p:spPr>
            <a:xfrm>
              <a:off x="3153116" y="3683775"/>
              <a:ext cx="873591" cy="541885"/>
            </a:xfrm>
            <a:prstGeom prst="rect">
              <a:avLst/>
            </a:prstGeom>
            <a:noFill/>
          </p:spPr>
          <p:txBody>
            <a:bodyPr wrap="none" rtlCol="0">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Avasant</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2024</a:t>
              </a:r>
            </a:p>
          </p:txBody>
        </p:sp>
        <p:grpSp>
          <p:nvGrpSpPr>
            <p:cNvPr id="52" name="Group 51">
              <a:extLst>
                <a:ext uri="{FF2B5EF4-FFF2-40B4-BE49-F238E27FC236}">
                  <a16:creationId xmlns:a16="http://schemas.microsoft.com/office/drawing/2014/main" id="{DD658530-0928-295E-3AF6-605719040912}"/>
                </a:ext>
              </a:extLst>
            </p:cNvPr>
            <p:cNvGrpSpPr/>
            <p:nvPr/>
          </p:nvGrpSpPr>
          <p:grpSpPr>
            <a:xfrm>
              <a:off x="28270" y="3311698"/>
              <a:ext cx="1256724" cy="274434"/>
              <a:chOff x="840825" y="2515745"/>
              <a:chExt cx="1256724" cy="198154"/>
            </a:xfrm>
          </p:grpSpPr>
          <p:cxnSp>
            <p:nvCxnSpPr>
              <p:cNvPr id="53" name="Straight Connector 52">
                <a:extLst>
                  <a:ext uri="{FF2B5EF4-FFF2-40B4-BE49-F238E27FC236}">
                    <a16:creationId xmlns:a16="http://schemas.microsoft.com/office/drawing/2014/main" id="{2641EE4E-916C-9E11-1924-E611BCDB8700}"/>
                  </a:ext>
                </a:extLst>
              </p:cNvPr>
              <p:cNvCxnSpPr>
                <a:cxnSpLocks/>
              </p:cNvCxnSpPr>
              <p:nvPr/>
            </p:nvCxnSpPr>
            <p:spPr>
              <a:xfrm>
                <a:off x="1469187" y="2515745"/>
                <a:ext cx="0" cy="198154"/>
              </a:xfrm>
              <a:prstGeom prst="line">
                <a:avLst/>
              </a:prstGeom>
              <a:noFill/>
              <a:ln w="9525" cap="flat" cmpd="sng" algn="ctr">
                <a:solidFill>
                  <a:srgbClr val="FFFFFF">
                    <a:lumMod val="65000"/>
                  </a:srgbClr>
                </a:solidFill>
                <a:prstDash val="solid"/>
              </a:ln>
              <a:effectLst/>
            </p:spPr>
          </p:cxnSp>
          <p:cxnSp>
            <p:nvCxnSpPr>
              <p:cNvPr id="54" name="Straight Connector 53">
                <a:extLst>
                  <a:ext uri="{FF2B5EF4-FFF2-40B4-BE49-F238E27FC236}">
                    <a16:creationId xmlns:a16="http://schemas.microsoft.com/office/drawing/2014/main" id="{BA42665F-E100-FACF-6C0E-BFC14E0854BB}"/>
                  </a:ext>
                </a:extLst>
              </p:cNvPr>
              <p:cNvCxnSpPr>
                <a:cxnSpLocks/>
              </p:cNvCxnSpPr>
              <p:nvPr/>
            </p:nvCxnSpPr>
            <p:spPr>
              <a:xfrm>
                <a:off x="840825" y="2713899"/>
                <a:ext cx="1256724" cy="0"/>
              </a:xfrm>
              <a:prstGeom prst="line">
                <a:avLst/>
              </a:prstGeom>
              <a:noFill/>
              <a:ln w="9525" cap="flat" cmpd="sng" algn="ctr">
                <a:solidFill>
                  <a:srgbClr val="FFFFFF">
                    <a:lumMod val="65000"/>
                  </a:srgbClr>
                </a:solidFill>
                <a:prstDash val="solid"/>
              </a:ln>
              <a:effectLst/>
            </p:spPr>
          </p:cxnSp>
        </p:grpSp>
        <p:grpSp>
          <p:nvGrpSpPr>
            <p:cNvPr id="55" name="Group 154">
              <a:extLst>
                <a:ext uri="{FF2B5EF4-FFF2-40B4-BE49-F238E27FC236}">
                  <a16:creationId xmlns:a16="http://schemas.microsoft.com/office/drawing/2014/main" id="{7F3DBB8E-9E7D-1DBE-F671-841F62B9E8A7}"/>
                </a:ext>
              </a:extLst>
            </p:cNvPr>
            <p:cNvGrpSpPr>
              <a:grpSpLocks/>
            </p:cNvGrpSpPr>
            <p:nvPr/>
          </p:nvGrpSpPr>
          <p:grpSpPr bwMode="auto">
            <a:xfrm>
              <a:off x="237334" y="1620816"/>
              <a:ext cx="2099100" cy="1859297"/>
              <a:chOff x="870335" y="2686427"/>
              <a:chExt cx="2272798" cy="1983223"/>
            </a:xfrm>
            <a:solidFill>
              <a:srgbClr val="F0C93A"/>
            </a:solidFill>
          </p:grpSpPr>
          <p:sp>
            <p:nvSpPr>
              <p:cNvPr id="56" name="Freeform 7">
                <a:extLst>
                  <a:ext uri="{FF2B5EF4-FFF2-40B4-BE49-F238E27FC236}">
                    <a16:creationId xmlns:a16="http://schemas.microsoft.com/office/drawing/2014/main" id="{6EDCA80F-D102-FF9B-6896-21D97FDF7154}"/>
                  </a:ext>
                </a:extLst>
              </p:cNvPr>
              <p:cNvSpPr>
                <a:spLocks/>
              </p:cNvSpPr>
              <p:nvPr/>
            </p:nvSpPr>
            <p:spPr bwMode="auto">
              <a:xfrm>
                <a:off x="965137" y="3058427"/>
                <a:ext cx="330589" cy="395250"/>
              </a:xfrm>
              <a:custGeom>
                <a:avLst/>
                <a:gdLst>
                  <a:gd name="T0" fmla="*/ 80 w 159"/>
                  <a:gd name="T1" fmla="*/ 37 h 212"/>
                  <a:gd name="T2" fmla="*/ 101 w 159"/>
                  <a:gd name="T3" fmla="*/ 212 h 212"/>
                  <a:gd name="T4" fmla="*/ 76 w 159"/>
                  <a:gd name="T5" fmla="*/ 0 h 212"/>
                  <a:gd name="T6" fmla="*/ 80 w 159"/>
                  <a:gd name="T7" fmla="*/ 195 h 212"/>
                  <a:gd name="T8" fmla="*/ 80 w 159"/>
                  <a:gd name="T9" fmla="*/ 37 h 212"/>
                </a:gdLst>
                <a:ahLst/>
                <a:cxnLst>
                  <a:cxn ang="0">
                    <a:pos x="T0" y="T1"/>
                  </a:cxn>
                  <a:cxn ang="0">
                    <a:pos x="T2" y="T3"/>
                  </a:cxn>
                  <a:cxn ang="0">
                    <a:pos x="T4" y="T5"/>
                  </a:cxn>
                  <a:cxn ang="0">
                    <a:pos x="T6" y="T7"/>
                  </a:cxn>
                  <a:cxn ang="0">
                    <a:pos x="T8" y="T9"/>
                  </a:cxn>
                </a:cxnLst>
                <a:rect l="0" t="0" r="r" b="b"/>
                <a:pathLst>
                  <a:path w="159" h="212">
                    <a:moveTo>
                      <a:pt x="80" y="37"/>
                    </a:moveTo>
                    <a:cubicBezTo>
                      <a:pt x="74" y="149"/>
                      <a:pt x="89" y="193"/>
                      <a:pt x="101" y="212"/>
                    </a:cubicBezTo>
                    <a:cubicBezTo>
                      <a:pt x="114" y="189"/>
                      <a:pt x="159" y="90"/>
                      <a:pt x="76" y="0"/>
                    </a:cubicBezTo>
                    <a:cubicBezTo>
                      <a:pt x="76" y="0"/>
                      <a:pt x="0" y="90"/>
                      <a:pt x="80" y="195"/>
                    </a:cubicBezTo>
                    <a:cubicBezTo>
                      <a:pt x="65" y="133"/>
                      <a:pt x="80" y="37"/>
                      <a:pt x="80"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57" name="Freeform 8">
                <a:extLst>
                  <a:ext uri="{FF2B5EF4-FFF2-40B4-BE49-F238E27FC236}">
                    <a16:creationId xmlns:a16="http://schemas.microsoft.com/office/drawing/2014/main" id="{376FC5F8-4C57-9DF6-30B2-2BFD46187375}"/>
                  </a:ext>
                </a:extLst>
              </p:cNvPr>
              <p:cNvSpPr>
                <a:spLocks/>
              </p:cNvSpPr>
              <p:nvPr/>
            </p:nvSpPr>
            <p:spPr bwMode="auto">
              <a:xfrm>
                <a:off x="1164462" y="2816627"/>
                <a:ext cx="313572" cy="388274"/>
              </a:xfrm>
              <a:custGeom>
                <a:avLst/>
                <a:gdLst>
                  <a:gd name="T0" fmla="*/ 93 w 151"/>
                  <a:gd name="T1" fmla="*/ 37 h 209"/>
                  <a:gd name="T2" fmla="*/ 59 w 151"/>
                  <a:gd name="T3" fmla="*/ 209 h 209"/>
                  <a:gd name="T4" fmla="*/ 101 w 151"/>
                  <a:gd name="T5" fmla="*/ 0 h 209"/>
                  <a:gd name="T6" fmla="*/ 44 w 151"/>
                  <a:gd name="T7" fmla="*/ 187 h 209"/>
                  <a:gd name="T8" fmla="*/ 93 w 151"/>
                  <a:gd name="T9" fmla="*/ 37 h 209"/>
                </a:gdLst>
                <a:ahLst/>
                <a:cxnLst>
                  <a:cxn ang="0">
                    <a:pos x="T0" y="T1"/>
                  </a:cxn>
                  <a:cxn ang="0">
                    <a:pos x="T2" y="T3"/>
                  </a:cxn>
                  <a:cxn ang="0">
                    <a:pos x="T4" y="T5"/>
                  </a:cxn>
                  <a:cxn ang="0">
                    <a:pos x="T6" y="T7"/>
                  </a:cxn>
                  <a:cxn ang="0">
                    <a:pos x="T8" y="T9"/>
                  </a:cxn>
                </a:cxnLst>
                <a:rect l="0" t="0" r="r" b="b"/>
                <a:pathLst>
                  <a:path w="151" h="209">
                    <a:moveTo>
                      <a:pt x="93" y="37"/>
                    </a:moveTo>
                    <a:cubicBezTo>
                      <a:pt x="53" y="140"/>
                      <a:pt x="52" y="188"/>
                      <a:pt x="59" y="209"/>
                    </a:cubicBezTo>
                    <a:cubicBezTo>
                      <a:pt x="78" y="191"/>
                      <a:pt x="151" y="111"/>
                      <a:pt x="101" y="0"/>
                    </a:cubicBezTo>
                    <a:cubicBezTo>
                      <a:pt x="101" y="0"/>
                      <a:pt x="0" y="62"/>
                      <a:pt x="44" y="187"/>
                    </a:cubicBezTo>
                    <a:cubicBezTo>
                      <a:pt x="49" y="122"/>
                      <a:pt x="93" y="37"/>
                      <a:pt x="93"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58" name="Freeform 9">
                <a:extLst>
                  <a:ext uri="{FF2B5EF4-FFF2-40B4-BE49-F238E27FC236}">
                    <a16:creationId xmlns:a16="http://schemas.microsoft.com/office/drawing/2014/main" id="{FA7EB55E-7571-8091-8ED3-31399D16C676}"/>
                  </a:ext>
                </a:extLst>
              </p:cNvPr>
              <p:cNvSpPr>
                <a:spLocks/>
              </p:cNvSpPr>
              <p:nvPr/>
            </p:nvSpPr>
            <p:spPr bwMode="auto">
              <a:xfrm>
                <a:off x="1456158" y="2686427"/>
                <a:ext cx="199326" cy="274350"/>
              </a:xfrm>
              <a:custGeom>
                <a:avLst/>
                <a:gdLst>
                  <a:gd name="T0" fmla="*/ 75 w 95"/>
                  <a:gd name="T1" fmla="*/ 26 h 148"/>
                  <a:gd name="T2" fmla="*/ 4 w 95"/>
                  <a:gd name="T3" fmla="*/ 148 h 148"/>
                  <a:gd name="T4" fmla="*/ 90 w 95"/>
                  <a:gd name="T5" fmla="*/ 0 h 148"/>
                  <a:gd name="T6" fmla="*/ 0 w 95"/>
                  <a:gd name="T7" fmla="*/ 127 h 148"/>
                  <a:gd name="T8" fmla="*/ 75 w 95"/>
                  <a:gd name="T9" fmla="*/ 26 h 148"/>
                </a:gdLst>
                <a:ahLst/>
                <a:cxnLst>
                  <a:cxn ang="0">
                    <a:pos x="T0" y="T1"/>
                  </a:cxn>
                  <a:cxn ang="0">
                    <a:pos x="T2" y="T3"/>
                  </a:cxn>
                  <a:cxn ang="0">
                    <a:pos x="T4" y="T5"/>
                  </a:cxn>
                  <a:cxn ang="0">
                    <a:pos x="T6" y="T7"/>
                  </a:cxn>
                  <a:cxn ang="0">
                    <a:pos x="T8" y="T9"/>
                  </a:cxn>
                </a:cxnLst>
                <a:rect l="0" t="0" r="r" b="b"/>
                <a:pathLst>
                  <a:path w="95" h="148">
                    <a:moveTo>
                      <a:pt x="75" y="26"/>
                    </a:moveTo>
                    <a:cubicBezTo>
                      <a:pt x="18" y="93"/>
                      <a:pt x="5" y="130"/>
                      <a:pt x="4" y="148"/>
                    </a:cubicBezTo>
                    <a:cubicBezTo>
                      <a:pt x="22" y="140"/>
                      <a:pt x="95" y="101"/>
                      <a:pt x="90" y="0"/>
                    </a:cubicBezTo>
                    <a:cubicBezTo>
                      <a:pt x="90" y="0"/>
                      <a:pt x="3" y="17"/>
                      <a:pt x="0" y="127"/>
                    </a:cubicBezTo>
                    <a:cubicBezTo>
                      <a:pt x="21" y="79"/>
                      <a:pt x="75" y="26"/>
                      <a:pt x="75"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59" name="Freeform 10">
                <a:extLst>
                  <a:ext uri="{FF2B5EF4-FFF2-40B4-BE49-F238E27FC236}">
                    <a16:creationId xmlns:a16="http://schemas.microsoft.com/office/drawing/2014/main" id="{CB019744-D06A-C4AC-A051-5C61AD9847B8}"/>
                  </a:ext>
                </a:extLst>
              </p:cNvPr>
              <p:cNvSpPr>
                <a:spLocks/>
              </p:cNvSpPr>
              <p:nvPr/>
            </p:nvSpPr>
            <p:spPr bwMode="auto">
              <a:xfrm>
                <a:off x="870335" y="3353701"/>
                <a:ext cx="320865" cy="378975"/>
              </a:xfrm>
              <a:custGeom>
                <a:avLst/>
                <a:gdLst>
                  <a:gd name="T0" fmla="*/ 58 w 155"/>
                  <a:gd name="T1" fmla="*/ 36 h 203"/>
                  <a:gd name="T2" fmla="*/ 145 w 155"/>
                  <a:gd name="T3" fmla="*/ 203 h 203"/>
                  <a:gd name="T4" fmla="*/ 40 w 155"/>
                  <a:gd name="T5" fmla="*/ 0 h 203"/>
                  <a:gd name="T6" fmla="*/ 118 w 155"/>
                  <a:gd name="T7" fmla="*/ 194 h 203"/>
                  <a:gd name="T8" fmla="*/ 58 w 155"/>
                  <a:gd name="T9" fmla="*/ 36 h 203"/>
                </a:gdLst>
                <a:ahLst/>
                <a:cxnLst>
                  <a:cxn ang="0">
                    <a:pos x="T0" y="T1"/>
                  </a:cxn>
                  <a:cxn ang="0">
                    <a:pos x="T2" y="T3"/>
                  </a:cxn>
                  <a:cxn ang="0">
                    <a:pos x="T4" y="T5"/>
                  </a:cxn>
                  <a:cxn ang="0">
                    <a:pos x="T6" y="T7"/>
                  </a:cxn>
                  <a:cxn ang="0">
                    <a:pos x="T8" y="T9"/>
                  </a:cxn>
                </a:cxnLst>
                <a:rect l="0" t="0" r="r" b="b"/>
                <a:pathLst>
                  <a:path w="155" h="203">
                    <a:moveTo>
                      <a:pt x="58" y="36"/>
                    </a:moveTo>
                    <a:cubicBezTo>
                      <a:pt x="94" y="150"/>
                      <a:pt x="125" y="189"/>
                      <a:pt x="145" y="203"/>
                    </a:cubicBezTo>
                    <a:cubicBezTo>
                      <a:pt x="148" y="175"/>
                      <a:pt x="155" y="58"/>
                      <a:pt x="40" y="0"/>
                    </a:cubicBezTo>
                    <a:cubicBezTo>
                      <a:pt x="40" y="0"/>
                      <a:pt x="0" y="120"/>
                      <a:pt x="118" y="194"/>
                    </a:cubicBezTo>
                    <a:cubicBezTo>
                      <a:pt x="80" y="137"/>
                      <a:pt x="58" y="36"/>
                      <a:pt x="58"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0" name="Freeform 11">
                <a:extLst>
                  <a:ext uri="{FF2B5EF4-FFF2-40B4-BE49-F238E27FC236}">
                    <a16:creationId xmlns:a16="http://schemas.microsoft.com/office/drawing/2014/main" id="{1ADCF598-9577-686E-58AB-2090730FD2B4}"/>
                  </a:ext>
                </a:extLst>
              </p:cNvPr>
              <p:cNvSpPr>
                <a:spLocks/>
              </p:cNvSpPr>
              <p:nvPr/>
            </p:nvSpPr>
            <p:spPr bwMode="auto">
              <a:xfrm>
                <a:off x="935967" y="3693151"/>
                <a:ext cx="342742" cy="279000"/>
              </a:xfrm>
              <a:custGeom>
                <a:avLst/>
                <a:gdLst>
                  <a:gd name="T0" fmla="*/ 28 w 165"/>
                  <a:gd name="T1" fmla="*/ 27 h 150"/>
                  <a:gd name="T2" fmla="*/ 165 w 165"/>
                  <a:gd name="T3" fmla="*/ 147 h 150"/>
                  <a:gd name="T4" fmla="*/ 0 w 165"/>
                  <a:gd name="T5" fmla="*/ 0 h 150"/>
                  <a:gd name="T6" fmla="*/ 138 w 165"/>
                  <a:gd name="T7" fmla="*/ 150 h 150"/>
                  <a:gd name="T8" fmla="*/ 28 w 165"/>
                  <a:gd name="T9" fmla="*/ 27 h 150"/>
                </a:gdLst>
                <a:ahLst/>
                <a:cxnLst>
                  <a:cxn ang="0">
                    <a:pos x="T0" y="T1"/>
                  </a:cxn>
                  <a:cxn ang="0">
                    <a:pos x="T2" y="T3"/>
                  </a:cxn>
                  <a:cxn ang="0">
                    <a:pos x="T4" y="T5"/>
                  </a:cxn>
                  <a:cxn ang="0">
                    <a:pos x="T6" y="T7"/>
                  </a:cxn>
                  <a:cxn ang="0">
                    <a:pos x="T8" y="T9"/>
                  </a:cxn>
                </a:cxnLst>
                <a:rect l="0" t="0" r="r" b="b"/>
                <a:pathLst>
                  <a:path w="165" h="150">
                    <a:moveTo>
                      <a:pt x="28" y="27"/>
                    </a:moveTo>
                    <a:cubicBezTo>
                      <a:pt x="101" y="118"/>
                      <a:pt x="143" y="142"/>
                      <a:pt x="165" y="147"/>
                    </a:cubicBezTo>
                    <a:cubicBezTo>
                      <a:pt x="158" y="121"/>
                      <a:pt x="122" y="12"/>
                      <a:pt x="0" y="0"/>
                    </a:cubicBezTo>
                    <a:cubicBezTo>
                      <a:pt x="0" y="0"/>
                      <a:pt x="7" y="126"/>
                      <a:pt x="138" y="150"/>
                    </a:cubicBezTo>
                    <a:cubicBezTo>
                      <a:pt x="83" y="112"/>
                      <a:pt x="28" y="27"/>
                      <a:pt x="28"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1" name="Freeform 12">
                <a:extLst>
                  <a:ext uri="{FF2B5EF4-FFF2-40B4-BE49-F238E27FC236}">
                    <a16:creationId xmlns:a16="http://schemas.microsoft.com/office/drawing/2014/main" id="{8E829591-0272-16C9-1B59-4A3D1AAA10F2}"/>
                  </a:ext>
                </a:extLst>
              </p:cNvPr>
              <p:cNvSpPr>
                <a:spLocks/>
              </p:cNvSpPr>
              <p:nvPr/>
            </p:nvSpPr>
            <p:spPr bwMode="auto">
              <a:xfrm>
                <a:off x="1021045" y="3951226"/>
                <a:ext cx="442405" cy="274350"/>
              </a:xfrm>
              <a:custGeom>
                <a:avLst/>
                <a:gdLst>
                  <a:gd name="T0" fmla="*/ 38 w 213"/>
                  <a:gd name="T1" fmla="*/ 44 h 148"/>
                  <a:gd name="T2" fmla="*/ 213 w 213"/>
                  <a:gd name="T3" fmla="*/ 121 h 148"/>
                  <a:gd name="T4" fmla="*/ 0 w 213"/>
                  <a:gd name="T5" fmla="*/ 26 h 148"/>
                  <a:gd name="T6" fmla="*/ 187 w 213"/>
                  <a:gd name="T7" fmla="*/ 131 h 148"/>
                  <a:gd name="T8" fmla="*/ 38 w 213"/>
                  <a:gd name="T9" fmla="*/ 44 h 148"/>
                </a:gdLst>
                <a:ahLst/>
                <a:cxnLst>
                  <a:cxn ang="0">
                    <a:pos x="T0" y="T1"/>
                  </a:cxn>
                  <a:cxn ang="0">
                    <a:pos x="T2" y="T3"/>
                  </a:cxn>
                  <a:cxn ang="0">
                    <a:pos x="T4" y="T5"/>
                  </a:cxn>
                  <a:cxn ang="0">
                    <a:pos x="T6" y="T7"/>
                  </a:cxn>
                  <a:cxn ang="0">
                    <a:pos x="T8" y="T9"/>
                  </a:cxn>
                </a:cxnLst>
                <a:rect l="0" t="0" r="r" b="b"/>
                <a:pathLst>
                  <a:path w="213" h="148">
                    <a:moveTo>
                      <a:pt x="38" y="44"/>
                    </a:moveTo>
                    <a:cubicBezTo>
                      <a:pt x="140" y="111"/>
                      <a:pt x="189" y="123"/>
                      <a:pt x="213" y="121"/>
                    </a:cubicBezTo>
                    <a:cubicBezTo>
                      <a:pt x="198" y="97"/>
                      <a:pt x="127" y="0"/>
                      <a:pt x="0" y="26"/>
                    </a:cubicBezTo>
                    <a:cubicBezTo>
                      <a:pt x="0" y="26"/>
                      <a:pt x="47" y="148"/>
                      <a:pt x="187" y="131"/>
                    </a:cubicBezTo>
                    <a:cubicBezTo>
                      <a:pt x="120" y="111"/>
                      <a:pt x="38" y="44"/>
                      <a:pt x="38"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2" name="Freeform 13">
                <a:extLst>
                  <a:ext uri="{FF2B5EF4-FFF2-40B4-BE49-F238E27FC236}">
                    <a16:creationId xmlns:a16="http://schemas.microsoft.com/office/drawing/2014/main" id="{55944E12-9612-5CF4-0A3D-004DC67E3F61}"/>
                  </a:ext>
                </a:extLst>
              </p:cNvPr>
              <p:cNvSpPr>
                <a:spLocks/>
              </p:cNvSpPr>
              <p:nvPr/>
            </p:nvSpPr>
            <p:spPr bwMode="auto">
              <a:xfrm>
                <a:off x="1239816" y="4165126"/>
                <a:ext cx="459422" cy="309224"/>
              </a:xfrm>
              <a:custGeom>
                <a:avLst/>
                <a:gdLst>
                  <a:gd name="T0" fmla="*/ 39 w 222"/>
                  <a:gd name="T1" fmla="*/ 70 h 166"/>
                  <a:gd name="T2" fmla="*/ 222 w 222"/>
                  <a:gd name="T3" fmla="*/ 89 h 166"/>
                  <a:gd name="T4" fmla="*/ 0 w 222"/>
                  <a:gd name="T5" fmla="*/ 65 h 166"/>
                  <a:gd name="T6" fmla="*/ 202 w 222"/>
                  <a:gd name="T7" fmla="*/ 107 h 166"/>
                  <a:gd name="T8" fmla="*/ 39 w 222"/>
                  <a:gd name="T9" fmla="*/ 70 h 166"/>
                </a:gdLst>
                <a:ahLst/>
                <a:cxnLst>
                  <a:cxn ang="0">
                    <a:pos x="T0" y="T1"/>
                  </a:cxn>
                  <a:cxn ang="0">
                    <a:pos x="T2" y="T3"/>
                  </a:cxn>
                  <a:cxn ang="0">
                    <a:pos x="T4" y="T5"/>
                  </a:cxn>
                  <a:cxn ang="0">
                    <a:pos x="T6" y="T7"/>
                  </a:cxn>
                  <a:cxn ang="0">
                    <a:pos x="T8" y="T9"/>
                  </a:cxn>
                </a:cxnLst>
                <a:rect l="0" t="0" r="r" b="b"/>
                <a:pathLst>
                  <a:path w="222" h="166">
                    <a:moveTo>
                      <a:pt x="39" y="70"/>
                    </a:moveTo>
                    <a:cubicBezTo>
                      <a:pt x="152" y="102"/>
                      <a:pt x="201" y="98"/>
                      <a:pt x="222" y="89"/>
                    </a:cubicBezTo>
                    <a:cubicBezTo>
                      <a:pt x="201" y="70"/>
                      <a:pt x="108" y="0"/>
                      <a:pt x="0" y="65"/>
                    </a:cubicBezTo>
                    <a:cubicBezTo>
                      <a:pt x="0" y="65"/>
                      <a:pt x="79" y="166"/>
                      <a:pt x="202" y="107"/>
                    </a:cubicBezTo>
                    <a:cubicBezTo>
                      <a:pt x="134" y="108"/>
                      <a:pt x="39" y="70"/>
                      <a:pt x="39"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3" name="Freeform 14">
                <a:extLst>
                  <a:ext uri="{FF2B5EF4-FFF2-40B4-BE49-F238E27FC236}">
                    <a16:creationId xmlns:a16="http://schemas.microsoft.com/office/drawing/2014/main" id="{5E4ED47B-7311-3818-FB25-FEDB410EA827}"/>
                  </a:ext>
                </a:extLst>
              </p:cNvPr>
              <p:cNvSpPr>
                <a:spLocks/>
              </p:cNvSpPr>
              <p:nvPr/>
            </p:nvSpPr>
            <p:spPr bwMode="auto">
              <a:xfrm>
                <a:off x="1546097" y="4274400"/>
                <a:ext cx="444837" cy="306900"/>
              </a:xfrm>
              <a:custGeom>
                <a:avLst/>
                <a:gdLst>
                  <a:gd name="T0" fmla="*/ 177 w 215"/>
                  <a:gd name="T1" fmla="*/ 75 h 165"/>
                  <a:gd name="T2" fmla="*/ 0 w 215"/>
                  <a:gd name="T3" fmla="*/ 124 h 165"/>
                  <a:gd name="T4" fmla="*/ 215 w 215"/>
                  <a:gd name="T5" fmla="*/ 65 h 165"/>
                  <a:gd name="T6" fmla="*/ 13 w 215"/>
                  <a:gd name="T7" fmla="*/ 99 h 165"/>
                  <a:gd name="T8" fmla="*/ 177 w 215"/>
                  <a:gd name="T9" fmla="*/ 75 h 165"/>
                </a:gdLst>
                <a:ahLst/>
                <a:cxnLst>
                  <a:cxn ang="0">
                    <a:pos x="T0" y="T1"/>
                  </a:cxn>
                  <a:cxn ang="0">
                    <a:pos x="T2" y="T3"/>
                  </a:cxn>
                  <a:cxn ang="0">
                    <a:pos x="T4" y="T5"/>
                  </a:cxn>
                  <a:cxn ang="0">
                    <a:pos x="T6" y="T7"/>
                  </a:cxn>
                  <a:cxn ang="0">
                    <a:pos x="T8" y="T9"/>
                  </a:cxn>
                </a:cxnLst>
                <a:rect l="0" t="0" r="r" b="b"/>
                <a:pathLst>
                  <a:path w="215" h="165">
                    <a:moveTo>
                      <a:pt x="177" y="75"/>
                    </a:moveTo>
                    <a:cubicBezTo>
                      <a:pt x="60" y="85"/>
                      <a:pt x="16" y="107"/>
                      <a:pt x="0" y="124"/>
                    </a:cubicBezTo>
                    <a:cubicBezTo>
                      <a:pt x="26" y="133"/>
                      <a:pt x="138" y="165"/>
                      <a:pt x="215" y="65"/>
                    </a:cubicBezTo>
                    <a:cubicBezTo>
                      <a:pt x="215" y="65"/>
                      <a:pt x="106" y="0"/>
                      <a:pt x="13" y="99"/>
                    </a:cubicBezTo>
                    <a:cubicBezTo>
                      <a:pt x="75" y="74"/>
                      <a:pt x="177" y="75"/>
                      <a:pt x="177"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4" name="Freeform 15">
                <a:extLst>
                  <a:ext uri="{FF2B5EF4-FFF2-40B4-BE49-F238E27FC236}">
                    <a16:creationId xmlns:a16="http://schemas.microsoft.com/office/drawing/2014/main" id="{E497A23C-A2C7-698E-B0E3-FA5350DB3DBD}"/>
                  </a:ext>
                </a:extLst>
              </p:cNvPr>
              <p:cNvSpPr>
                <a:spLocks/>
              </p:cNvSpPr>
              <p:nvPr/>
            </p:nvSpPr>
            <p:spPr bwMode="auto">
              <a:xfrm>
                <a:off x="1842655" y="4448776"/>
                <a:ext cx="177449" cy="220874"/>
              </a:xfrm>
              <a:custGeom>
                <a:avLst/>
                <a:gdLst>
                  <a:gd name="T0" fmla="*/ 64 w 86"/>
                  <a:gd name="T1" fmla="*/ 21 h 119"/>
                  <a:gd name="T2" fmla="*/ 6 w 86"/>
                  <a:gd name="T3" fmla="*/ 119 h 119"/>
                  <a:gd name="T4" fmla="*/ 77 w 86"/>
                  <a:gd name="T5" fmla="*/ 0 h 119"/>
                  <a:gd name="T6" fmla="*/ 1 w 86"/>
                  <a:gd name="T7" fmla="*/ 103 h 119"/>
                  <a:gd name="T8" fmla="*/ 64 w 86"/>
                  <a:gd name="T9" fmla="*/ 21 h 119"/>
                </a:gdLst>
                <a:ahLst/>
                <a:cxnLst>
                  <a:cxn ang="0">
                    <a:pos x="T0" y="T1"/>
                  </a:cxn>
                  <a:cxn ang="0">
                    <a:pos x="T2" y="T3"/>
                  </a:cxn>
                  <a:cxn ang="0">
                    <a:pos x="T4" y="T5"/>
                  </a:cxn>
                  <a:cxn ang="0">
                    <a:pos x="T6" y="T7"/>
                  </a:cxn>
                  <a:cxn ang="0">
                    <a:pos x="T8" y="T9"/>
                  </a:cxn>
                </a:cxnLst>
                <a:rect l="0" t="0" r="r" b="b"/>
                <a:pathLst>
                  <a:path w="86" h="119">
                    <a:moveTo>
                      <a:pt x="64" y="21"/>
                    </a:moveTo>
                    <a:cubicBezTo>
                      <a:pt x="16" y="76"/>
                      <a:pt x="6" y="105"/>
                      <a:pt x="6" y="119"/>
                    </a:cubicBezTo>
                    <a:cubicBezTo>
                      <a:pt x="22" y="112"/>
                      <a:pt x="86" y="78"/>
                      <a:pt x="77" y="0"/>
                    </a:cubicBezTo>
                    <a:cubicBezTo>
                      <a:pt x="77" y="0"/>
                      <a:pt x="0" y="18"/>
                      <a:pt x="1" y="103"/>
                    </a:cubicBezTo>
                    <a:cubicBezTo>
                      <a:pt x="18" y="65"/>
                      <a:pt x="64" y="21"/>
                      <a:pt x="64"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5" name="Freeform 16">
                <a:extLst>
                  <a:ext uri="{FF2B5EF4-FFF2-40B4-BE49-F238E27FC236}">
                    <a16:creationId xmlns:a16="http://schemas.microsoft.com/office/drawing/2014/main" id="{162B4DE6-FB9B-82AE-5765-B189296C32EA}"/>
                  </a:ext>
                </a:extLst>
              </p:cNvPr>
              <p:cNvSpPr>
                <a:spLocks/>
              </p:cNvSpPr>
              <p:nvPr/>
            </p:nvSpPr>
            <p:spPr bwMode="auto">
              <a:xfrm>
                <a:off x="2717742" y="3058427"/>
                <a:ext cx="330589" cy="395250"/>
              </a:xfrm>
              <a:custGeom>
                <a:avLst/>
                <a:gdLst>
                  <a:gd name="T0" fmla="*/ 79 w 159"/>
                  <a:gd name="T1" fmla="*/ 37 h 212"/>
                  <a:gd name="T2" fmla="*/ 58 w 159"/>
                  <a:gd name="T3" fmla="*/ 212 h 212"/>
                  <a:gd name="T4" fmla="*/ 83 w 159"/>
                  <a:gd name="T5" fmla="*/ 0 h 212"/>
                  <a:gd name="T6" fmla="*/ 79 w 159"/>
                  <a:gd name="T7" fmla="*/ 195 h 212"/>
                  <a:gd name="T8" fmla="*/ 79 w 159"/>
                  <a:gd name="T9" fmla="*/ 37 h 212"/>
                </a:gdLst>
                <a:ahLst/>
                <a:cxnLst>
                  <a:cxn ang="0">
                    <a:pos x="T0" y="T1"/>
                  </a:cxn>
                  <a:cxn ang="0">
                    <a:pos x="T2" y="T3"/>
                  </a:cxn>
                  <a:cxn ang="0">
                    <a:pos x="T4" y="T5"/>
                  </a:cxn>
                  <a:cxn ang="0">
                    <a:pos x="T6" y="T7"/>
                  </a:cxn>
                  <a:cxn ang="0">
                    <a:pos x="T8" y="T9"/>
                  </a:cxn>
                </a:cxnLst>
                <a:rect l="0" t="0" r="r" b="b"/>
                <a:pathLst>
                  <a:path w="159" h="212">
                    <a:moveTo>
                      <a:pt x="79" y="37"/>
                    </a:moveTo>
                    <a:cubicBezTo>
                      <a:pt x="85" y="149"/>
                      <a:pt x="70" y="193"/>
                      <a:pt x="58" y="212"/>
                    </a:cubicBezTo>
                    <a:cubicBezTo>
                      <a:pt x="45" y="189"/>
                      <a:pt x="0" y="90"/>
                      <a:pt x="83" y="0"/>
                    </a:cubicBezTo>
                    <a:cubicBezTo>
                      <a:pt x="83" y="0"/>
                      <a:pt x="159" y="90"/>
                      <a:pt x="79" y="195"/>
                    </a:cubicBezTo>
                    <a:cubicBezTo>
                      <a:pt x="94" y="133"/>
                      <a:pt x="79" y="37"/>
                      <a:pt x="79"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6" name="Freeform 17">
                <a:extLst>
                  <a:ext uri="{FF2B5EF4-FFF2-40B4-BE49-F238E27FC236}">
                    <a16:creationId xmlns:a16="http://schemas.microsoft.com/office/drawing/2014/main" id="{440CE813-FDA2-6EC6-3C96-F66F76279444}"/>
                  </a:ext>
                </a:extLst>
              </p:cNvPr>
              <p:cNvSpPr>
                <a:spLocks/>
              </p:cNvSpPr>
              <p:nvPr/>
            </p:nvSpPr>
            <p:spPr bwMode="auto">
              <a:xfrm>
                <a:off x="2535433" y="2816627"/>
                <a:ext cx="313572" cy="388274"/>
              </a:xfrm>
              <a:custGeom>
                <a:avLst/>
                <a:gdLst>
                  <a:gd name="T0" fmla="*/ 58 w 151"/>
                  <a:gd name="T1" fmla="*/ 37 h 209"/>
                  <a:gd name="T2" fmla="*/ 92 w 151"/>
                  <a:gd name="T3" fmla="*/ 209 h 209"/>
                  <a:gd name="T4" fmla="*/ 50 w 151"/>
                  <a:gd name="T5" fmla="*/ 0 h 209"/>
                  <a:gd name="T6" fmla="*/ 107 w 151"/>
                  <a:gd name="T7" fmla="*/ 187 h 209"/>
                  <a:gd name="T8" fmla="*/ 58 w 151"/>
                  <a:gd name="T9" fmla="*/ 37 h 209"/>
                </a:gdLst>
                <a:ahLst/>
                <a:cxnLst>
                  <a:cxn ang="0">
                    <a:pos x="T0" y="T1"/>
                  </a:cxn>
                  <a:cxn ang="0">
                    <a:pos x="T2" y="T3"/>
                  </a:cxn>
                  <a:cxn ang="0">
                    <a:pos x="T4" y="T5"/>
                  </a:cxn>
                  <a:cxn ang="0">
                    <a:pos x="T6" y="T7"/>
                  </a:cxn>
                  <a:cxn ang="0">
                    <a:pos x="T8" y="T9"/>
                  </a:cxn>
                </a:cxnLst>
                <a:rect l="0" t="0" r="r" b="b"/>
                <a:pathLst>
                  <a:path w="151" h="209">
                    <a:moveTo>
                      <a:pt x="58" y="37"/>
                    </a:moveTo>
                    <a:cubicBezTo>
                      <a:pt x="99" y="140"/>
                      <a:pt x="99" y="188"/>
                      <a:pt x="92" y="209"/>
                    </a:cubicBezTo>
                    <a:cubicBezTo>
                      <a:pt x="73" y="191"/>
                      <a:pt x="0" y="111"/>
                      <a:pt x="50" y="0"/>
                    </a:cubicBezTo>
                    <a:cubicBezTo>
                      <a:pt x="50" y="0"/>
                      <a:pt x="151" y="62"/>
                      <a:pt x="107" y="187"/>
                    </a:cubicBezTo>
                    <a:cubicBezTo>
                      <a:pt x="102" y="122"/>
                      <a:pt x="58" y="37"/>
                      <a:pt x="58"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7" name="Freeform 18">
                <a:extLst>
                  <a:ext uri="{FF2B5EF4-FFF2-40B4-BE49-F238E27FC236}">
                    <a16:creationId xmlns:a16="http://schemas.microsoft.com/office/drawing/2014/main" id="{8355315D-60D0-BBFF-CBD1-E0F241921C65}"/>
                  </a:ext>
                </a:extLst>
              </p:cNvPr>
              <p:cNvSpPr>
                <a:spLocks/>
              </p:cNvSpPr>
              <p:nvPr/>
            </p:nvSpPr>
            <p:spPr bwMode="auto">
              <a:xfrm>
                <a:off x="2360416" y="2686427"/>
                <a:ext cx="196894" cy="274350"/>
              </a:xfrm>
              <a:custGeom>
                <a:avLst/>
                <a:gdLst>
                  <a:gd name="T0" fmla="*/ 20 w 95"/>
                  <a:gd name="T1" fmla="*/ 26 h 148"/>
                  <a:gd name="T2" fmla="*/ 91 w 95"/>
                  <a:gd name="T3" fmla="*/ 148 h 148"/>
                  <a:gd name="T4" fmla="*/ 5 w 95"/>
                  <a:gd name="T5" fmla="*/ 0 h 148"/>
                  <a:gd name="T6" fmla="*/ 95 w 95"/>
                  <a:gd name="T7" fmla="*/ 127 h 148"/>
                  <a:gd name="T8" fmla="*/ 20 w 95"/>
                  <a:gd name="T9" fmla="*/ 26 h 148"/>
                </a:gdLst>
                <a:ahLst/>
                <a:cxnLst>
                  <a:cxn ang="0">
                    <a:pos x="T0" y="T1"/>
                  </a:cxn>
                  <a:cxn ang="0">
                    <a:pos x="T2" y="T3"/>
                  </a:cxn>
                  <a:cxn ang="0">
                    <a:pos x="T4" y="T5"/>
                  </a:cxn>
                  <a:cxn ang="0">
                    <a:pos x="T6" y="T7"/>
                  </a:cxn>
                  <a:cxn ang="0">
                    <a:pos x="T8" y="T9"/>
                  </a:cxn>
                </a:cxnLst>
                <a:rect l="0" t="0" r="r" b="b"/>
                <a:pathLst>
                  <a:path w="95" h="148">
                    <a:moveTo>
                      <a:pt x="20" y="26"/>
                    </a:moveTo>
                    <a:cubicBezTo>
                      <a:pt x="77" y="93"/>
                      <a:pt x="90" y="130"/>
                      <a:pt x="91" y="148"/>
                    </a:cubicBezTo>
                    <a:cubicBezTo>
                      <a:pt x="73" y="140"/>
                      <a:pt x="0" y="101"/>
                      <a:pt x="5" y="0"/>
                    </a:cubicBezTo>
                    <a:cubicBezTo>
                      <a:pt x="5" y="0"/>
                      <a:pt x="92" y="17"/>
                      <a:pt x="95" y="127"/>
                    </a:cubicBezTo>
                    <a:cubicBezTo>
                      <a:pt x="74" y="79"/>
                      <a:pt x="20" y="26"/>
                      <a:pt x="20"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8" name="Freeform 19">
                <a:extLst>
                  <a:ext uri="{FF2B5EF4-FFF2-40B4-BE49-F238E27FC236}">
                    <a16:creationId xmlns:a16="http://schemas.microsoft.com/office/drawing/2014/main" id="{81760F54-FB37-53A6-6510-76A93548A1F0}"/>
                  </a:ext>
                </a:extLst>
              </p:cNvPr>
              <p:cNvSpPr>
                <a:spLocks/>
              </p:cNvSpPr>
              <p:nvPr/>
            </p:nvSpPr>
            <p:spPr bwMode="auto">
              <a:xfrm>
                <a:off x="2822268" y="3353701"/>
                <a:ext cx="320865" cy="378975"/>
              </a:xfrm>
              <a:custGeom>
                <a:avLst/>
                <a:gdLst>
                  <a:gd name="T0" fmla="*/ 97 w 155"/>
                  <a:gd name="T1" fmla="*/ 36 h 203"/>
                  <a:gd name="T2" fmla="*/ 10 w 155"/>
                  <a:gd name="T3" fmla="*/ 203 h 203"/>
                  <a:gd name="T4" fmla="*/ 115 w 155"/>
                  <a:gd name="T5" fmla="*/ 0 h 203"/>
                  <a:gd name="T6" fmla="*/ 37 w 155"/>
                  <a:gd name="T7" fmla="*/ 194 h 203"/>
                  <a:gd name="T8" fmla="*/ 97 w 155"/>
                  <a:gd name="T9" fmla="*/ 36 h 203"/>
                </a:gdLst>
                <a:ahLst/>
                <a:cxnLst>
                  <a:cxn ang="0">
                    <a:pos x="T0" y="T1"/>
                  </a:cxn>
                  <a:cxn ang="0">
                    <a:pos x="T2" y="T3"/>
                  </a:cxn>
                  <a:cxn ang="0">
                    <a:pos x="T4" y="T5"/>
                  </a:cxn>
                  <a:cxn ang="0">
                    <a:pos x="T6" y="T7"/>
                  </a:cxn>
                  <a:cxn ang="0">
                    <a:pos x="T8" y="T9"/>
                  </a:cxn>
                </a:cxnLst>
                <a:rect l="0" t="0" r="r" b="b"/>
                <a:pathLst>
                  <a:path w="155" h="203">
                    <a:moveTo>
                      <a:pt x="97" y="36"/>
                    </a:moveTo>
                    <a:cubicBezTo>
                      <a:pt x="61" y="150"/>
                      <a:pt x="30" y="189"/>
                      <a:pt x="10" y="203"/>
                    </a:cubicBezTo>
                    <a:cubicBezTo>
                      <a:pt x="7" y="175"/>
                      <a:pt x="0" y="58"/>
                      <a:pt x="115" y="0"/>
                    </a:cubicBezTo>
                    <a:cubicBezTo>
                      <a:pt x="115" y="0"/>
                      <a:pt x="155" y="120"/>
                      <a:pt x="37" y="194"/>
                    </a:cubicBezTo>
                    <a:cubicBezTo>
                      <a:pt x="75" y="137"/>
                      <a:pt x="97" y="36"/>
                      <a:pt x="97"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69" name="Freeform 20">
                <a:extLst>
                  <a:ext uri="{FF2B5EF4-FFF2-40B4-BE49-F238E27FC236}">
                    <a16:creationId xmlns:a16="http://schemas.microsoft.com/office/drawing/2014/main" id="{CFFE0049-AF92-4471-B5B0-E586A05EDD72}"/>
                  </a:ext>
                </a:extLst>
              </p:cNvPr>
              <p:cNvSpPr>
                <a:spLocks/>
              </p:cNvSpPr>
              <p:nvPr/>
            </p:nvSpPr>
            <p:spPr bwMode="auto">
              <a:xfrm>
                <a:off x="2734759" y="3693151"/>
                <a:ext cx="342742" cy="279000"/>
              </a:xfrm>
              <a:custGeom>
                <a:avLst/>
                <a:gdLst>
                  <a:gd name="T0" fmla="*/ 137 w 165"/>
                  <a:gd name="T1" fmla="*/ 27 h 150"/>
                  <a:gd name="T2" fmla="*/ 0 w 165"/>
                  <a:gd name="T3" fmla="*/ 147 h 150"/>
                  <a:gd name="T4" fmla="*/ 165 w 165"/>
                  <a:gd name="T5" fmla="*/ 0 h 150"/>
                  <a:gd name="T6" fmla="*/ 27 w 165"/>
                  <a:gd name="T7" fmla="*/ 150 h 150"/>
                  <a:gd name="T8" fmla="*/ 137 w 165"/>
                  <a:gd name="T9" fmla="*/ 27 h 150"/>
                </a:gdLst>
                <a:ahLst/>
                <a:cxnLst>
                  <a:cxn ang="0">
                    <a:pos x="T0" y="T1"/>
                  </a:cxn>
                  <a:cxn ang="0">
                    <a:pos x="T2" y="T3"/>
                  </a:cxn>
                  <a:cxn ang="0">
                    <a:pos x="T4" y="T5"/>
                  </a:cxn>
                  <a:cxn ang="0">
                    <a:pos x="T6" y="T7"/>
                  </a:cxn>
                  <a:cxn ang="0">
                    <a:pos x="T8" y="T9"/>
                  </a:cxn>
                </a:cxnLst>
                <a:rect l="0" t="0" r="r" b="b"/>
                <a:pathLst>
                  <a:path w="165" h="150">
                    <a:moveTo>
                      <a:pt x="137" y="27"/>
                    </a:moveTo>
                    <a:cubicBezTo>
                      <a:pt x="64" y="118"/>
                      <a:pt x="22" y="142"/>
                      <a:pt x="0" y="147"/>
                    </a:cubicBezTo>
                    <a:cubicBezTo>
                      <a:pt x="7" y="121"/>
                      <a:pt x="43" y="12"/>
                      <a:pt x="165" y="0"/>
                    </a:cubicBezTo>
                    <a:cubicBezTo>
                      <a:pt x="165" y="0"/>
                      <a:pt x="158" y="126"/>
                      <a:pt x="27" y="150"/>
                    </a:cubicBezTo>
                    <a:cubicBezTo>
                      <a:pt x="82" y="112"/>
                      <a:pt x="137" y="27"/>
                      <a:pt x="137"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70" name="Freeform 21">
                <a:extLst>
                  <a:ext uri="{FF2B5EF4-FFF2-40B4-BE49-F238E27FC236}">
                    <a16:creationId xmlns:a16="http://schemas.microsoft.com/office/drawing/2014/main" id="{3D251C41-B3A6-9E55-C04B-D97F06A2EDAD}"/>
                  </a:ext>
                </a:extLst>
              </p:cNvPr>
              <p:cNvSpPr>
                <a:spLocks/>
              </p:cNvSpPr>
              <p:nvPr/>
            </p:nvSpPr>
            <p:spPr bwMode="auto">
              <a:xfrm>
                <a:off x="2550018" y="3951226"/>
                <a:ext cx="442405" cy="274350"/>
              </a:xfrm>
              <a:custGeom>
                <a:avLst/>
                <a:gdLst>
                  <a:gd name="T0" fmla="*/ 175 w 213"/>
                  <a:gd name="T1" fmla="*/ 44 h 148"/>
                  <a:gd name="T2" fmla="*/ 0 w 213"/>
                  <a:gd name="T3" fmla="*/ 121 h 148"/>
                  <a:gd name="T4" fmla="*/ 213 w 213"/>
                  <a:gd name="T5" fmla="*/ 26 h 148"/>
                  <a:gd name="T6" fmla="*/ 26 w 213"/>
                  <a:gd name="T7" fmla="*/ 131 h 148"/>
                  <a:gd name="T8" fmla="*/ 175 w 213"/>
                  <a:gd name="T9" fmla="*/ 44 h 148"/>
                </a:gdLst>
                <a:ahLst/>
                <a:cxnLst>
                  <a:cxn ang="0">
                    <a:pos x="T0" y="T1"/>
                  </a:cxn>
                  <a:cxn ang="0">
                    <a:pos x="T2" y="T3"/>
                  </a:cxn>
                  <a:cxn ang="0">
                    <a:pos x="T4" y="T5"/>
                  </a:cxn>
                  <a:cxn ang="0">
                    <a:pos x="T6" y="T7"/>
                  </a:cxn>
                  <a:cxn ang="0">
                    <a:pos x="T8" y="T9"/>
                  </a:cxn>
                </a:cxnLst>
                <a:rect l="0" t="0" r="r" b="b"/>
                <a:pathLst>
                  <a:path w="213" h="148">
                    <a:moveTo>
                      <a:pt x="175" y="44"/>
                    </a:moveTo>
                    <a:cubicBezTo>
                      <a:pt x="73" y="111"/>
                      <a:pt x="24" y="123"/>
                      <a:pt x="0" y="121"/>
                    </a:cubicBezTo>
                    <a:cubicBezTo>
                      <a:pt x="15" y="97"/>
                      <a:pt x="86" y="0"/>
                      <a:pt x="213" y="26"/>
                    </a:cubicBezTo>
                    <a:cubicBezTo>
                      <a:pt x="213" y="26"/>
                      <a:pt x="166" y="148"/>
                      <a:pt x="26" y="131"/>
                    </a:cubicBezTo>
                    <a:cubicBezTo>
                      <a:pt x="93" y="111"/>
                      <a:pt x="175" y="44"/>
                      <a:pt x="175"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71" name="Freeform 22">
                <a:extLst>
                  <a:ext uri="{FF2B5EF4-FFF2-40B4-BE49-F238E27FC236}">
                    <a16:creationId xmlns:a16="http://schemas.microsoft.com/office/drawing/2014/main" id="{C05E2A94-0F0E-5C85-BB51-B351BDF0FD2A}"/>
                  </a:ext>
                </a:extLst>
              </p:cNvPr>
              <p:cNvSpPr>
                <a:spLocks/>
              </p:cNvSpPr>
              <p:nvPr/>
            </p:nvSpPr>
            <p:spPr bwMode="auto">
              <a:xfrm>
                <a:off x="2314230" y="4165126"/>
                <a:ext cx="459422" cy="309224"/>
              </a:xfrm>
              <a:custGeom>
                <a:avLst/>
                <a:gdLst>
                  <a:gd name="T0" fmla="*/ 183 w 222"/>
                  <a:gd name="T1" fmla="*/ 70 h 166"/>
                  <a:gd name="T2" fmla="*/ 0 w 222"/>
                  <a:gd name="T3" fmla="*/ 89 h 166"/>
                  <a:gd name="T4" fmla="*/ 222 w 222"/>
                  <a:gd name="T5" fmla="*/ 65 h 166"/>
                  <a:gd name="T6" fmla="*/ 20 w 222"/>
                  <a:gd name="T7" fmla="*/ 107 h 166"/>
                  <a:gd name="T8" fmla="*/ 183 w 222"/>
                  <a:gd name="T9" fmla="*/ 70 h 166"/>
                </a:gdLst>
                <a:ahLst/>
                <a:cxnLst>
                  <a:cxn ang="0">
                    <a:pos x="T0" y="T1"/>
                  </a:cxn>
                  <a:cxn ang="0">
                    <a:pos x="T2" y="T3"/>
                  </a:cxn>
                  <a:cxn ang="0">
                    <a:pos x="T4" y="T5"/>
                  </a:cxn>
                  <a:cxn ang="0">
                    <a:pos x="T6" y="T7"/>
                  </a:cxn>
                  <a:cxn ang="0">
                    <a:pos x="T8" y="T9"/>
                  </a:cxn>
                </a:cxnLst>
                <a:rect l="0" t="0" r="r" b="b"/>
                <a:pathLst>
                  <a:path w="222" h="166">
                    <a:moveTo>
                      <a:pt x="183" y="70"/>
                    </a:moveTo>
                    <a:cubicBezTo>
                      <a:pt x="70" y="102"/>
                      <a:pt x="21" y="98"/>
                      <a:pt x="0" y="89"/>
                    </a:cubicBezTo>
                    <a:cubicBezTo>
                      <a:pt x="21" y="70"/>
                      <a:pt x="114" y="0"/>
                      <a:pt x="222" y="65"/>
                    </a:cubicBezTo>
                    <a:cubicBezTo>
                      <a:pt x="222" y="65"/>
                      <a:pt x="143" y="166"/>
                      <a:pt x="20" y="107"/>
                    </a:cubicBezTo>
                    <a:cubicBezTo>
                      <a:pt x="88" y="108"/>
                      <a:pt x="183" y="70"/>
                      <a:pt x="183"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72" name="Freeform 23">
                <a:extLst>
                  <a:ext uri="{FF2B5EF4-FFF2-40B4-BE49-F238E27FC236}">
                    <a16:creationId xmlns:a16="http://schemas.microsoft.com/office/drawing/2014/main" id="{51DEEEE4-B7CD-F0A2-9DC1-7B4453148C80}"/>
                  </a:ext>
                </a:extLst>
              </p:cNvPr>
              <p:cNvSpPr>
                <a:spLocks/>
              </p:cNvSpPr>
              <p:nvPr/>
            </p:nvSpPr>
            <p:spPr bwMode="auto">
              <a:xfrm>
                <a:off x="2022534" y="4274400"/>
                <a:ext cx="444837" cy="306900"/>
              </a:xfrm>
              <a:custGeom>
                <a:avLst/>
                <a:gdLst>
                  <a:gd name="T0" fmla="*/ 38 w 215"/>
                  <a:gd name="T1" fmla="*/ 75 h 165"/>
                  <a:gd name="T2" fmla="*/ 215 w 215"/>
                  <a:gd name="T3" fmla="*/ 124 h 165"/>
                  <a:gd name="T4" fmla="*/ 0 w 215"/>
                  <a:gd name="T5" fmla="*/ 65 h 165"/>
                  <a:gd name="T6" fmla="*/ 202 w 215"/>
                  <a:gd name="T7" fmla="*/ 99 h 165"/>
                  <a:gd name="T8" fmla="*/ 38 w 215"/>
                  <a:gd name="T9" fmla="*/ 75 h 165"/>
                </a:gdLst>
                <a:ahLst/>
                <a:cxnLst>
                  <a:cxn ang="0">
                    <a:pos x="T0" y="T1"/>
                  </a:cxn>
                  <a:cxn ang="0">
                    <a:pos x="T2" y="T3"/>
                  </a:cxn>
                  <a:cxn ang="0">
                    <a:pos x="T4" y="T5"/>
                  </a:cxn>
                  <a:cxn ang="0">
                    <a:pos x="T6" y="T7"/>
                  </a:cxn>
                  <a:cxn ang="0">
                    <a:pos x="T8" y="T9"/>
                  </a:cxn>
                </a:cxnLst>
                <a:rect l="0" t="0" r="r" b="b"/>
                <a:pathLst>
                  <a:path w="215" h="165">
                    <a:moveTo>
                      <a:pt x="38" y="75"/>
                    </a:moveTo>
                    <a:cubicBezTo>
                      <a:pt x="155" y="85"/>
                      <a:pt x="199" y="107"/>
                      <a:pt x="215" y="124"/>
                    </a:cubicBezTo>
                    <a:cubicBezTo>
                      <a:pt x="189" y="133"/>
                      <a:pt x="77" y="165"/>
                      <a:pt x="0" y="65"/>
                    </a:cubicBezTo>
                    <a:cubicBezTo>
                      <a:pt x="0" y="65"/>
                      <a:pt x="109" y="0"/>
                      <a:pt x="202" y="99"/>
                    </a:cubicBezTo>
                    <a:cubicBezTo>
                      <a:pt x="140" y="74"/>
                      <a:pt x="38" y="75"/>
                      <a:pt x="38"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73" name="Freeform 24">
                <a:extLst>
                  <a:ext uri="{FF2B5EF4-FFF2-40B4-BE49-F238E27FC236}">
                    <a16:creationId xmlns:a16="http://schemas.microsoft.com/office/drawing/2014/main" id="{816AE20A-4E7F-9F21-D42E-B6D3DFC0F949}"/>
                  </a:ext>
                </a:extLst>
              </p:cNvPr>
              <p:cNvSpPr>
                <a:spLocks/>
              </p:cNvSpPr>
              <p:nvPr/>
            </p:nvSpPr>
            <p:spPr bwMode="auto">
              <a:xfrm>
                <a:off x="1993364" y="4448776"/>
                <a:ext cx="177449" cy="220874"/>
              </a:xfrm>
              <a:custGeom>
                <a:avLst/>
                <a:gdLst>
                  <a:gd name="T0" fmla="*/ 22 w 86"/>
                  <a:gd name="T1" fmla="*/ 21 h 119"/>
                  <a:gd name="T2" fmla="*/ 80 w 86"/>
                  <a:gd name="T3" fmla="*/ 119 h 119"/>
                  <a:gd name="T4" fmla="*/ 9 w 86"/>
                  <a:gd name="T5" fmla="*/ 0 h 119"/>
                  <a:gd name="T6" fmla="*/ 85 w 86"/>
                  <a:gd name="T7" fmla="*/ 103 h 119"/>
                  <a:gd name="T8" fmla="*/ 22 w 86"/>
                  <a:gd name="T9" fmla="*/ 21 h 119"/>
                </a:gdLst>
                <a:ahLst/>
                <a:cxnLst>
                  <a:cxn ang="0">
                    <a:pos x="T0" y="T1"/>
                  </a:cxn>
                  <a:cxn ang="0">
                    <a:pos x="T2" y="T3"/>
                  </a:cxn>
                  <a:cxn ang="0">
                    <a:pos x="T4" y="T5"/>
                  </a:cxn>
                  <a:cxn ang="0">
                    <a:pos x="T6" y="T7"/>
                  </a:cxn>
                  <a:cxn ang="0">
                    <a:pos x="T8" y="T9"/>
                  </a:cxn>
                </a:cxnLst>
                <a:rect l="0" t="0" r="r" b="b"/>
                <a:pathLst>
                  <a:path w="86" h="119">
                    <a:moveTo>
                      <a:pt x="22" y="21"/>
                    </a:moveTo>
                    <a:cubicBezTo>
                      <a:pt x="70" y="76"/>
                      <a:pt x="80" y="105"/>
                      <a:pt x="80" y="119"/>
                    </a:cubicBezTo>
                    <a:cubicBezTo>
                      <a:pt x="64" y="112"/>
                      <a:pt x="0" y="78"/>
                      <a:pt x="9" y="0"/>
                    </a:cubicBezTo>
                    <a:cubicBezTo>
                      <a:pt x="9" y="0"/>
                      <a:pt x="86" y="18"/>
                      <a:pt x="85" y="103"/>
                    </a:cubicBezTo>
                    <a:cubicBezTo>
                      <a:pt x="68" y="65"/>
                      <a:pt x="22" y="21"/>
                      <a:pt x="22"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grpSp>
        <p:sp>
          <p:nvSpPr>
            <p:cNvPr id="74" name="Oval 73">
              <a:extLst>
                <a:ext uri="{FF2B5EF4-FFF2-40B4-BE49-F238E27FC236}">
                  <a16:creationId xmlns:a16="http://schemas.microsoft.com/office/drawing/2014/main" id="{E906C582-FDFD-6864-DD2A-0C1188B34CDB}"/>
                </a:ext>
              </a:extLst>
            </p:cNvPr>
            <p:cNvSpPr/>
            <p:nvPr/>
          </p:nvSpPr>
          <p:spPr bwMode="auto">
            <a:xfrm>
              <a:off x="521992" y="1890456"/>
              <a:ext cx="1494718" cy="1118193"/>
            </a:xfrm>
            <a:prstGeom prst="ellipse">
              <a:avLst/>
            </a:prstGeom>
            <a:noFill/>
            <a:ln w="12700" cap="flat" cmpd="sng" algn="ctr">
              <a:noFill/>
              <a:prstDash val="solid"/>
              <a:miter lim="800000"/>
            </a:ln>
            <a:effectLst/>
          </p:spPr>
          <p:txBody>
            <a:bodyPr lIns="0" rIns="0" anchor="ctr"/>
            <a:lstStyle/>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Niche Player- Outsourced Digital Workplaces Services</a:t>
              </a:r>
            </a:p>
          </p:txBody>
        </p:sp>
        <p:sp>
          <p:nvSpPr>
            <p:cNvPr id="75" name="TextBox 74">
              <a:extLst>
                <a:ext uri="{FF2B5EF4-FFF2-40B4-BE49-F238E27FC236}">
                  <a16:creationId xmlns:a16="http://schemas.microsoft.com/office/drawing/2014/main" id="{08660032-4819-99CF-0202-3C1AF123D9C1}"/>
                </a:ext>
              </a:extLst>
            </p:cNvPr>
            <p:cNvSpPr txBox="1"/>
            <p:nvPr/>
          </p:nvSpPr>
          <p:spPr>
            <a:xfrm>
              <a:off x="914111" y="1345798"/>
              <a:ext cx="747416" cy="478134"/>
            </a:xfrm>
            <a:prstGeom prst="rect">
              <a:avLst/>
            </a:prstGeom>
            <a:noFill/>
          </p:spPr>
          <p:txBody>
            <a:bodyPr wrap="none" rtlCol="0">
              <a:spAutoFit/>
            </a:bodyPr>
            <a:lstStyle>
              <a:defPPr>
                <a:defRPr lang="en-US"/>
              </a:defPPr>
              <a:lvl1pPr algn="ctr">
                <a:defRPr sz="1000" b="1">
                  <a:solidFill>
                    <a:schemeClr val="bg1"/>
                  </a:solidFill>
                  <a:latin typeface="Trebuchet MS" panose="020B0603020202020204" pitchFamily="34" charset="0"/>
                </a:defRPr>
              </a:lvl1p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Gartner</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2024</a:t>
              </a:r>
            </a:p>
          </p:txBody>
        </p:sp>
        <p:grpSp>
          <p:nvGrpSpPr>
            <p:cNvPr id="76" name="Group 75">
              <a:extLst>
                <a:ext uri="{FF2B5EF4-FFF2-40B4-BE49-F238E27FC236}">
                  <a16:creationId xmlns:a16="http://schemas.microsoft.com/office/drawing/2014/main" id="{B9820DC1-2FA1-FA02-45B0-593B9F647B82}"/>
                </a:ext>
              </a:extLst>
            </p:cNvPr>
            <p:cNvGrpSpPr/>
            <p:nvPr/>
          </p:nvGrpSpPr>
          <p:grpSpPr>
            <a:xfrm>
              <a:off x="4460945" y="3311694"/>
              <a:ext cx="1256724" cy="274434"/>
              <a:chOff x="840825" y="2515745"/>
              <a:chExt cx="1256724" cy="198154"/>
            </a:xfrm>
          </p:grpSpPr>
          <p:cxnSp>
            <p:nvCxnSpPr>
              <p:cNvPr id="77" name="Straight Connector 76">
                <a:extLst>
                  <a:ext uri="{FF2B5EF4-FFF2-40B4-BE49-F238E27FC236}">
                    <a16:creationId xmlns:a16="http://schemas.microsoft.com/office/drawing/2014/main" id="{E63BA3ED-B876-3F82-7BE1-35DE3E233068}"/>
                  </a:ext>
                </a:extLst>
              </p:cNvPr>
              <p:cNvCxnSpPr>
                <a:cxnSpLocks/>
              </p:cNvCxnSpPr>
              <p:nvPr/>
            </p:nvCxnSpPr>
            <p:spPr>
              <a:xfrm>
                <a:off x="1469187" y="2515745"/>
                <a:ext cx="0" cy="198154"/>
              </a:xfrm>
              <a:prstGeom prst="line">
                <a:avLst/>
              </a:prstGeom>
              <a:noFill/>
              <a:ln w="9525" cap="flat" cmpd="sng" algn="ctr">
                <a:solidFill>
                  <a:srgbClr val="FFFFFF">
                    <a:lumMod val="65000"/>
                  </a:srgbClr>
                </a:solidFill>
                <a:prstDash val="solid"/>
              </a:ln>
              <a:effectLst/>
            </p:spPr>
          </p:cxnSp>
          <p:cxnSp>
            <p:nvCxnSpPr>
              <p:cNvPr id="78" name="Straight Connector 77">
                <a:extLst>
                  <a:ext uri="{FF2B5EF4-FFF2-40B4-BE49-F238E27FC236}">
                    <a16:creationId xmlns:a16="http://schemas.microsoft.com/office/drawing/2014/main" id="{A5E42B89-673B-6761-0E4E-1EC6BD5C99B6}"/>
                  </a:ext>
                </a:extLst>
              </p:cNvPr>
              <p:cNvCxnSpPr>
                <a:cxnSpLocks/>
              </p:cNvCxnSpPr>
              <p:nvPr/>
            </p:nvCxnSpPr>
            <p:spPr>
              <a:xfrm>
                <a:off x="840825" y="2713899"/>
                <a:ext cx="1256724" cy="0"/>
              </a:xfrm>
              <a:prstGeom prst="line">
                <a:avLst/>
              </a:prstGeom>
              <a:noFill/>
              <a:ln w="9525" cap="flat" cmpd="sng" algn="ctr">
                <a:solidFill>
                  <a:srgbClr val="FFFFFF">
                    <a:lumMod val="65000"/>
                  </a:srgbClr>
                </a:solidFill>
                <a:prstDash val="solid"/>
              </a:ln>
              <a:effectLst/>
            </p:spPr>
          </p:cxnSp>
        </p:grpSp>
        <p:grpSp>
          <p:nvGrpSpPr>
            <p:cNvPr id="79" name="Group 154">
              <a:extLst>
                <a:ext uri="{FF2B5EF4-FFF2-40B4-BE49-F238E27FC236}">
                  <a16:creationId xmlns:a16="http://schemas.microsoft.com/office/drawing/2014/main" id="{43DE5AE2-7B69-1E63-7402-80C5259C6548}"/>
                </a:ext>
              </a:extLst>
            </p:cNvPr>
            <p:cNvGrpSpPr>
              <a:grpSpLocks/>
            </p:cNvGrpSpPr>
            <p:nvPr/>
          </p:nvGrpSpPr>
          <p:grpSpPr bwMode="auto">
            <a:xfrm>
              <a:off x="4670009" y="1620816"/>
              <a:ext cx="2099100" cy="1859293"/>
              <a:chOff x="870335" y="2686427"/>
              <a:chExt cx="2272798" cy="1983223"/>
            </a:xfrm>
            <a:solidFill>
              <a:srgbClr val="F0C93A"/>
            </a:solidFill>
          </p:grpSpPr>
          <p:sp>
            <p:nvSpPr>
              <p:cNvPr id="80" name="Freeform 7">
                <a:extLst>
                  <a:ext uri="{FF2B5EF4-FFF2-40B4-BE49-F238E27FC236}">
                    <a16:creationId xmlns:a16="http://schemas.microsoft.com/office/drawing/2014/main" id="{EFC9FDF6-B8FC-A6D0-0F2D-061C6ADA25AE}"/>
                  </a:ext>
                </a:extLst>
              </p:cNvPr>
              <p:cNvSpPr>
                <a:spLocks/>
              </p:cNvSpPr>
              <p:nvPr/>
            </p:nvSpPr>
            <p:spPr bwMode="auto">
              <a:xfrm>
                <a:off x="965137" y="3058427"/>
                <a:ext cx="330589" cy="395250"/>
              </a:xfrm>
              <a:custGeom>
                <a:avLst/>
                <a:gdLst>
                  <a:gd name="T0" fmla="*/ 80 w 159"/>
                  <a:gd name="T1" fmla="*/ 37 h 212"/>
                  <a:gd name="T2" fmla="*/ 101 w 159"/>
                  <a:gd name="T3" fmla="*/ 212 h 212"/>
                  <a:gd name="T4" fmla="*/ 76 w 159"/>
                  <a:gd name="T5" fmla="*/ 0 h 212"/>
                  <a:gd name="T6" fmla="*/ 80 w 159"/>
                  <a:gd name="T7" fmla="*/ 195 h 212"/>
                  <a:gd name="T8" fmla="*/ 80 w 159"/>
                  <a:gd name="T9" fmla="*/ 37 h 212"/>
                </a:gdLst>
                <a:ahLst/>
                <a:cxnLst>
                  <a:cxn ang="0">
                    <a:pos x="T0" y="T1"/>
                  </a:cxn>
                  <a:cxn ang="0">
                    <a:pos x="T2" y="T3"/>
                  </a:cxn>
                  <a:cxn ang="0">
                    <a:pos x="T4" y="T5"/>
                  </a:cxn>
                  <a:cxn ang="0">
                    <a:pos x="T6" y="T7"/>
                  </a:cxn>
                  <a:cxn ang="0">
                    <a:pos x="T8" y="T9"/>
                  </a:cxn>
                </a:cxnLst>
                <a:rect l="0" t="0" r="r" b="b"/>
                <a:pathLst>
                  <a:path w="159" h="212">
                    <a:moveTo>
                      <a:pt x="80" y="37"/>
                    </a:moveTo>
                    <a:cubicBezTo>
                      <a:pt x="74" y="149"/>
                      <a:pt x="89" y="193"/>
                      <a:pt x="101" y="212"/>
                    </a:cubicBezTo>
                    <a:cubicBezTo>
                      <a:pt x="114" y="189"/>
                      <a:pt x="159" y="90"/>
                      <a:pt x="76" y="0"/>
                    </a:cubicBezTo>
                    <a:cubicBezTo>
                      <a:pt x="76" y="0"/>
                      <a:pt x="0" y="90"/>
                      <a:pt x="80" y="195"/>
                    </a:cubicBezTo>
                    <a:cubicBezTo>
                      <a:pt x="65" y="133"/>
                      <a:pt x="80" y="37"/>
                      <a:pt x="80"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1" name="Freeform 8">
                <a:extLst>
                  <a:ext uri="{FF2B5EF4-FFF2-40B4-BE49-F238E27FC236}">
                    <a16:creationId xmlns:a16="http://schemas.microsoft.com/office/drawing/2014/main" id="{FD54A74C-08B7-2F50-16B5-9AA452003A5D}"/>
                  </a:ext>
                </a:extLst>
              </p:cNvPr>
              <p:cNvSpPr>
                <a:spLocks/>
              </p:cNvSpPr>
              <p:nvPr/>
            </p:nvSpPr>
            <p:spPr bwMode="auto">
              <a:xfrm>
                <a:off x="1164462" y="2816627"/>
                <a:ext cx="313572" cy="388274"/>
              </a:xfrm>
              <a:custGeom>
                <a:avLst/>
                <a:gdLst>
                  <a:gd name="T0" fmla="*/ 93 w 151"/>
                  <a:gd name="T1" fmla="*/ 37 h 209"/>
                  <a:gd name="T2" fmla="*/ 59 w 151"/>
                  <a:gd name="T3" fmla="*/ 209 h 209"/>
                  <a:gd name="T4" fmla="*/ 101 w 151"/>
                  <a:gd name="T5" fmla="*/ 0 h 209"/>
                  <a:gd name="T6" fmla="*/ 44 w 151"/>
                  <a:gd name="T7" fmla="*/ 187 h 209"/>
                  <a:gd name="T8" fmla="*/ 93 w 151"/>
                  <a:gd name="T9" fmla="*/ 37 h 209"/>
                </a:gdLst>
                <a:ahLst/>
                <a:cxnLst>
                  <a:cxn ang="0">
                    <a:pos x="T0" y="T1"/>
                  </a:cxn>
                  <a:cxn ang="0">
                    <a:pos x="T2" y="T3"/>
                  </a:cxn>
                  <a:cxn ang="0">
                    <a:pos x="T4" y="T5"/>
                  </a:cxn>
                  <a:cxn ang="0">
                    <a:pos x="T6" y="T7"/>
                  </a:cxn>
                  <a:cxn ang="0">
                    <a:pos x="T8" y="T9"/>
                  </a:cxn>
                </a:cxnLst>
                <a:rect l="0" t="0" r="r" b="b"/>
                <a:pathLst>
                  <a:path w="151" h="209">
                    <a:moveTo>
                      <a:pt x="93" y="37"/>
                    </a:moveTo>
                    <a:cubicBezTo>
                      <a:pt x="53" y="140"/>
                      <a:pt x="52" y="188"/>
                      <a:pt x="59" y="209"/>
                    </a:cubicBezTo>
                    <a:cubicBezTo>
                      <a:pt x="78" y="191"/>
                      <a:pt x="151" y="111"/>
                      <a:pt x="101" y="0"/>
                    </a:cubicBezTo>
                    <a:cubicBezTo>
                      <a:pt x="101" y="0"/>
                      <a:pt x="0" y="62"/>
                      <a:pt x="44" y="187"/>
                    </a:cubicBezTo>
                    <a:cubicBezTo>
                      <a:pt x="49" y="122"/>
                      <a:pt x="93" y="37"/>
                      <a:pt x="93"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2" name="Freeform 9">
                <a:extLst>
                  <a:ext uri="{FF2B5EF4-FFF2-40B4-BE49-F238E27FC236}">
                    <a16:creationId xmlns:a16="http://schemas.microsoft.com/office/drawing/2014/main" id="{5237D8F8-5B1D-D479-BAEE-BEAC1A3CC034}"/>
                  </a:ext>
                </a:extLst>
              </p:cNvPr>
              <p:cNvSpPr>
                <a:spLocks/>
              </p:cNvSpPr>
              <p:nvPr/>
            </p:nvSpPr>
            <p:spPr bwMode="auto">
              <a:xfrm>
                <a:off x="1456158" y="2686427"/>
                <a:ext cx="199326" cy="274350"/>
              </a:xfrm>
              <a:custGeom>
                <a:avLst/>
                <a:gdLst>
                  <a:gd name="T0" fmla="*/ 75 w 95"/>
                  <a:gd name="T1" fmla="*/ 26 h 148"/>
                  <a:gd name="T2" fmla="*/ 4 w 95"/>
                  <a:gd name="T3" fmla="*/ 148 h 148"/>
                  <a:gd name="T4" fmla="*/ 90 w 95"/>
                  <a:gd name="T5" fmla="*/ 0 h 148"/>
                  <a:gd name="T6" fmla="*/ 0 w 95"/>
                  <a:gd name="T7" fmla="*/ 127 h 148"/>
                  <a:gd name="T8" fmla="*/ 75 w 95"/>
                  <a:gd name="T9" fmla="*/ 26 h 148"/>
                </a:gdLst>
                <a:ahLst/>
                <a:cxnLst>
                  <a:cxn ang="0">
                    <a:pos x="T0" y="T1"/>
                  </a:cxn>
                  <a:cxn ang="0">
                    <a:pos x="T2" y="T3"/>
                  </a:cxn>
                  <a:cxn ang="0">
                    <a:pos x="T4" y="T5"/>
                  </a:cxn>
                  <a:cxn ang="0">
                    <a:pos x="T6" y="T7"/>
                  </a:cxn>
                  <a:cxn ang="0">
                    <a:pos x="T8" y="T9"/>
                  </a:cxn>
                </a:cxnLst>
                <a:rect l="0" t="0" r="r" b="b"/>
                <a:pathLst>
                  <a:path w="95" h="148">
                    <a:moveTo>
                      <a:pt x="75" y="26"/>
                    </a:moveTo>
                    <a:cubicBezTo>
                      <a:pt x="18" y="93"/>
                      <a:pt x="5" y="130"/>
                      <a:pt x="4" y="148"/>
                    </a:cubicBezTo>
                    <a:cubicBezTo>
                      <a:pt x="22" y="140"/>
                      <a:pt x="95" y="101"/>
                      <a:pt x="90" y="0"/>
                    </a:cubicBezTo>
                    <a:cubicBezTo>
                      <a:pt x="90" y="0"/>
                      <a:pt x="3" y="17"/>
                      <a:pt x="0" y="127"/>
                    </a:cubicBezTo>
                    <a:cubicBezTo>
                      <a:pt x="21" y="79"/>
                      <a:pt x="75" y="26"/>
                      <a:pt x="75"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3" name="Freeform 10">
                <a:extLst>
                  <a:ext uri="{FF2B5EF4-FFF2-40B4-BE49-F238E27FC236}">
                    <a16:creationId xmlns:a16="http://schemas.microsoft.com/office/drawing/2014/main" id="{931CF38C-9B70-C65C-1F0F-0D5A4164E4D5}"/>
                  </a:ext>
                </a:extLst>
              </p:cNvPr>
              <p:cNvSpPr>
                <a:spLocks/>
              </p:cNvSpPr>
              <p:nvPr/>
            </p:nvSpPr>
            <p:spPr bwMode="auto">
              <a:xfrm>
                <a:off x="870335" y="3353701"/>
                <a:ext cx="320865" cy="378975"/>
              </a:xfrm>
              <a:custGeom>
                <a:avLst/>
                <a:gdLst>
                  <a:gd name="T0" fmla="*/ 58 w 155"/>
                  <a:gd name="T1" fmla="*/ 36 h 203"/>
                  <a:gd name="T2" fmla="*/ 145 w 155"/>
                  <a:gd name="T3" fmla="*/ 203 h 203"/>
                  <a:gd name="T4" fmla="*/ 40 w 155"/>
                  <a:gd name="T5" fmla="*/ 0 h 203"/>
                  <a:gd name="T6" fmla="*/ 118 w 155"/>
                  <a:gd name="T7" fmla="*/ 194 h 203"/>
                  <a:gd name="T8" fmla="*/ 58 w 155"/>
                  <a:gd name="T9" fmla="*/ 36 h 203"/>
                </a:gdLst>
                <a:ahLst/>
                <a:cxnLst>
                  <a:cxn ang="0">
                    <a:pos x="T0" y="T1"/>
                  </a:cxn>
                  <a:cxn ang="0">
                    <a:pos x="T2" y="T3"/>
                  </a:cxn>
                  <a:cxn ang="0">
                    <a:pos x="T4" y="T5"/>
                  </a:cxn>
                  <a:cxn ang="0">
                    <a:pos x="T6" y="T7"/>
                  </a:cxn>
                  <a:cxn ang="0">
                    <a:pos x="T8" y="T9"/>
                  </a:cxn>
                </a:cxnLst>
                <a:rect l="0" t="0" r="r" b="b"/>
                <a:pathLst>
                  <a:path w="155" h="203">
                    <a:moveTo>
                      <a:pt x="58" y="36"/>
                    </a:moveTo>
                    <a:cubicBezTo>
                      <a:pt x="94" y="150"/>
                      <a:pt x="125" y="189"/>
                      <a:pt x="145" y="203"/>
                    </a:cubicBezTo>
                    <a:cubicBezTo>
                      <a:pt x="148" y="175"/>
                      <a:pt x="155" y="58"/>
                      <a:pt x="40" y="0"/>
                    </a:cubicBezTo>
                    <a:cubicBezTo>
                      <a:pt x="40" y="0"/>
                      <a:pt x="0" y="120"/>
                      <a:pt x="118" y="194"/>
                    </a:cubicBezTo>
                    <a:cubicBezTo>
                      <a:pt x="80" y="137"/>
                      <a:pt x="58" y="36"/>
                      <a:pt x="58"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4" name="Freeform 11">
                <a:extLst>
                  <a:ext uri="{FF2B5EF4-FFF2-40B4-BE49-F238E27FC236}">
                    <a16:creationId xmlns:a16="http://schemas.microsoft.com/office/drawing/2014/main" id="{03FF50BE-AFCC-EDC3-F6E1-90782C2ED281}"/>
                  </a:ext>
                </a:extLst>
              </p:cNvPr>
              <p:cNvSpPr>
                <a:spLocks/>
              </p:cNvSpPr>
              <p:nvPr/>
            </p:nvSpPr>
            <p:spPr bwMode="auto">
              <a:xfrm>
                <a:off x="935967" y="3693151"/>
                <a:ext cx="342742" cy="279000"/>
              </a:xfrm>
              <a:custGeom>
                <a:avLst/>
                <a:gdLst>
                  <a:gd name="T0" fmla="*/ 28 w 165"/>
                  <a:gd name="T1" fmla="*/ 27 h 150"/>
                  <a:gd name="T2" fmla="*/ 165 w 165"/>
                  <a:gd name="T3" fmla="*/ 147 h 150"/>
                  <a:gd name="T4" fmla="*/ 0 w 165"/>
                  <a:gd name="T5" fmla="*/ 0 h 150"/>
                  <a:gd name="T6" fmla="*/ 138 w 165"/>
                  <a:gd name="T7" fmla="*/ 150 h 150"/>
                  <a:gd name="T8" fmla="*/ 28 w 165"/>
                  <a:gd name="T9" fmla="*/ 27 h 150"/>
                </a:gdLst>
                <a:ahLst/>
                <a:cxnLst>
                  <a:cxn ang="0">
                    <a:pos x="T0" y="T1"/>
                  </a:cxn>
                  <a:cxn ang="0">
                    <a:pos x="T2" y="T3"/>
                  </a:cxn>
                  <a:cxn ang="0">
                    <a:pos x="T4" y="T5"/>
                  </a:cxn>
                  <a:cxn ang="0">
                    <a:pos x="T6" y="T7"/>
                  </a:cxn>
                  <a:cxn ang="0">
                    <a:pos x="T8" y="T9"/>
                  </a:cxn>
                </a:cxnLst>
                <a:rect l="0" t="0" r="r" b="b"/>
                <a:pathLst>
                  <a:path w="165" h="150">
                    <a:moveTo>
                      <a:pt x="28" y="27"/>
                    </a:moveTo>
                    <a:cubicBezTo>
                      <a:pt x="101" y="118"/>
                      <a:pt x="143" y="142"/>
                      <a:pt x="165" y="147"/>
                    </a:cubicBezTo>
                    <a:cubicBezTo>
                      <a:pt x="158" y="121"/>
                      <a:pt x="122" y="12"/>
                      <a:pt x="0" y="0"/>
                    </a:cubicBezTo>
                    <a:cubicBezTo>
                      <a:pt x="0" y="0"/>
                      <a:pt x="7" y="126"/>
                      <a:pt x="138" y="150"/>
                    </a:cubicBezTo>
                    <a:cubicBezTo>
                      <a:pt x="83" y="112"/>
                      <a:pt x="28" y="27"/>
                      <a:pt x="28"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5" name="Freeform 12">
                <a:extLst>
                  <a:ext uri="{FF2B5EF4-FFF2-40B4-BE49-F238E27FC236}">
                    <a16:creationId xmlns:a16="http://schemas.microsoft.com/office/drawing/2014/main" id="{E874D8CA-5B4A-7765-4735-3347DBDC6890}"/>
                  </a:ext>
                </a:extLst>
              </p:cNvPr>
              <p:cNvSpPr>
                <a:spLocks/>
              </p:cNvSpPr>
              <p:nvPr/>
            </p:nvSpPr>
            <p:spPr bwMode="auto">
              <a:xfrm>
                <a:off x="1021045" y="3951226"/>
                <a:ext cx="442405" cy="274350"/>
              </a:xfrm>
              <a:custGeom>
                <a:avLst/>
                <a:gdLst>
                  <a:gd name="T0" fmla="*/ 38 w 213"/>
                  <a:gd name="T1" fmla="*/ 44 h 148"/>
                  <a:gd name="T2" fmla="*/ 213 w 213"/>
                  <a:gd name="T3" fmla="*/ 121 h 148"/>
                  <a:gd name="T4" fmla="*/ 0 w 213"/>
                  <a:gd name="T5" fmla="*/ 26 h 148"/>
                  <a:gd name="T6" fmla="*/ 187 w 213"/>
                  <a:gd name="T7" fmla="*/ 131 h 148"/>
                  <a:gd name="T8" fmla="*/ 38 w 213"/>
                  <a:gd name="T9" fmla="*/ 44 h 148"/>
                </a:gdLst>
                <a:ahLst/>
                <a:cxnLst>
                  <a:cxn ang="0">
                    <a:pos x="T0" y="T1"/>
                  </a:cxn>
                  <a:cxn ang="0">
                    <a:pos x="T2" y="T3"/>
                  </a:cxn>
                  <a:cxn ang="0">
                    <a:pos x="T4" y="T5"/>
                  </a:cxn>
                  <a:cxn ang="0">
                    <a:pos x="T6" y="T7"/>
                  </a:cxn>
                  <a:cxn ang="0">
                    <a:pos x="T8" y="T9"/>
                  </a:cxn>
                </a:cxnLst>
                <a:rect l="0" t="0" r="r" b="b"/>
                <a:pathLst>
                  <a:path w="213" h="148">
                    <a:moveTo>
                      <a:pt x="38" y="44"/>
                    </a:moveTo>
                    <a:cubicBezTo>
                      <a:pt x="140" y="111"/>
                      <a:pt x="189" y="123"/>
                      <a:pt x="213" y="121"/>
                    </a:cubicBezTo>
                    <a:cubicBezTo>
                      <a:pt x="198" y="97"/>
                      <a:pt x="127" y="0"/>
                      <a:pt x="0" y="26"/>
                    </a:cubicBezTo>
                    <a:cubicBezTo>
                      <a:pt x="0" y="26"/>
                      <a:pt x="47" y="148"/>
                      <a:pt x="187" y="131"/>
                    </a:cubicBezTo>
                    <a:cubicBezTo>
                      <a:pt x="120" y="111"/>
                      <a:pt x="38" y="44"/>
                      <a:pt x="38"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6" name="Freeform 13">
                <a:extLst>
                  <a:ext uri="{FF2B5EF4-FFF2-40B4-BE49-F238E27FC236}">
                    <a16:creationId xmlns:a16="http://schemas.microsoft.com/office/drawing/2014/main" id="{146F44FA-2FF6-C332-A2A1-FC3475B55E4E}"/>
                  </a:ext>
                </a:extLst>
              </p:cNvPr>
              <p:cNvSpPr>
                <a:spLocks/>
              </p:cNvSpPr>
              <p:nvPr/>
            </p:nvSpPr>
            <p:spPr bwMode="auto">
              <a:xfrm>
                <a:off x="1239816" y="4165126"/>
                <a:ext cx="459422" cy="309224"/>
              </a:xfrm>
              <a:custGeom>
                <a:avLst/>
                <a:gdLst>
                  <a:gd name="T0" fmla="*/ 39 w 222"/>
                  <a:gd name="T1" fmla="*/ 70 h 166"/>
                  <a:gd name="T2" fmla="*/ 222 w 222"/>
                  <a:gd name="T3" fmla="*/ 89 h 166"/>
                  <a:gd name="T4" fmla="*/ 0 w 222"/>
                  <a:gd name="T5" fmla="*/ 65 h 166"/>
                  <a:gd name="T6" fmla="*/ 202 w 222"/>
                  <a:gd name="T7" fmla="*/ 107 h 166"/>
                  <a:gd name="T8" fmla="*/ 39 w 222"/>
                  <a:gd name="T9" fmla="*/ 70 h 166"/>
                </a:gdLst>
                <a:ahLst/>
                <a:cxnLst>
                  <a:cxn ang="0">
                    <a:pos x="T0" y="T1"/>
                  </a:cxn>
                  <a:cxn ang="0">
                    <a:pos x="T2" y="T3"/>
                  </a:cxn>
                  <a:cxn ang="0">
                    <a:pos x="T4" y="T5"/>
                  </a:cxn>
                  <a:cxn ang="0">
                    <a:pos x="T6" y="T7"/>
                  </a:cxn>
                  <a:cxn ang="0">
                    <a:pos x="T8" y="T9"/>
                  </a:cxn>
                </a:cxnLst>
                <a:rect l="0" t="0" r="r" b="b"/>
                <a:pathLst>
                  <a:path w="222" h="166">
                    <a:moveTo>
                      <a:pt x="39" y="70"/>
                    </a:moveTo>
                    <a:cubicBezTo>
                      <a:pt x="152" y="102"/>
                      <a:pt x="201" y="98"/>
                      <a:pt x="222" y="89"/>
                    </a:cubicBezTo>
                    <a:cubicBezTo>
                      <a:pt x="201" y="70"/>
                      <a:pt x="108" y="0"/>
                      <a:pt x="0" y="65"/>
                    </a:cubicBezTo>
                    <a:cubicBezTo>
                      <a:pt x="0" y="65"/>
                      <a:pt x="79" y="166"/>
                      <a:pt x="202" y="107"/>
                    </a:cubicBezTo>
                    <a:cubicBezTo>
                      <a:pt x="134" y="108"/>
                      <a:pt x="39" y="70"/>
                      <a:pt x="39"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7" name="Freeform 14">
                <a:extLst>
                  <a:ext uri="{FF2B5EF4-FFF2-40B4-BE49-F238E27FC236}">
                    <a16:creationId xmlns:a16="http://schemas.microsoft.com/office/drawing/2014/main" id="{1721987A-AF6E-3FA2-7555-98C94E959325}"/>
                  </a:ext>
                </a:extLst>
              </p:cNvPr>
              <p:cNvSpPr>
                <a:spLocks/>
              </p:cNvSpPr>
              <p:nvPr/>
            </p:nvSpPr>
            <p:spPr bwMode="auto">
              <a:xfrm>
                <a:off x="1546097" y="4274400"/>
                <a:ext cx="444837" cy="306900"/>
              </a:xfrm>
              <a:custGeom>
                <a:avLst/>
                <a:gdLst>
                  <a:gd name="T0" fmla="*/ 177 w 215"/>
                  <a:gd name="T1" fmla="*/ 75 h 165"/>
                  <a:gd name="T2" fmla="*/ 0 w 215"/>
                  <a:gd name="T3" fmla="*/ 124 h 165"/>
                  <a:gd name="T4" fmla="*/ 215 w 215"/>
                  <a:gd name="T5" fmla="*/ 65 h 165"/>
                  <a:gd name="T6" fmla="*/ 13 w 215"/>
                  <a:gd name="T7" fmla="*/ 99 h 165"/>
                  <a:gd name="T8" fmla="*/ 177 w 215"/>
                  <a:gd name="T9" fmla="*/ 75 h 165"/>
                </a:gdLst>
                <a:ahLst/>
                <a:cxnLst>
                  <a:cxn ang="0">
                    <a:pos x="T0" y="T1"/>
                  </a:cxn>
                  <a:cxn ang="0">
                    <a:pos x="T2" y="T3"/>
                  </a:cxn>
                  <a:cxn ang="0">
                    <a:pos x="T4" y="T5"/>
                  </a:cxn>
                  <a:cxn ang="0">
                    <a:pos x="T6" y="T7"/>
                  </a:cxn>
                  <a:cxn ang="0">
                    <a:pos x="T8" y="T9"/>
                  </a:cxn>
                </a:cxnLst>
                <a:rect l="0" t="0" r="r" b="b"/>
                <a:pathLst>
                  <a:path w="215" h="165">
                    <a:moveTo>
                      <a:pt x="177" y="75"/>
                    </a:moveTo>
                    <a:cubicBezTo>
                      <a:pt x="60" y="85"/>
                      <a:pt x="16" y="107"/>
                      <a:pt x="0" y="124"/>
                    </a:cubicBezTo>
                    <a:cubicBezTo>
                      <a:pt x="26" y="133"/>
                      <a:pt x="138" y="165"/>
                      <a:pt x="215" y="65"/>
                    </a:cubicBezTo>
                    <a:cubicBezTo>
                      <a:pt x="215" y="65"/>
                      <a:pt x="106" y="0"/>
                      <a:pt x="13" y="99"/>
                    </a:cubicBezTo>
                    <a:cubicBezTo>
                      <a:pt x="75" y="74"/>
                      <a:pt x="177" y="75"/>
                      <a:pt x="177"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8" name="Freeform 15">
                <a:extLst>
                  <a:ext uri="{FF2B5EF4-FFF2-40B4-BE49-F238E27FC236}">
                    <a16:creationId xmlns:a16="http://schemas.microsoft.com/office/drawing/2014/main" id="{FC41EBFD-5000-5D3A-E214-8F0171F9820B}"/>
                  </a:ext>
                </a:extLst>
              </p:cNvPr>
              <p:cNvSpPr>
                <a:spLocks/>
              </p:cNvSpPr>
              <p:nvPr/>
            </p:nvSpPr>
            <p:spPr bwMode="auto">
              <a:xfrm>
                <a:off x="1842655" y="4448776"/>
                <a:ext cx="177449" cy="220874"/>
              </a:xfrm>
              <a:custGeom>
                <a:avLst/>
                <a:gdLst>
                  <a:gd name="T0" fmla="*/ 64 w 86"/>
                  <a:gd name="T1" fmla="*/ 21 h 119"/>
                  <a:gd name="T2" fmla="*/ 6 w 86"/>
                  <a:gd name="T3" fmla="*/ 119 h 119"/>
                  <a:gd name="T4" fmla="*/ 77 w 86"/>
                  <a:gd name="T5" fmla="*/ 0 h 119"/>
                  <a:gd name="T6" fmla="*/ 1 w 86"/>
                  <a:gd name="T7" fmla="*/ 103 h 119"/>
                  <a:gd name="T8" fmla="*/ 64 w 86"/>
                  <a:gd name="T9" fmla="*/ 21 h 119"/>
                </a:gdLst>
                <a:ahLst/>
                <a:cxnLst>
                  <a:cxn ang="0">
                    <a:pos x="T0" y="T1"/>
                  </a:cxn>
                  <a:cxn ang="0">
                    <a:pos x="T2" y="T3"/>
                  </a:cxn>
                  <a:cxn ang="0">
                    <a:pos x="T4" y="T5"/>
                  </a:cxn>
                  <a:cxn ang="0">
                    <a:pos x="T6" y="T7"/>
                  </a:cxn>
                  <a:cxn ang="0">
                    <a:pos x="T8" y="T9"/>
                  </a:cxn>
                </a:cxnLst>
                <a:rect l="0" t="0" r="r" b="b"/>
                <a:pathLst>
                  <a:path w="86" h="119">
                    <a:moveTo>
                      <a:pt x="64" y="21"/>
                    </a:moveTo>
                    <a:cubicBezTo>
                      <a:pt x="16" y="76"/>
                      <a:pt x="6" y="105"/>
                      <a:pt x="6" y="119"/>
                    </a:cubicBezTo>
                    <a:cubicBezTo>
                      <a:pt x="22" y="112"/>
                      <a:pt x="86" y="78"/>
                      <a:pt x="77" y="0"/>
                    </a:cubicBezTo>
                    <a:cubicBezTo>
                      <a:pt x="77" y="0"/>
                      <a:pt x="0" y="18"/>
                      <a:pt x="1" y="103"/>
                    </a:cubicBezTo>
                    <a:cubicBezTo>
                      <a:pt x="18" y="65"/>
                      <a:pt x="64" y="21"/>
                      <a:pt x="64"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89" name="Freeform 16">
                <a:extLst>
                  <a:ext uri="{FF2B5EF4-FFF2-40B4-BE49-F238E27FC236}">
                    <a16:creationId xmlns:a16="http://schemas.microsoft.com/office/drawing/2014/main" id="{0E7E128A-BC24-A852-6665-1EE4F194C0BC}"/>
                  </a:ext>
                </a:extLst>
              </p:cNvPr>
              <p:cNvSpPr>
                <a:spLocks/>
              </p:cNvSpPr>
              <p:nvPr/>
            </p:nvSpPr>
            <p:spPr bwMode="auto">
              <a:xfrm>
                <a:off x="2717742" y="3058427"/>
                <a:ext cx="330589" cy="395250"/>
              </a:xfrm>
              <a:custGeom>
                <a:avLst/>
                <a:gdLst>
                  <a:gd name="T0" fmla="*/ 79 w 159"/>
                  <a:gd name="T1" fmla="*/ 37 h 212"/>
                  <a:gd name="T2" fmla="*/ 58 w 159"/>
                  <a:gd name="T3" fmla="*/ 212 h 212"/>
                  <a:gd name="T4" fmla="*/ 83 w 159"/>
                  <a:gd name="T5" fmla="*/ 0 h 212"/>
                  <a:gd name="T6" fmla="*/ 79 w 159"/>
                  <a:gd name="T7" fmla="*/ 195 h 212"/>
                  <a:gd name="T8" fmla="*/ 79 w 159"/>
                  <a:gd name="T9" fmla="*/ 37 h 212"/>
                </a:gdLst>
                <a:ahLst/>
                <a:cxnLst>
                  <a:cxn ang="0">
                    <a:pos x="T0" y="T1"/>
                  </a:cxn>
                  <a:cxn ang="0">
                    <a:pos x="T2" y="T3"/>
                  </a:cxn>
                  <a:cxn ang="0">
                    <a:pos x="T4" y="T5"/>
                  </a:cxn>
                  <a:cxn ang="0">
                    <a:pos x="T6" y="T7"/>
                  </a:cxn>
                  <a:cxn ang="0">
                    <a:pos x="T8" y="T9"/>
                  </a:cxn>
                </a:cxnLst>
                <a:rect l="0" t="0" r="r" b="b"/>
                <a:pathLst>
                  <a:path w="159" h="212">
                    <a:moveTo>
                      <a:pt x="79" y="37"/>
                    </a:moveTo>
                    <a:cubicBezTo>
                      <a:pt x="85" y="149"/>
                      <a:pt x="70" y="193"/>
                      <a:pt x="58" y="212"/>
                    </a:cubicBezTo>
                    <a:cubicBezTo>
                      <a:pt x="45" y="189"/>
                      <a:pt x="0" y="90"/>
                      <a:pt x="83" y="0"/>
                    </a:cubicBezTo>
                    <a:cubicBezTo>
                      <a:pt x="83" y="0"/>
                      <a:pt x="159" y="90"/>
                      <a:pt x="79" y="195"/>
                    </a:cubicBezTo>
                    <a:cubicBezTo>
                      <a:pt x="94" y="133"/>
                      <a:pt x="79" y="37"/>
                      <a:pt x="79"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0" name="Freeform 17">
                <a:extLst>
                  <a:ext uri="{FF2B5EF4-FFF2-40B4-BE49-F238E27FC236}">
                    <a16:creationId xmlns:a16="http://schemas.microsoft.com/office/drawing/2014/main" id="{E2F50068-D40B-8F67-99E0-B76945957023}"/>
                  </a:ext>
                </a:extLst>
              </p:cNvPr>
              <p:cNvSpPr>
                <a:spLocks/>
              </p:cNvSpPr>
              <p:nvPr/>
            </p:nvSpPr>
            <p:spPr bwMode="auto">
              <a:xfrm>
                <a:off x="2535433" y="2816627"/>
                <a:ext cx="313572" cy="388274"/>
              </a:xfrm>
              <a:custGeom>
                <a:avLst/>
                <a:gdLst>
                  <a:gd name="T0" fmla="*/ 58 w 151"/>
                  <a:gd name="T1" fmla="*/ 37 h 209"/>
                  <a:gd name="T2" fmla="*/ 92 w 151"/>
                  <a:gd name="T3" fmla="*/ 209 h 209"/>
                  <a:gd name="T4" fmla="*/ 50 w 151"/>
                  <a:gd name="T5" fmla="*/ 0 h 209"/>
                  <a:gd name="T6" fmla="*/ 107 w 151"/>
                  <a:gd name="T7" fmla="*/ 187 h 209"/>
                  <a:gd name="T8" fmla="*/ 58 w 151"/>
                  <a:gd name="T9" fmla="*/ 37 h 209"/>
                </a:gdLst>
                <a:ahLst/>
                <a:cxnLst>
                  <a:cxn ang="0">
                    <a:pos x="T0" y="T1"/>
                  </a:cxn>
                  <a:cxn ang="0">
                    <a:pos x="T2" y="T3"/>
                  </a:cxn>
                  <a:cxn ang="0">
                    <a:pos x="T4" y="T5"/>
                  </a:cxn>
                  <a:cxn ang="0">
                    <a:pos x="T6" y="T7"/>
                  </a:cxn>
                  <a:cxn ang="0">
                    <a:pos x="T8" y="T9"/>
                  </a:cxn>
                </a:cxnLst>
                <a:rect l="0" t="0" r="r" b="b"/>
                <a:pathLst>
                  <a:path w="151" h="209">
                    <a:moveTo>
                      <a:pt x="58" y="37"/>
                    </a:moveTo>
                    <a:cubicBezTo>
                      <a:pt x="99" y="140"/>
                      <a:pt x="99" y="188"/>
                      <a:pt x="92" y="209"/>
                    </a:cubicBezTo>
                    <a:cubicBezTo>
                      <a:pt x="73" y="191"/>
                      <a:pt x="0" y="111"/>
                      <a:pt x="50" y="0"/>
                    </a:cubicBezTo>
                    <a:cubicBezTo>
                      <a:pt x="50" y="0"/>
                      <a:pt x="151" y="62"/>
                      <a:pt x="107" y="187"/>
                    </a:cubicBezTo>
                    <a:cubicBezTo>
                      <a:pt x="102" y="122"/>
                      <a:pt x="58" y="37"/>
                      <a:pt x="58"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1" name="Freeform 18">
                <a:extLst>
                  <a:ext uri="{FF2B5EF4-FFF2-40B4-BE49-F238E27FC236}">
                    <a16:creationId xmlns:a16="http://schemas.microsoft.com/office/drawing/2014/main" id="{60A7C3A2-B664-6F3A-092F-AD812676E2FB}"/>
                  </a:ext>
                </a:extLst>
              </p:cNvPr>
              <p:cNvSpPr>
                <a:spLocks/>
              </p:cNvSpPr>
              <p:nvPr/>
            </p:nvSpPr>
            <p:spPr bwMode="auto">
              <a:xfrm>
                <a:off x="2360416" y="2686427"/>
                <a:ext cx="196894" cy="274350"/>
              </a:xfrm>
              <a:custGeom>
                <a:avLst/>
                <a:gdLst>
                  <a:gd name="T0" fmla="*/ 20 w 95"/>
                  <a:gd name="T1" fmla="*/ 26 h 148"/>
                  <a:gd name="T2" fmla="*/ 91 w 95"/>
                  <a:gd name="T3" fmla="*/ 148 h 148"/>
                  <a:gd name="T4" fmla="*/ 5 w 95"/>
                  <a:gd name="T5" fmla="*/ 0 h 148"/>
                  <a:gd name="T6" fmla="*/ 95 w 95"/>
                  <a:gd name="T7" fmla="*/ 127 h 148"/>
                  <a:gd name="T8" fmla="*/ 20 w 95"/>
                  <a:gd name="T9" fmla="*/ 26 h 148"/>
                </a:gdLst>
                <a:ahLst/>
                <a:cxnLst>
                  <a:cxn ang="0">
                    <a:pos x="T0" y="T1"/>
                  </a:cxn>
                  <a:cxn ang="0">
                    <a:pos x="T2" y="T3"/>
                  </a:cxn>
                  <a:cxn ang="0">
                    <a:pos x="T4" y="T5"/>
                  </a:cxn>
                  <a:cxn ang="0">
                    <a:pos x="T6" y="T7"/>
                  </a:cxn>
                  <a:cxn ang="0">
                    <a:pos x="T8" y="T9"/>
                  </a:cxn>
                </a:cxnLst>
                <a:rect l="0" t="0" r="r" b="b"/>
                <a:pathLst>
                  <a:path w="95" h="148">
                    <a:moveTo>
                      <a:pt x="20" y="26"/>
                    </a:moveTo>
                    <a:cubicBezTo>
                      <a:pt x="77" y="93"/>
                      <a:pt x="90" y="130"/>
                      <a:pt x="91" y="148"/>
                    </a:cubicBezTo>
                    <a:cubicBezTo>
                      <a:pt x="73" y="140"/>
                      <a:pt x="0" y="101"/>
                      <a:pt x="5" y="0"/>
                    </a:cubicBezTo>
                    <a:cubicBezTo>
                      <a:pt x="5" y="0"/>
                      <a:pt x="92" y="17"/>
                      <a:pt x="95" y="127"/>
                    </a:cubicBezTo>
                    <a:cubicBezTo>
                      <a:pt x="74" y="79"/>
                      <a:pt x="20" y="26"/>
                      <a:pt x="20"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2" name="Freeform 19">
                <a:extLst>
                  <a:ext uri="{FF2B5EF4-FFF2-40B4-BE49-F238E27FC236}">
                    <a16:creationId xmlns:a16="http://schemas.microsoft.com/office/drawing/2014/main" id="{740563B2-0E31-114C-8C29-9E38039EBF62}"/>
                  </a:ext>
                </a:extLst>
              </p:cNvPr>
              <p:cNvSpPr>
                <a:spLocks/>
              </p:cNvSpPr>
              <p:nvPr/>
            </p:nvSpPr>
            <p:spPr bwMode="auto">
              <a:xfrm>
                <a:off x="2822268" y="3353701"/>
                <a:ext cx="320865" cy="378975"/>
              </a:xfrm>
              <a:custGeom>
                <a:avLst/>
                <a:gdLst>
                  <a:gd name="T0" fmla="*/ 97 w 155"/>
                  <a:gd name="T1" fmla="*/ 36 h 203"/>
                  <a:gd name="T2" fmla="*/ 10 w 155"/>
                  <a:gd name="T3" fmla="*/ 203 h 203"/>
                  <a:gd name="T4" fmla="*/ 115 w 155"/>
                  <a:gd name="T5" fmla="*/ 0 h 203"/>
                  <a:gd name="T6" fmla="*/ 37 w 155"/>
                  <a:gd name="T7" fmla="*/ 194 h 203"/>
                  <a:gd name="T8" fmla="*/ 97 w 155"/>
                  <a:gd name="T9" fmla="*/ 36 h 203"/>
                </a:gdLst>
                <a:ahLst/>
                <a:cxnLst>
                  <a:cxn ang="0">
                    <a:pos x="T0" y="T1"/>
                  </a:cxn>
                  <a:cxn ang="0">
                    <a:pos x="T2" y="T3"/>
                  </a:cxn>
                  <a:cxn ang="0">
                    <a:pos x="T4" y="T5"/>
                  </a:cxn>
                  <a:cxn ang="0">
                    <a:pos x="T6" y="T7"/>
                  </a:cxn>
                  <a:cxn ang="0">
                    <a:pos x="T8" y="T9"/>
                  </a:cxn>
                </a:cxnLst>
                <a:rect l="0" t="0" r="r" b="b"/>
                <a:pathLst>
                  <a:path w="155" h="203">
                    <a:moveTo>
                      <a:pt x="97" y="36"/>
                    </a:moveTo>
                    <a:cubicBezTo>
                      <a:pt x="61" y="150"/>
                      <a:pt x="30" y="189"/>
                      <a:pt x="10" y="203"/>
                    </a:cubicBezTo>
                    <a:cubicBezTo>
                      <a:pt x="7" y="175"/>
                      <a:pt x="0" y="58"/>
                      <a:pt x="115" y="0"/>
                    </a:cubicBezTo>
                    <a:cubicBezTo>
                      <a:pt x="115" y="0"/>
                      <a:pt x="155" y="120"/>
                      <a:pt x="37" y="194"/>
                    </a:cubicBezTo>
                    <a:cubicBezTo>
                      <a:pt x="75" y="137"/>
                      <a:pt x="97" y="36"/>
                      <a:pt x="97"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3" name="Freeform 20">
                <a:extLst>
                  <a:ext uri="{FF2B5EF4-FFF2-40B4-BE49-F238E27FC236}">
                    <a16:creationId xmlns:a16="http://schemas.microsoft.com/office/drawing/2014/main" id="{35BB73A8-058A-607A-7263-5BD4AF4EEB6F}"/>
                  </a:ext>
                </a:extLst>
              </p:cNvPr>
              <p:cNvSpPr>
                <a:spLocks/>
              </p:cNvSpPr>
              <p:nvPr/>
            </p:nvSpPr>
            <p:spPr bwMode="auto">
              <a:xfrm>
                <a:off x="2734759" y="3693151"/>
                <a:ext cx="342742" cy="279000"/>
              </a:xfrm>
              <a:custGeom>
                <a:avLst/>
                <a:gdLst>
                  <a:gd name="T0" fmla="*/ 137 w 165"/>
                  <a:gd name="T1" fmla="*/ 27 h 150"/>
                  <a:gd name="T2" fmla="*/ 0 w 165"/>
                  <a:gd name="T3" fmla="*/ 147 h 150"/>
                  <a:gd name="T4" fmla="*/ 165 w 165"/>
                  <a:gd name="T5" fmla="*/ 0 h 150"/>
                  <a:gd name="T6" fmla="*/ 27 w 165"/>
                  <a:gd name="T7" fmla="*/ 150 h 150"/>
                  <a:gd name="T8" fmla="*/ 137 w 165"/>
                  <a:gd name="T9" fmla="*/ 27 h 150"/>
                </a:gdLst>
                <a:ahLst/>
                <a:cxnLst>
                  <a:cxn ang="0">
                    <a:pos x="T0" y="T1"/>
                  </a:cxn>
                  <a:cxn ang="0">
                    <a:pos x="T2" y="T3"/>
                  </a:cxn>
                  <a:cxn ang="0">
                    <a:pos x="T4" y="T5"/>
                  </a:cxn>
                  <a:cxn ang="0">
                    <a:pos x="T6" y="T7"/>
                  </a:cxn>
                  <a:cxn ang="0">
                    <a:pos x="T8" y="T9"/>
                  </a:cxn>
                </a:cxnLst>
                <a:rect l="0" t="0" r="r" b="b"/>
                <a:pathLst>
                  <a:path w="165" h="150">
                    <a:moveTo>
                      <a:pt x="137" y="27"/>
                    </a:moveTo>
                    <a:cubicBezTo>
                      <a:pt x="64" y="118"/>
                      <a:pt x="22" y="142"/>
                      <a:pt x="0" y="147"/>
                    </a:cubicBezTo>
                    <a:cubicBezTo>
                      <a:pt x="7" y="121"/>
                      <a:pt x="43" y="12"/>
                      <a:pt x="165" y="0"/>
                    </a:cubicBezTo>
                    <a:cubicBezTo>
                      <a:pt x="165" y="0"/>
                      <a:pt x="158" y="126"/>
                      <a:pt x="27" y="150"/>
                    </a:cubicBezTo>
                    <a:cubicBezTo>
                      <a:pt x="82" y="112"/>
                      <a:pt x="137" y="27"/>
                      <a:pt x="137"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4" name="Freeform 21">
                <a:extLst>
                  <a:ext uri="{FF2B5EF4-FFF2-40B4-BE49-F238E27FC236}">
                    <a16:creationId xmlns:a16="http://schemas.microsoft.com/office/drawing/2014/main" id="{4E0F5930-24AF-8482-0CAA-F1453B180193}"/>
                  </a:ext>
                </a:extLst>
              </p:cNvPr>
              <p:cNvSpPr>
                <a:spLocks/>
              </p:cNvSpPr>
              <p:nvPr/>
            </p:nvSpPr>
            <p:spPr bwMode="auto">
              <a:xfrm>
                <a:off x="2550018" y="3951226"/>
                <a:ext cx="442405" cy="274350"/>
              </a:xfrm>
              <a:custGeom>
                <a:avLst/>
                <a:gdLst>
                  <a:gd name="T0" fmla="*/ 175 w 213"/>
                  <a:gd name="T1" fmla="*/ 44 h 148"/>
                  <a:gd name="T2" fmla="*/ 0 w 213"/>
                  <a:gd name="T3" fmla="*/ 121 h 148"/>
                  <a:gd name="T4" fmla="*/ 213 w 213"/>
                  <a:gd name="T5" fmla="*/ 26 h 148"/>
                  <a:gd name="T6" fmla="*/ 26 w 213"/>
                  <a:gd name="T7" fmla="*/ 131 h 148"/>
                  <a:gd name="T8" fmla="*/ 175 w 213"/>
                  <a:gd name="T9" fmla="*/ 44 h 148"/>
                </a:gdLst>
                <a:ahLst/>
                <a:cxnLst>
                  <a:cxn ang="0">
                    <a:pos x="T0" y="T1"/>
                  </a:cxn>
                  <a:cxn ang="0">
                    <a:pos x="T2" y="T3"/>
                  </a:cxn>
                  <a:cxn ang="0">
                    <a:pos x="T4" y="T5"/>
                  </a:cxn>
                  <a:cxn ang="0">
                    <a:pos x="T6" y="T7"/>
                  </a:cxn>
                  <a:cxn ang="0">
                    <a:pos x="T8" y="T9"/>
                  </a:cxn>
                </a:cxnLst>
                <a:rect l="0" t="0" r="r" b="b"/>
                <a:pathLst>
                  <a:path w="213" h="148">
                    <a:moveTo>
                      <a:pt x="175" y="44"/>
                    </a:moveTo>
                    <a:cubicBezTo>
                      <a:pt x="73" y="111"/>
                      <a:pt x="24" y="123"/>
                      <a:pt x="0" y="121"/>
                    </a:cubicBezTo>
                    <a:cubicBezTo>
                      <a:pt x="15" y="97"/>
                      <a:pt x="86" y="0"/>
                      <a:pt x="213" y="26"/>
                    </a:cubicBezTo>
                    <a:cubicBezTo>
                      <a:pt x="213" y="26"/>
                      <a:pt x="166" y="148"/>
                      <a:pt x="26" y="131"/>
                    </a:cubicBezTo>
                    <a:cubicBezTo>
                      <a:pt x="93" y="111"/>
                      <a:pt x="175" y="44"/>
                      <a:pt x="175"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5" name="Freeform 22">
                <a:extLst>
                  <a:ext uri="{FF2B5EF4-FFF2-40B4-BE49-F238E27FC236}">
                    <a16:creationId xmlns:a16="http://schemas.microsoft.com/office/drawing/2014/main" id="{4B3A52B4-F2D0-3CB3-8C18-F3BB7C078085}"/>
                  </a:ext>
                </a:extLst>
              </p:cNvPr>
              <p:cNvSpPr>
                <a:spLocks/>
              </p:cNvSpPr>
              <p:nvPr/>
            </p:nvSpPr>
            <p:spPr bwMode="auto">
              <a:xfrm>
                <a:off x="2314230" y="4165126"/>
                <a:ext cx="459422" cy="309224"/>
              </a:xfrm>
              <a:custGeom>
                <a:avLst/>
                <a:gdLst>
                  <a:gd name="T0" fmla="*/ 183 w 222"/>
                  <a:gd name="T1" fmla="*/ 70 h 166"/>
                  <a:gd name="T2" fmla="*/ 0 w 222"/>
                  <a:gd name="T3" fmla="*/ 89 h 166"/>
                  <a:gd name="T4" fmla="*/ 222 w 222"/>
                  <a:gd name="T5" fmla="*/ 65 h 166"/>
                  <a:gd name="T6" fmla="*/ 20 w 222"/>
                  <a:gd name="T7" fmla="*/ 107 h 166"/>
                  <a:gd name="T8" fmla="*/ 183 w 222"/>
                  <a:gd name="T9" fmla="*/ 70 h 166"/>
                </a:gdLst>
                <a:ahLst/>
                <a:cxnLst>
                  <a:cxn ang="0">
                    <a:pos x="T0" y="T1"/>
                  </a:cxn>
                  <a:cxn ang="0">
                    <a:pos x="T2" y="T3"/>
                  </a:cxn>
                  <a:cxn ang="0">
                    <a:pos x="T4" y="T5"/>
                  </a:cxn>
                  <a:cxn ang="0">
                    <a:pos x="T6" y="T7"/>
                  </a:cxn>
                  <a:cxn ang="0">
                    <a:pos x="T8" y="T9"/>
                  </a:cxn>
                </a:cxnLst>
                <a:rect l="0" t="0" r="r" b="b"/>
                <a:pathLst>
                  <a:path w="222" h="166">
                    <a:moveTo>
                      <a:pt x="183" y="70"/>
                    </a:moveTo>
                    <a:cubicBezTo>
                      <a:pt x="70" y="102"/>
                      <a:pt x="21" y="98"/>
                      <a:pt x="0" y="89"/>
                    </a:cubicBezTo>
                    <a:cubicBezTo>
                      <a:pt x="21" y="70"/>
                      <a:pt x="114" y="0"/>
                      <a:pt x="222" y="65"/>
                    </a:cubicBezTo>
                    <a:cubicBezTo>
                      <a:pt x="222" y="65"/>
                      <a:pt x="143" y="166"/>
                      <a:pt x="20" y="107"/>
                    </a:cubicBezTo>
                    <a:cubicBezTo>
                      <a:pt x="88" y="108"/>
                      <a:pt x="183" y="70"/>
                      <a:pt x="183"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6" name="Freeform 23">
                <a:extLst>
                  <a:ext uri="{FF2B5EF4-FFF2-40B4-BE49-F238E27FC236}">
                    <a16:creationId xmlns:a16="http://schemas.microsoft.com/office/drawing/2014/main" id="{FEEC0C9E-5B48-77D2-1150-BF5A73EA7762}"/>
                  </a:ext>
                </a:extLst>
              </p:cNvPr>
              <p:cNvSpPr>
                <a:spLocks/>
              </p:cNvSpPr>
              <p:nvPr/>
            </p:nvSpPr>
            <p:spPr bwMode="auto">
              <a:xfrm>
                <a:off x="2022534" y="4274400"/>
                <a:ext cx="444837" cy="306900"/>
              </a:xfrm>
              <a:custGeom>
                <a:avLst/>
                <a:gdLst>
                  <a:gd name="T0" fmla="*/ 38 w 215"/>
                  <a:gd name="T1" fmla="*/ 75 h 165"/>
                  <a:gd name="T2" fmla="*/ 215 w 215"/>
                  <a:gd name="T3" fmla="*/ 124 h 165"/>
                  <a:gd name="T4" fmla="*/ 0 w 215"/>
                  <a:gd name="T5" fmla="*/ 65 h 165"/>
                  <a:gd name="T6" fmla="*/ 202 w 215"/>
                  <a:gd name="T7" fmla="*/ 99 h 165"/>
                  <a:gd name="T8" fmla="*/ 38 w 215"/>
                  <a:gd name="T9" fmla="*/ 75 h 165"/>
                </a:gdLst>
                <a:ahLst/>
                <a:cxnLst>
                  <a:cxn ang="0">
                    <a:pos x="T0" y="T1"/>
                  </a:cxn>
                  <a:cxn ang="0">
                    <a:pos x="T2" y="T3"/>
                  </a:cxn>
                  <a:cxn ang="0">
                    <a:pos x="T4" y="T5"/>
                  </a:cxn>
                  <a:cxn ang="0">
                    <a:pos x="T6" y="T7"/>
                  </a:cxn>
                  <a:cxn ang="0">
                    <a:pos x="T8" y="T9"/>
                  </a:cxn>
                </a:cxnLst>
                <a:rect l="0" t="0" r="r" b="b"/>
                <a:pathLst>
                  <a:path w="215" h="165">
                    <a:moveTo>
                      <a:pt x="38" y="75"/>
                    </a:moveTo>
                    <a:cubicBezTo>
                      <a:pt x="155" y="85"/>
                      <a:pt x="199" y="107"/>
                      <a:pt x="215" y="124"/>
                    </a:cubicBezTo>
                    <a:cubicBezTo>
                      <a:pt x="189" y="133"/>
                      <a:pt x="77" y="165"/>
                      <a:pt x="0" y="65"/>
                    </a:cubicBezTo>
                    <a:cubicBezTo>
                      <a:pt x="0" y="65"/>
                      <a:pt x="109" y="0"/>
                      <a:pt x="202" y="99"/>
                    </a:cubicBezTo>
                    <a:cubicBezTo>
                      <a:pt x="140" y="74"/>
                      <a:pt x="38" y="75"/>
                      <a:pt x="38"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97" name="Freeform 24">
                <a:extLst>
                  <a:ext uri="{FF2B5EF4-FFF2-40B4-BE49-F238E27FC236}">
                    <a16:creationId xmlns:a16="http://schemas.microsoft.com/office/drawing/2014/main" id="{FF2F19AF-AF15-E57B-50BC-86A272ABB38E}"/>
                  </a:ext>
                </a:extLst>
              </p:cNvPr>
              <p:cNvSpPr>
                <a:spLocks/>
              </p:cNvSpPr>
              <p:nvPr/>
            </p:nvSpPr>
            <p:spPr bwMode="auto">
              <a:xfrm>
                <a:off x="1993364" y="4448776"/>
                <a:ext cx="177449" cy="220874"/>
              </a:xfrm>
              <a:custGeom>
                <a:avLst/>
                <a:gdLst>
                  <a:gd name="T0" fmla="*/ 22 w 86"/>
                  <a:gd name="T1" fmla="*/ 21 h 119"/>
                  <a:gd name="T2" fmla="*/ 80 w 86"/>
                  <a:gd name="T3" fmla="*/ 119 h 119"/>
                  <a:gd name="T4" fmla="*/ 9 w 86"/>
                  <a:gd name="T5" fmla="*/ 0 h 119"/>
                  <a:gd name="T6" fmla="*/ 85 w 86"/>
                  <a:gd name="T7" fmla="*/ 103 h 119"/>
                  <a:gd name="T8" fmla="*/ 22 w 86"/>
                  <a:gd name="T9" fmla="*/ 21 h 119"/>
                </a:gdLst>
                <a:ahLst/>
                <a:cxnLst>
                  <a:cxn ang="0">
                    <a:pos x="T0" y="T1"/>
                  </a:cxn>
                  <a:cxn ang="0">
                    <a:pos x="T2" y="T3"/>
                  </a:cxn>
                  <a:cxn ang="0">
                    <a:pos x="T4" y="T5"/>
                  </a:cxn>
                  <a:cxn ang="0">
                    <a:pos x="T6" y="T7"/>
                  </a:cxn>
                  <a:cxn ang="0">
                    <a:pos x="T8" y="T9"/>
                  </a:cxn>
                </a:cxnLst>
                <a:rect l="0" t="0" r="r" b="b"/>
                <a:pathLst>
                  <a:path w="86" h="119">
                    <a:moveTo>
                      <a:pt x="22" y="21"/>
                    </a:moveTo>
                    <a:cubicBezTo>
                      <a:pt x="70" y="76"/>
                      <a:pt x="80" y="105"/>
                      <a:pt x="80" y="119"/>
                    </a:cubicBezTo>
                    <a:cubicBezTo>
                      <a:pt x="64" y="112"/>
                      <a:pt x="0" y="78"/>
                      <a:pt x="9" y="0"/>
                    </a:cubicBezTo>
                    <a:cubicBezTo>
                      <a:pt x="9" y="0"/>
                      <a:pt x="86" y="18"/>
                      <a:pt x="85" y="103"/>
                    </a:cubicBezTo>
                    <a:cubicBezTo>
                      <a:pt x="68" y="65"/>
                      <a:pt x="22" y="21"/>
                      <a:pt x="22"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grpSp>
        <p:sp>
          <p:nvSpPr>
            <p:cNvPr id="98" name="Oval 97">
              <a:extLst>
                <a:ext uri="{FF2B5EF4-FFF2-40B4-BE49-F238E27FC236}">
                  <a16:creationId xmlns:a16="http://schemas.microsoft.com/office/drawing/2014/main" id="{A9373CDB-874F-EA97-CE29-000B18DBC89A}"/>
                </a:ext>
              </a:extLst>
            </p:cNvPr>
            <p:cNvSpPr/>
            <p:nvPr/>
          </p:nvSpPr>
          <p:spPr bwMode="auto">
            <a:xfrm>
              <a:off x="4948387" y="1890453"/>
              <a:ext cx="1524367" cy="1118190"/>
            </a:xfrm>
            <a:prstGeom prst="ellipse">
              <a:avLst/>
            </a:prstGeom>
            <a:noFill/>
            <a:ln w="12700" cap="flat" cmpd="sng" algn="ctr">
              <a:noFill/>
              <a:prstDash val="solid"/>
              <a:miter lim="800000"/>
            </a:ln>
            <a:effectLst/>
          </p:spPr>
          <p:txBody>
            <a:bodyPr lIns="0" rIns="0" anchor="ctr"/>
            <a:lstStyle/>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Major Contender CPG IT services </a:t>
              </a:r>
            </a:p>
          </p:txBody>
        </p:sp>
        <p:sp>
          <p:nvSpPr>
            <p:cNvPr id="99" name="TextBox 98">
              <a:extLst>
                <a:ext uri="{FF2B5EF4-FFF2-40B4-BE49-F238E27FC236}">
                  <a16:creationId xmlns:a16="http://schemas.microsoft.com/office/drawing/2014/main" id="{E0B1F7EF-6F4A-11DB-B929-356C569EACB9}"/>
                </a:ext>
              </a:extLst>
            </p:cNvPr>
            <p:cNvSpPr txBox="1"/>
            <p:nvPr/>
          </p:nvSpPr>
          <p:spPr>
            <a:xfrm>
              <a:off x="5306831" y="1345799"/>
              <a:ext cx="825446" cy="541885"/>
            </a:xfrm>
            <a:prstGeom prst="rect">
              <a:avLst/>
            </a:prstGeom>
            <a:noFill/>
          </p:spPr>
          <p:txBody>
            <a:bodyPr wrap="none" rtlCol="0">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Everest</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2024</a:t>
              </a:r>
            </a:p>
          </p:txBody>
        </p:sp>
        <p:grpSp>
          <p:nvGrpSpPr>
            <p:cNvPr id="100" name="Group 99">
              <a:extLst>
                <a:ext uri="{FF2B5EF4-FFF2-40B4-BE49-F238E27FC236}">
                  <a16:creationId xmlns:a16="http://schemas.microsoft.com/office/drawing/2014/main" id="{3F01CE27-D670-F11D-A063-B4B49970C7BD}"/>
                </a:ext>
              </a:extLst>
            </p:cNvPr>
            <p:cNvGrpSpPr/>
            <p:nvPr/>
          </p:nvGrpSpPr>
          <p:grpSpPr>
            <a:xfrm>
              <a:off x="4531222" y="5634851"/>
              <a:ext cx="1256724" cy="274434"/>
              <a:chOff x="840825" y="2515745"/>
              <a:chExt cx="1256724" cy="198154"/>
            </a:xfrm>
          </p:grpSpPr>
          <p:cxnSp>
            <p:nvCxnSpPr>
              <p:cNvPr id="101" name="Straight Connector 100">
                <a:extLst>
                  <a:ext uri="{FF2B5EF4-FFF2-40B4-BE49-F238E27FC236}">
                    <a16:creationId xmlns:a16="http://schemas.microsoft.com/office/drawing/2014/main" id="{E75DE769-BAD4-C313-8467-9B0A3EB91AAD}"/>
                  </a:ext>
                </a:extLst>
              </p:cNvPr>
              <p:cNvCxnSpPr>
                <a:cxnSpLocks/>
              </p:cNvCxnSpPr>
              <p:nvPr/>
            </p:nvCxnSpPr>
            <p:spPr>
              <a:xfrm>
                <a:off x="1469187" y="2515745"/>
                <a:ext cx="0" cy="198154"/>
              </a:xfrm>
              <a:prstGeom prst="line">
                <a:avLst/>
              </a:prstGeom>
              <a:noFill/>
              <a:ln w="9525" cap="flat" cmpd="sng" algn="ctr">
                <a:solidFill>
                  <a:srgbClr val="FFFFFF">
                    <a:lumMod val="65000"/>
                  </a:srgbClr>
                </a:solidFill>
                <a:prstDash val="solid"/>
              </a:ln>
              <a:effectLst/>
            </p:spPr>
          </p:cxnSp>
          <p:cxnSp>
            <p:nvCxnSpPr>
              <p:cNvPr id="102" name="Straight Connector 101">
                <a:extLst>
                  <a:ext uri="{FF2B5EF4-FFF2-40B4-BE49-F238E27FC236}">
                    <a16:creationId xmlns:a16="http://schemas.microsoft.com/office/drawing/2014/main" id="{AAD0801C-48E6-07B2-AA0A-631563B8AAA5}"/>
                  </a:ext>
                </a:extLst>
              </p:cNvPr>
              <p:cNvCxnSpPr>
                <a:cxnSpLocks/>
              </p:cNvCxnSpPr>
              <p:nvPr/>
            </p:nvCxnSpPr>
            <p:spPr>
              <a:xfrm>
                <a:off x="840825" y="2713899"/>
                <a:ext cx="1256724" cy="0"/>
              </a:xfrm>
              <a:prstGeom prst="line">
                <a:avLst/>
              </a:prstGeom>
              <a:noFill/>
              <a:ln w="9525" cap="flat" cmpd="sng" algn="ctr">
                <a:solidFill>
                  <a:srgbClr val="FFFFFF">
                    <a:lumMod val="65000"/>
                  </a:srgbClr>
                </a:solidFill>
                <a:prstDash val="solid"/>
              </a:ln>
              <a:effectLst/>
            </p:spPr>
          </p:cxnSp>
        </p:grpSp>
        <p:grpSp>
          <p:nvGrpSpPr>
            <p:cNvPr id="103" name="Group 154">
              <a:extLst>
                <a:ext uri="{FF2B5EF4-FFF2-40B4-BE49-F238E27FC236}">
                  <a16:creationId xmlns:a16="http://schemas.microsoft.com/office/drawing/2014/main" id="{6C85818C-9F94-FE0A-2BC9-45690941CEC5}"/>
                </a:ext>
              </a:extLst>
            </p:cNvPr>
            <p:cNvGrpSpPr>
              <a:grpSpLocks/>
            </p:cNvGrpSpPr>
            <p:nvPr/>
          </p:nvGrpSpPr>
          <p:grpSpPr bwMode="auto">
            <a:xfrm>
              <a:off x="4740287" y="3943973"/>
              <a:ext cx="2099100" cy="1859293"/>
              <a:chOff x="870335" y="2686427"/>
              <a:chExt cx="2272798" cy="1983223"/>
            </a:xfrm>
            <a:solidFill>
              <a:srgbClr val="013864"/>
            </a:solidFill>
          </p:grpSpPr>
          <p:sp>
            <p:nvSpPr>
              <p:cNvPr id="104" name="Freeform 7">
                <a:extLst>
                  <a:ext uri="{FF2B5EF4-FFF2-40B4-BE49-F238E27FC236}">
                    <a16:creationId xmlns:a16="http://schemas.microsoft.com/office/drawing/2014/main" id="{F75378F7-AA38-D93D-74CA-883DA9542119}"/>
                  </a:ext>
                </a:extLst>
              </p:cNvPr>
              <p:cNvSpPr>
                <a:spLocks/>
              </p:cNvSpPr>
              <p:nvPr/>
            </p:nvSpPr>
            <p:spPr bwMode="auto">
              <a:xfrm>
                <a:off x="965137" y="3058427"/>
                <a:ext cx="330589" cy="395250"/>
              </a:xfrm>
              <a:custGeom>
                <a:avLst/>
                <a:gdLst>
                  <a:gd name="T0" fmla="*/ 80 w 159"/>
                  <a:gd name="T1" fmla="*/ 37 h 212"/>
                  <a:gd name="T2" fmla="*/ 101 w 159"/>
                  <a:gd name="T3" fmla="*/ 212 h 212"/>
                  <a:gd name="T4" fmla="*/ 76 w 159"/>
                  <a:gd name="T5" fmla="*/ 0 h 212"/>
                  <a:gd name="T6" fmla="*/ 80 w 159"/>
                  <a:gd name="T7" fmla="*/ 195 h 212"/>
                  <a:gd name="T8" fmla="*/ 80 w 159"/>
                  <a:gd name="T9" fmla="*/ 37 h 212"/>
                </a:gdLst>
                <a:ahLst/>
                <a:cxnLst>
                  <a:cxn ang="0">
                    <a:pos x="T0" y="T1"/>
                  </a:cxn>
                  <a:cxn ang="0">
                    <a:pos x="T2" y="T3"/>
                  </a:cxn>
                  <a:cxn ang="0">
                    <a:pos x="T4" y="T5"/>
                  </a:cxn>
                  <a:cxn ang="0">
                    <a:pos x="T6" y="T7"/>
                  </a:cxn>
                  <a:cxn ang="0">
                    <a:pos x="T8" y="T9"/>
                  </a:cxn>
                </a:cxnLst>
                <a:rect l="0" t="0" r="r" b="b"/>
                <a:pathLst>
                  <a:path w="159" h="212">
                    <a:moveTo>
                      <a:pt x="80" y="37"/>
                    </a:moveTo>
                    <a:cubicBezTo>
                      <a:pt x="74" y="149"/>
                      <a:pt x="89" y="193"/>
                      <a:pt x="101" y="212"/>
                    </a:cubicBezTo>
                    <a:cubicBezTo>
                      <a:pt x="114" y="189"/>
                      <a:pt x="159" y="90"/>
                      <a:pt x="76" y="0"/>
                    </a:cubicBezTo>
                    <a:cubicBezTo>
                      <a:pt x="76" y="0"/>
                      <a:pt x="0" y="90"/>
                      <a:pt x="80" y="195"/>
                    </a:cubicBezTo>
                    <a:cubicBezTo>
                      <a:pt x="65" y="133"/>
                      <a:pt x="80" y="37"/>
                      <a:pt x="80"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05" name="Freeform 8">
                <a:extLst>
                  <a:ext uri="{FF2B5EF4-FFF2-40B4-BE49-F238E27FC236}">
                    <a16:creationId xmlns:a16="http://schemas.microsoft.com/office/drawing/2014/main" id="{FB6882D8-B261-4457-0516-4D34EBD9C820}"/>
                  </a:ext>
                </a:extLst>
              </p:cNvPr>
              <p:cNvSpPr>
                <a:spLocks/>
              </p:cNvSpPr>
              <p:nvPr/>
            </p:nvSpPr>
            <p:spPr bwMode="auto">
              <a:xfrm>
                <a:off x="1164462" y="2816627"/>
                <a:ext cx="313572" cy="388274"/>
              </a:xfrm>
              <a:custGeom>
                <a:avLst/>
                <a:gdLst>
                  <a:gd name="T0" fmla="*/ 93 w 151"/>
                  <a:gd name="T1" fmla="*/ 37 h 209"/>
                  <a:gd name="T2" fmla="*/ 59 w 151"/>
                  <a:gd name="T3" fmla="*/ 209 h 209"/>
                  <a:gd name="T4" fmla="*/ 101 w 151"/>
                  <a:gd name="T5" fmla="*/ 0 h 209"/>
                  <a:gd name="T6" fmla="*/ 44 w 151"/>
                  <a:gd name="T7" fmla="*/ 187 h 209"/>
                  <a:gd name="T8" fmla="*/ 93 w 151"/>
                  <a:gd name="T9" fmla="*/ 37 h 209"/>
                </a:gdLst>
                <a:ahLst/>
                <a:cxnLst>
                  <a:cxn ang="0">
                    <a:pos x="T0" y="T1"/>
                  </a:cxn>
                  <a:cxn ang="0">
                    <a:pos x="T2" y="T3"/>
                  </a:cxn>
                  <a:cxn ang="0">
                    <a:pos x="T4" y="T5"/>
                  </a:cxn>
                  <a:cxn ang="0">
                    <a:pos x="T6" y="T7"/>
                  </a:cxn>
                  <a:cxn ang="0">
                    <a:pos x="T8" y="T9"/>
                  </a:cxn>
                </a:cxnLst>
                <a:rect l="0" t="0" r="r" b="b"/>
                <a:pathLst>
                  <a:path w="151" h="209">
                    <a:moveTo>
                      <a:pt x="93" y="37"/>
                    </a:moveTo>
                    <a:cubicBezTo>
                      <a:pt x="53" y="140"/>
                      <a:pt x="52" y="188"/>
                      <a:pt x="59" y="209"/>
                    </a:cubicBezTo>
                    <a:cubicBezTo>
                      <a:pt x="78" y="191"/>
                      <a:pt x="151" y="111"/>
                      <a:pt x="101" y="0"/>
                    </a:cubicBezTo>
                    <a:cubicBezTo>
                      <a:pt x="101" y="0"/>
                      <a:pt x="0" y="62"/>
                      <a:pt x="44" y="187"/>
                    </a:cubicBezTo>
                    <a:cubicBezTo>
                      <a:pt x="49" y="122"/>
                      <a:pt x="93" y="37"/>
                      <a:pt x="93"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06" name="Freeform 9">
                <a:extLst>
                  <a:ext uri="{FF2B5EF4-FFF2-40B4-BE49-F238E27FC236}">
                    <a16:creationId xmlns:a16="http://schemas.microsoft.com/office/drawing/2014/main" id="{ADE696EC-8B29-B254-1346-2F906F40829D}"/>
                  </a:ext>
                </a:extLst>
              </p:cNvPr>
              <p:cNvSpPr>
                <a:spLocks/>
              </p:cNvSpPr>
              <p:nvPr/>
            </p:nvSpPr>
            <p:spPr bwMode="auto">
              <a:xfrm>
                <a:off x="1456158" y="2686427"/>
                <a:ext cx="199326" cy="274350"/>
              </a:xfrm>
              <a:custGeom>
                <a:avLst/>
                <a:gdLst>
                  <a:gd name="T0" fmla="*/ 75 w 95"/>
                  <a:gd name="T1" fmla="*/ 26 h 148"/>
                  <a:gd name="T2" fmla="*/ 4 w 95"/>
                  <a:gd name="T3" fmla="*/ 148 h 148"/>
                  <a:gd name="T4" fmla="*/ 90 w 95"/>
                  <a:gd name="T5" fmla="*/ 0 h 148"/>
                  <a:gd name="T6" fmla="*/ 0 w 95"/>
                  <a:gd name="T7" fmla="*/ 127 h 148"/>
                  <a:gd name="T8" fmla="*/ 75 w 95"/>
                  <a:gd name="T9" fmla="*/ 26 h 148"/>
                </a:gdLst>
                <a:ahLst/>
                <a:cxnLst>
                  <a:cxn ang="0">
                    <a:pos x="T0" y="T1"/>
                  </a:cxn>
                  <a:cxn ang="0">
                    <a:pos x="T2" y="T3"/>
                  </a:cxn>
                  <a:cxn ang="0">
                    <a:pos x="T4" y="T5"/>
                  </a:cxn>
                  <a:cxn ang="0">
                    <a:pos x="T6" y="T7"/>
                  </a:cxn>
                  <a:cxn ang="0">
                    <a:pos x="T8" y="T9"/>
                  </a:cxn>
                </a:cxnLst>
                <a:rect l="0" t="0" r="r" b="b"/>
                <a:pathLst>
                  <a:path w="95" h="148">
                    <a:moveTo>
                      <a:pt x="75" y="26"/>
                    </a:moveTo>
                    <a:cubicBezTo>
                      <a:pt x="18" y="93"/>
                      <a:pt x="5" y="130"/>
                      <a:pt x="4" y="148"/>
                    </a:cubicBezTo>
                    <a:cubicBezTo>
                      <a:pt x="22" y="140"/>
                      <a:pt x="95" y="101"/>
                      <a:pt x="90" y="0"/>
                    </a:cubicBezTo>
                    <a:cubicBezTo>
                      <a:pt x="90" y="0"/>
                      <a:pt x="3" y="17"/>
                      <a:pt x="0" y="127"/>
                    </a:cubicBezTo>
                    <a:cubicBezTo>
                      <a:pt x="21" y="79"/>
                      <a:pt x="75" y="26"/>
                      <a:pt x="75"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07" name="Freeform 10">
                <a:extLst>
                  <a:ext uri="{FF2B5EF4-FFF2-40B4-BE49-F238E27FC236}">
                    <a16:creationId xmlns:a16="http://schemas.microsoft.com/office/drawing/2014/main" id="{4F2D3AF0-5ADC-D089-F0A6-AE0E4A029C63}"/>
                  </a:ext>
                </a:extLst>
              </p:cNvPr>
              <p:cNvSpPr>
                <a:spLocks/>
              </p:cNvSpPr>
              <p:nvPr/>
            </p:nvSpPr>
            <p:spPr bwMode="auto">
              <a:xfrm>
                <a:off x="870335" y="3353701"/>
                <a:ext cx="320865" cy="378975"/>
              </a:xfrm>
              <a:custGeom>
                <a:avLst/>
                <a:gdLst>
                  <a:gd name="T0" fmla="*/ 58 w 155"/>
                  <a:gd name="T1" fmla="*/ 36 h 203"/>
                  <a:gd name="T2" fmla="*/ 145 w 155"/>
                  <a:gd name="T3" fmla="*/ 203 h 203"/>
                  <a:gd name="T4" fmla="*/ 40 w 155"/>
                  <a:gd name="T5" fmla="*/ 0 h 203"/>
                  <a:gd name="T6" fmla="*/ 118 w 155"/>
                  <a:gd name="T7" fmla="*/ 194 h 203"/>
                  <a:gd name="T8" fmla="*/ 58 w 155"/>
                  <a:gd name="T9" fmla="*/ 36 h 203"/>
                </a:gdLst>
                <a:ahLst/>
                <a:cxnLst>
                  <a:cxn ang="0">
                    <a:pos x="T0" y="T1"/>
                  </a:cxn>
                  <a:cxn ang="0">
                    <a:pos x="T2" y="T3"/>
                  </a:cxn>
                  <a:cxn ang="0">
                    <a:pos x="T4" y="T5"/>
                  </a:cxn>
                  <a:cxn ang="0">
                    <a:pos x="T6" y="T7"/>
                  </a:cxn>
                  <a:cxn ang="0">
                    <a:pos x="T8" y="T9"/>
                  </a:cxn>
                </a:cxnLst>
                <a:rect l="0" t="0" r="r" b="b"/>
                <a:pathLst>
                  <a:path w="155" h="203">
                    <a:moveTo>
                      <a:pt x="58" y="36"/>
                    </a:moveTo>
                    <a:cubicBezTo>
                      <a:pt x="94" y="150"/>
                      <a:pt x="125" y="189"/>
                      <a:pt x="145" y="203"/>
                    </a:cubicBezTo>
                    <a:cubicBezTo>
                      <a:pt x="148" y="175"/>
                      <a:pt x="155" y="58"/>
                      <a:pt x="40" y="0"/>
                    </a:cubicBezTo>
                    <a:cubicBezTo>
                      <a:pt x="40" y="0"/>
                      <a:pt x="0" y="120"/>
                      <a:pt x="118" y="194"/>
                    </a:cubicBezTo>
                    <a:cubicBezTo>
                      <a:pt x="80" y="137"/>
                      <a:pt x="58" y="36"/>
                      <a:pt x="58"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08" name="Freeform 11">
                <a:extLst>
                  <a:ext uri="{FF2B5EF4-FFF2-40B4-BE49-F238E27FC236}">
                    <a16:creationId xmlns:a16="http://schemas.microsoft.com/office/drawing/2014/main" id="{A5DA5256-EFF7-9890-E5DE-5E28F84EF0AA}"/>
                  </a:ext>
                </a:extLst>
              </p:cNvPr>
              <p:cNvSpPr>
                <a:spLocks/>
              </p:cNvSpPr>
              <p:nvPr/>
            </p:nvSpPr>
            <p:spPr bwMode="auto">
              <a:xfrm>
                <a:off x="935967" y="3693151"/>
                <a:ext cx="342742" cy="279000"/>
              </a:xfrm>
              <a:custGeom>
                <a:avLst/>
                <a:gdLst>
                  <a:gd name="T0" fmla="*/ 28 w 165"/>
                  <a:gd name="T1" fmla="*/ 27 h 150"/>
                  <a:gd name="T2" fmla="*/ 165 w 165"/>
                  <a:gd name="T3" fmla="*/ 147 h 150"/>
                  <a:gd name="T4" fmla="*/ 0 w 165"/>
                  <a:gd name="T5" fmla="*/ 0 h 150"/>
                  <a:gd name="T6" fmla="*/ 138 w 165"/>
                  <a:gd name="T7" fmla="*/ 150 h 150"/>
                  <a:gd name="T8" fmla="*/ 28 w 165"/>
                  <a:gd name="T9" fmla="*/ 27 h 150"/>
                </a:gdLst>
                <a:ahLst/>
                <a:cxnLst>
                  <a:cxn ang="0">
                    <a:pos x="T0" y="T1"/>
                  </a:cxn>
                  <a:cxn ang="0">
                    <a:pos x="T2" y="T3"/>
                  </a:cxn>
                  <a:cxn ang="0">
                    <a:pos x="T4" y="T5"/>
                  </a:cxn>
                  <a:cxn ang="0">
                    <a:pos x="T6" y="T7"/>
                  </a:cxn>
                  <a:cxn ang="0">
                    <a:pos x="T8" y="T9"/>
                  </a:cxn>
                </a:cxnLst>
                <a:rect l="0" t="0" r="r" b="b"/>
                <a:pathLst>
                  <a:path w="165" h="150">
                    <a:moveTo>
                      <a:pt x="28" y="27"/>
                    </a:moveTo>
                    <a:cubicBezTo>
                      <a:pt x="101" y="118"/>
                      <a:pt x="143" y="142"/>
                      <a:pt x="165" y="147"/>
                    </a:cubicBezTo>
                    <a:cubicBezTo>
                      <a:pt x="158" y="121"/>
                      <a:pt x="122" y="12"/>
                      <a:pt x="0" y="0"/>
                    </a:cubicBezTo>
                    <a:cubicBezTo>
                      <a:pt x="0" y="0"/>
                      <a:pt x="7" y="126"/>
                      <a:pt x="138" y="150"/>
                    </a:cubicBezTo>
                    <a:cubicBezTo>
                      <a:pt x="83" y="112"/>
                      <a:pt x="28" y="27"/>
                      <a:pt x="28"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09" name="Freeform 12">
                <a:extLst>
                  <a:ext uri="{FF2B5EF4-FFF2-40B4-BE49-F238E27FC236}">
                    <a16:creationId xmlns:a16="http://schemas.microsoft.com/office/drawing/2014/main" id="{3A665DBF-3AFF-152A-6149-1EE4DE0AFD05}"/>
                  </a:ext>
                </a:extLst>
              </p:cNvPr>
              <p:cNvSpPr>
                <a:spLocks/>
              </p:cNvSpPr>
              <p:nvPr/>
            </p:nvSpPr>
            <p:spPr bwMode="auto">
              <a:xfrm>
                <a:off x="1021045" y="3951226"/>
                <a:ext cx="442405" cy="274350"/>
              </a:xfrm>
              <a:custGeom>
                <a:avLst/>
                <a:gdLst>
                  <a:gd name="T0" fmla="*/ 38 w 213"/>
                  <a:gd name="T1" fmla="*/ 44 h 148"/>
                  <a:gd name="T2" fmla="*/ 213 w 213"/>
                  <a:gd name="T3" fmla="*/ 121 h 148"/>
                  <a:gd name="T4" fmla="*/ 0 w 213"/>
                  <a:gd name="T5" fmla="*/ 26 h 148"/>
                  <a:gd name="T6" fmla="*/ 187 w 213"/>
                  <a:gd name="T7" fmla="*/ 131 h 148"/>
                  <a:gd name="T8" fmla="*/ 38 w 213"/>
                  <a:gd name="T9" fmla="*/ 44 h 148"/>
                </a:gdLst>
                <a:ahLst/>
                <a:cxnLst>
                  <a:cxn ang="0">
                    <a:pos x="T0" y="T1"/>
                  </a:cxn>
                  <a:cxn ang="0">
                    <a:pos x="T2" y="T3"/>
                  </a:cxn>
                  <a:cxn ang="0">
                    <a:pos x="T4" y="T5"/>
                  </a:cxn>
                  <a:cxn ang="0">
                    <a:pos x="T6" y="T7"/>
                  </a:cxn>
                  <a:cxn ang="0">
                    <a:pos x="T8" y="T9"/>
                  </a:cxn>
                </a:cxnLst>
                <a:rect l="0" t="0" r="r" b="b"/>
                <a:pathLst>
                  <a:path w="213" h="148">
                    <a:moveTo>
                      <a:pt x="38" y="44"/>
                    </a:moveTo>
                    <a:cubicBezTo>
                      <a:pt x="140" y="111"/>
                      <a:pt x="189" y="123"/>
                      <a:pt x="213" y="121"/>
                    </a:cubicBezTo>
                    <a:cubicBezTo>
                      <a:pt x="198" y="97"/>
                      <a:pt x="127" y="0"/>
                      <a:pt x="0" y="26"/>
                    </a:cubicBezTo>
                    <a:cubicBezTo>
                      <a:pt x="0" y="26"/>
                      <a:pt x="47" y="148"/>
                      <a:pt x="187" y="131"/>
                    </a:cubicBezTo>
                    <a:cubicBezTo>
                      <a:pt x="120" y="111"/>
                      <a:pt x="38" y="44"/>
                      <a:pt x="38"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0" name="Freeform 13">
                <a:extLst>
                  <a:ext uri="{FF2B5EF4-FFF2-40B4-BE49-F238E27FC236}">
                    <a16:creationId xmlns:a16="http://schemas.microsoft.com/office/drawing/2014/main" id="{A8A037FF-8355-10B5-7077-7EBC2540A195}"/>
                  </a:ext>
                </a:extLst>
              </p:cNvPr>
              <p:cNvSpPr>
                <a:spLocks/>
              </p:cNvSpPr>
              <p:nvPr/>
            </p:nvSpPr>
            <p:spPr bwMode="auto">
              <a:xfrm>
                <a:off x="1239816" y="4165126"/>
                <a:ext cx="459422" cy="309224"/>
              </a:xfrm>
              <a:custGeom>
                <a:avLst/>
                <a:gdLst>
                  <a:gd name="T0" fmla="*/ 39 w 222"/>
                  <a:gd name="T1" fmla="*/ 70 h 166"/>
                  <a:gd name="T2" fmla="*/ 222 w 222"/>
                  <a:gd name="T3" fmla="*/ 89 h 166"/>
                  <a:gd name="T4" fmla="*/ 0 w 222"/>
                  <a:gd name="T5" fmla="*/ 65 h 166"/>
                  <a:gd name="T6" fmla="*/ 202 w 222"/>
                  <a:gd name="T7" fmla="*/ 107 h 166"/>
                  <a:gd name="T8" fmla="*/ 39 w 222"/>
                  <a:gd name="T9" fmla="*/ 70 h 166"/>
                </a:gdLst>
                <a:ahLst/>
                <a:cxnLst>
                  <a:cxn ang="0">
                    <a:pos x="T0" y="T1"/>
                  </a:cxn>
                  <a:cxn ang="0">
                    <a:pos x="T2" y="T3"/>
                  </a:cxn>
                  <a:cxn ang="0">
                    <a:pos x="T4" y="T5"/>
                  </a:cxn>
                  <a:cxn ang="0">
                    <a:pos x="T6" y="T7"/>
                  </a:cxn>
                  <a:cxn ang="0">
                    <a:pos x="T8" y="T9"/>
                  </a:cxn>
                </a:cxnLst>
                <a:rect l="0" t="0" r="r" b="b"/>
                <a:pathLst>
                  <a:path w="222" h="166">
                    <a:moveTo>
                      <a:pt x="39" y="70"/>
                    </a:moveTo>
                    <a:cubicBezTo>
                      <a:pt x="152" y="102"/>
                      <a:pt x="201" y="98"/>
                      <a:pt x="222" y="89"/>
                    </a:cubicBezTo>
                    <a:cubicBezTo>
                      <a:pt x="201" y="70"/>
                      <a:pt x="108" y="0"/>
                      <a:pt x="0" y="65"/>
                    </a:cubicBezTo>
                    <a:cubicBezTo>
                      <a:pt x="0" y="65"/>
                      <a:pt x="79" y="166"/>
                      <a:pt x="202" y="107"/>
                    </a:cubicBezTo>
                    <a:cubicBezTo>
                      <a:pt x="134" y="108"/>
                      <a:pt x="39" y="70"/>
                      <a:pt x="39"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1" name="Freeform 14">
                <a:extLst>
                  <a:ext uri="{FF2B5EF4-FFF2-40B4-BE49-F238E27FC236}">
                    <a16:creationId xmlns:a16="http://schemas.microsoft.com/office/drawing/2014/main" id="{AACE1D09-6F9B-378A-F93D-EC176EB58F7A}"/>
                  </a:ext>
                </a:extLst>
              </p:cNvPr>
              <p:cNvSpPr>
                <a:spLocks/>
              </p:cNvSpPr>
              <p:nvPr/>
            </p:nvSpPr>
            <p:spPr bwMode="auto">
              <a:xfrm>
                <a:off x="1546097" y="4274400"/>
                <a:ext cx="444837" cy="306900"/>
              </a:xfrm>
              <a:custGeom>
                <a:avLst/>
                <a:gdLst>
                  <a:gd name="T0" fmla="*/ 177 w 215"/>
                  <a:gd name="T1" fmla="*/ 75 h 165"/>
                  <a:gd name="T2" fmla="*/ 0 w 215"/>
                  <a:gd name="T3" fmla="*/ 124 h 165"/>
                  <a:gd name="T4" fmla="*/ 215 w 215"/>
                  <a:gd name="T5" fmla="*/ 65 h 165"/>
                  <a:gd name="T6" fmla="*/ 13 w 215"/>
                  <a:gd name="T7" fmla="*/ 99 h 165"/>
                  <a:gd name="T8" fmla="*/ 177 w 215"/>
                  <a:gd name="T9" fmla="*/ 75 h 165"/>
                </a:gdLst>
                <a:ahLst/>
                <a:cxnLst>
                  <a:cxn ang="0">
                    <a:pos x="T0" y="T1"/>
                  </a:cxn>
                  <a:cxn ang="0">
                    <a:pos x="T2" y="T3"/>
                  </a:cxn>
                  <a:cxn ang="0">
                    <a:pos x="T4" y="T5"/>
                  </a:cxn>
                  <a:cxn ang="0">
                    <a:pos x="T6" y="T7"/>
                  </a:cxn>
                  <a:cxn ang="0">
                    <a:pos x="T8" y="T9"/>
                  </a:cxn>
                </a:cxnLst>
                <a:rect l="0" t="0" r="r" b="b"/>
                <a:pathLst>
                  <a:path w="215" h="165">
                    <a:moveTo>
                      <a:pt x="177" y="75"/>
                    </a:moveTo>
                    <a:cubicBezTo>
                      <a:pt x="60" y="85"/>
                      <a:pt x="16" y="107"/>
                      <a:pt x="0" y="124"/>
                    </a:cubicBezTo>
                    <a:cubicBezTo>
                      <a:pt x="26" y="133"/>
                      <a:pt x="138" y="165"/>
                      <a:pt x="215" y="65"/>
                    </a:cubicBezTo>
                    <a:cubicBezTo>
                      <a:pt x="215" y="65"/>
                      <a:pt x="106" y="0"/>
                      <a:pt x="13" y="99"/>
                    </a:cubicBezTo>
                    <a:cubicBezTo>
                      <a:pt x="75" y="74"/>
                      <a:pt x="177" y="75"/>
                      <a:pt x="177"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2" name="Freeform 15">
                <a:extLst>
                  <a:ext uri="{FF2B5EF4-FFF2-40B4-BE49-F238E27FC236}">
                    <a16:creationId xmlns:a16="http://schemas.microsoft.com/office/drawing/2014/main" id="{F5D36DDD-801B-EFCE-E0FB-1CD27547FA1A}"/>
                  </a:ext>
                </a:extLst>
              </p:cNvPr>
              <p:cNvSpPr>
                <a:spLocks/>
              </p:cNvSpPr>
              <p:nvPr/>
            </p:nvSpPr>
            <p:spPr bwMode="auto">
              <a:xfrm>
                <a:off x="1842655" y="4448776"/>
                <a:ext cx="177449" cy="220874"/>
              </a:xfrm>
              <a:custGeom>
                <a:avLst/>
                <a:gdLst>
                  <a:gd name="T0" fmla="*/ 64 w 86"/>
                  <a:gd name="T1" fmla="*/ 21 h 119"/>
                  <a:gd name="T2" fmla="*/ 6 w 86"/>
                  <a:gd name="T3" fmla="*/ 119 h 119"/>
                  <a:gd name="T4" fmla="*/ 77 w 86"/>
                  <a:gd name="T5" fmla="*/ 0 h 119"/>
                  <a:gd name="T6" fmla="*/ 1 w 86"/>
                  <a:gd name="T7" fmla="*/ 103 h 119"/>
                  <a:gd name="T8" fmla="*/ 64 w 86"/>
                  <a:gd name="T9" fmla="*/ 21 h 119"/>
                </a:gdLst>
                <a:ahLst/>
                <a:cxnLst>
                  <a:cxn ang="0">
                    <a:pos x="T0" y="T1"/>
                  </a:cxn>
                  <a:cxn ang="0">
                    <a:pos x="T2" y="T3"/>
                  </a:cxn>
                  <a:cxn ang="0">
                    <a:pos x="T4" y="T5"/>
                  </a:cxn>
                  <a:cxn ang="0">
                    <a:pos x="T6" y="T7"/>
                  </a:cxn>
                  <a:cxn ang="0">
                    <a:pos x="T8" y="T9"/>
                  </a:cxn>
                </a:cxnLst>
                <a:rect l="0" t="0" r="r" b="b"/>
                <a:pathLst>
                  <a:path w="86" h="119">
                    <a:moveTo>
                      <a:pt x="64" y="21"/>
                    </a:moveTo>
                    <a:cubicBezTo>
                      <a:pt x="16" y="76"/>
                      <a:pt x="6" y="105"/>
                      <a:pt x="6" y="119"/>
                    </a:cubicBezTo>
                    <a:cubicBezTo>
                      <a:pt x="22" y="112"/>
                      <a:pt x="86" y="78"/>
                      <a:pt x="77" y="0"/>
                    </a:cubicBezTo>
                    <a:cubicBezTo>
                      <a:pt x="77" y="0"/>
                      <a:pt x="0" y="18"/>
                      <a:pt x="1" y="103"/>
                    </a:cubicBezTo>
                    <a:cubicBezTo>
                      <a:pt x="18" y="65"/>
                      <a:pt x="64" y="21"/>
                      <a:pt x="64"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3" name="Freeform 16">
                <a:extLst>
                  <a:ext uri="{FF2B5EF4-FFF2-40B4-BE49-F238E27FC236}">
                    <a16:creationId xmlns:a16="http://schemas.microsoft.com/office/drawing/2014/main" id="{9C35A4ED-BD21-94AD-0D5E-C93AA007C27A}"/>
                  </a:ext>
                </a:extLst>
              </p:cNvPr>
              <p:cNvSpPr>
                <a:spLocks/>
              </p:cNvSpPr>
              <p:nvPr/>
            </p:nvSpPr>
            <p:spPr bwMode="auto">
              <a:xfrm>
                <a:off x="2717742" y="3058427"/>
                <a:ext cx="330589" cy="395250"/>
              </a:xfrm>
              <a:custGeom>
                <a:avLst/>
                <a:gdLst>
                  <a:gd name="T0" fmla="*/ 79 w 159"/>
                  <a:gd name="T1" fmla="*/ 37 h 212"/>
                  <a:gd name="T2" fmla="*/ 58 w 159"/>
                  <a:gd name="T3" fmla="*/ 212 h 212"/>
                  <a:gd name="T4" fmla="*/ 83 w 159"/>
                  <a:gd name="T5" fmla="*/ 0 h 212"/>
                  <a:gd name="T6" fmla="*/ 79 w 159"/>
                  <a:gd name="T7" fmla="*/ 195 h 212"/>
                  <a:gd name="T8" fmla="*/ 79 w 159"/>
                  <a:gd name="T9" fmla="*/ 37 h 212"/>
                </a:gdLst>
                <a:ahLst/>
                <a:cxnLst>
                  <a:cxn ang="0">
                    <a:pos x="T0" y="T1"/>
                  </a:cxn>
                  <a:cxn ang="0">
                    <a:pos x="T2" y="T3"/>
                  </a:cxn>
                  <a:cxn ang="0">
                    <a:pos x="T4" y="T5"/>
                  </a:cxn>
                  <a:cxn ang="0">
                    <a:pos x="T6" y="T7"/>
                  </a:cxn>
                  <a:cxn ang="0">
                    <a:pos x="T8" y="T9"/>
                  </a:cxn>
                </a:cxnLst>
                <a:rect l="0" t="0" r="r" b="b"/>
                <a:pathLst>
                  <a:path w="159" h="212">
                    <a:moveTo>
                      <a:pt x="79" y="37"/>
                    </a:moveTo>
                    <a:cubicBezTo>
                      <a:pt x="85" y="149"/>
                      <a:pt x="70" y="193"/>
                      <a:pt x="58" y="212"/>
                    </a:cubicBezTo>
                    <a:cubicBezTo>
                      <a:pt x="45" y="189"/>
                      <a:pt x="0" y="90"/>
                      <a:pt x="83" y="0"/>
                    </a:cubicBezTo>
                    <a:cubicBezTo>
                      <a:pt x="83" y="0"/>
                      <a:pt x="159" y="90"/>
                      <a:pt x="79" y="195"/>
                    </a:cubicBezTo>
                    <a:cubicBezTo>
                      <a:pt x="94" y="133"/>
                      <a:pt x="79" y="37"/>
                      <a:pt x="79"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4" name="Freeform 17">
                <a:extLst>
                  <a:ext uri="{FF2B5EF4-FFF2-40B4-BE49-F238E27FC236}">
                    <a16:creationId xmlns:a16="http://schemas.microsoft.com/office/drawing/2014/main" id="{6808604C-8014-934C-E9B8-FCCF62225C6B}"/>
                  </a:ext>
                </a:extLst>
              </p:cNvPr>
              <p:cNvSpPr>
                <a:spLocks/>
              </p:cNvSpPr>
              <p:nvPr/>
            </p:nvSpPr>
            <p:spPr bwMode="auto">
              <a:xfrm>
                <a:off x="2535433" y="2816627"/>
                <a:ext cx="313572" cy="388274"/>
              </a:xfrm>
              <a:custGeom>
                <a:avLst/>
                <a:gdLst>
                  <a:gd name="T0" fmla="*/ 58 w 151"/>
                  <a:gd name="T1" fmla="*/ 37 h 209"/>
                  <a:gd name="T2" fmla="*/ 92 w 151"/>
                  <a:gd name="T3" fmla="*/ 209 h 209"/>
                  <a:gd name="T4" fmla="*/ 50 w 151"/>
                  <a:gd name="T5" fmla="*/ 0 h 209"/>
                  <a:gd name="T6" fmla="*/ 107 w 151"/>
                  <a:gd name="T7" fmla="*/ 187 h 209"/>
                  <a:gd name="T8" fmla="*/ 58 w 151"/>
                  <a:gd name="T9" fmla="*/ 37 h 209"/>
                </a:gdLst>
                <a:ahLst/>
                <a:cxnLst>
                  <a:cxn ang="0">
                    <a:pos x="T0" y="T1"/>
                  </a:cxn>
                  <a:cxn ang="0">
                    <a:pos x="T2" y="T3"/>
                  </a:cxn>
                  <a:cxn ang="0">
                    <a:pos x="T4" y="T5"/>
                  </a:cxn>
                  <a:cxn ang="0">
                    <a:pos x="T6" y="T7"/>
                  </a:cxn>
                  <a:cxn ang="0">
                    <a:pos x="T8" y="T9"/>
                  </a:cxn>
                </a:cxnLst>
                <a:rect l="0" t="0" r="r" b="b"/>
                <a:pathLst>
                  <a:path w="151" h="209">
                    <a:moveTo>
                      <a:pt x="58" y="37"/>
                    </a:moveTo>
                    <a:cubicBezTo>
                      <a:pt x="99" y="140"/>
                      <a:pt x="99" y="188"/>
                      <a:pt x="92" y="209"/>
                    </a:cubicBezTo>
                    <a:cubicBezTo>
                      <a:pt x="73" y="191"/>
                      <a:pt x="0" y="111"/>
                      <a:pt x="50" y="0"/>
                    </a:cubicBezTo>
                    <a:cubicBezTo>
                      <a:pt x="50" y="0"/>
                      <a:pt x="151" y="62"/>
                      <a:pt x="107" y="187"/>
                    </a:cubicBezTo>
                    <a:cubicBezTo>
                      <a:pt x="102" y="122"/>
                      <a:pt x="58" y="37"/>
                      <a:pt x="58"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5" name="Freeform 18">
                <a:extLst>
                  <a:ext uri="{FF2B5EF4-FFF2-40B4-BE49-F238E27FC236}">
                    <a16:creationId xmlns:a16="http://schemas.microsoft.com/office/drawing/2014/main" id="{7D4ED3CF-7812-CBF1-ABA5-647691448701}"/>
                  </a:ext>
                </a:extLst>
              </p:cNvPr>
              <p:cNvSpPr>
                <a:spLocks/>
              </p:cNvSpPr>
              <p:nvPr/>
            </p:nvSpPr>
            <p:spPr bwMode="auto">
              <a:xfrm>
                <a:off x="2360416" y="2686427"/>
                <a:ext cx="196894" cy="274350"/>
              </a:xfrm>
              <a:custGeom>
                <a:avLst/>
                <a:gdLst>
                  <a:gd name="T0" fmla="*/ 20 w 95"/>
                  <a:gd name="T1" fmla="*/ 26 h 148"/>
                  <a:gd name="T2" fmla="*/ 91 w 95"/>
                  <a:gd name="T3" fmla="*/ 148 h 148"/>
                  <a:gd name="T4" fmla="*/ 5 w 95"/>
                  <a:gd name="T5" fmla="*/ 0 h 148"/>
                  <a:gd name="T6" fmla="*/ 95 w 95"/>
                  <a:gd name="T7" fmla="*/ 127 h 148"/>
                  <a:gd name="T8" fmla="*/ 20 w 95"/>
                  <a:gd name="T9" fmla="*/ 26 h 148"/>
                </a:gdLst>
                <a:ahLst/>
                <a:cxnLst>
                  <a:cxn ang="0">
                    <a:pos x="T0" y="T1"/>
                  </a:cxn>
                  <a:cxn ang="0">
                    <a:pos x="T2" y="T3"/>
                  </a:cxn>
                  <a:cxn ang="0">
                    <a:pos x="T4" y="T5"/>
                  </a:cxn>
                  <a:cxn ang="0">
                    <a:pos x="T6" y="T7"/>
                  </a:cxn>
                  <a:cxn ang="0">
                    <a:pos x="T8" y="T9"/>
                  </a:cxn>
                </a:cxnLst>
                <a:rect l="0" t="0" r="r" b="b"/>
                <a:pathLst>
                  <a:path w="95" h="148">
                    <a:moveTo>
                      <a:pt x="20" y="26"/>
                    </a:moveTo>
                    <a:cubicBezTo>
                      <a:pt x="77" y="93"/>
                      <a:pt x="90" y="130"/>
                      <a:pt x="91" y="148"/>
                    </a:cubicBezTo>
                    <a:cubicBezTo>
                      <a:pt x="73" y="140"/>
                      <a:pt x="0" y="101"/>
                      <a:pt x="5" y="0"/>
                    </a:cubicBezTo>
                    <a:cubicBezTo>
                      <a:pt x="5" y="0"/>
                      <a:pt x="92" y="17"/>
                      <a:pt x="95" y="127"/>
                    </a:cubicBezTo>
                    <a:cubicBezTo>
                      <a:pt x="74" y="79"/>
                      <a:pt x="20" y="26"/>
                      <a:pt x="20"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6" name="Freeform 19">
                <a:extLst>
                  <a:ext uri="{FF2B5EF4-FFF2-40B4-BE49-F238E27FC236}">
                    <a16:creationId xmlns:a16="http://schemas.microsoft.com/office/drawing/2014/main" id="{989EC8F6-2300-5444-6ABD-070C1957E171}"/>
                  </a:ext>
                </a:extLst>
              </p:cNvPr>
              <p:cNvSpPr>
                <a:spLocks/>
              </p:cNvSpPr>
              <p:nvPr/>
            </p:nvSpPr>
            <p:spPr bwMode="auto">
              <a:xfrm>
                <a:off x="2822268" y="3353701"/>
                <a:ext cx="320865" cy="378975"/>
              </a:xfrm>
              <a:custGeom>
                <a:avLst/>
                <a:gdLst>
                  <a:gd name="T0" fmla="*/ 97 w 155"/>
                  <a:gd name="T1" fmla="*/ 36 h 203"/>
                  <a:gd name="T2" fmla="*/ 10 w 155"/>
                  <a:gd name="T3" fmla="*/ 203 h 203"/>
                  <a:gd name="T4" fmla="*/ 115 w 155"/>
                  <a:gd name="T5" fmla="*/ 0 h 203"/>
                  <a:gd name="T6" fmla="*/ 37 w 155"/>
                  <a:gd name="T7" fmla="*/ 194 h 203"/>
                  <a:gd name="T8" fmla="*/ 97 w 155"/>
                  <a:gd name="T9" fmla="*/ 36 h 203"/>
                </a:gdLst>
                <a:ahLst/>
                <a:cxnLst>
                  <a:cxn ang="0">
                    <a:pos x="T0" y="T1"/>
                  </a:cxn>
                  <a:cxn ang="0">
                    <a:pos x="T2" y="T3"/>
                  </a:cxn>
                  <a:cxn ang="0">
                    <a:pos x="T4" y="T5"/>
                  </a:cxn>
                  <a:cxn ang="0">
                    <a:pos x="T6" y="T7"/>
                  </a:cxn>
                  <a:cxn ang="0">
                    <a:pos x="T8" y="T9"/>
                  </a:cxn>
                </a:cxnLst>
                <a:rect l="0" t="0" r="r" b="b"/>
                <a:pathLst>
                  <a:path w="155" h="203">
                    <a:moveTo>
                      <a:pt x="97" y="36"/>
                    </a:moveTo>
                    <a:cubicBezTo>
                      <a:pt x="61" y="150"/>
                      <a:pt x="30" y="189"/>
                      <a:pt x="10" y="203"/>
                    </a:cubicBezTo>
                    <a:cubicBezTo>
                      <a:pt x="7" y="175"/>
                      <a:pt x="0" y="58"/>
                      <a:pt x="115" y="0"/>
                    </a:cubicBezTo>
                    <a:cubicBezTo>
                      <a:pt x="115" y="0"/>
                      <a:pt x="155" y="120"/>
                      <a:pt x="37" y="194"/>
                    </a:cubicBezTo>
                    <a:cubicBezTo>
                      <a:pt x="75" y="137"/>
                      <a:pt x="97" y="36"/>
                      <a:pt x="97"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7" name="Freeform 20">
                <a:extLst>
                  <a:ext uri="{FF2B5EF4-FFF2-40B4-BE49-F238E27FC236}">
                    <a16:creationId xmlns:a16="http://schemas.microsoft.com/office/drawing/2014/main" id="{B9BF0BE5-27A1-045B-D83F-525C5AFE6BE8}"/>
                  </a:ext>
                </a:extLst>
              </p:cNvPr>
              <p:cNvSpPr>
                <a:spLocks/>
              </p:cNvSpPr>
              <p:nvPr/>
            </p:nvSpPr>
            <p:spPr bwMode="auto">
              <a:xfrm>
                <a:off x="2734759" y="3693151"/>
                <a:ext cx="342742" cy="279000"/>
              </a:xfrm>
              <a:custGeom>
                <a:avLst/>
                <a:gdLst>
                  <a:gd name="T0" fmla="*/ 137 w 165"/>
                  <a:gd name="T1" fmla="*/ 27 h 150"/>
                  <a:gd name="T2" fmla="*/ 0 w 165"/>
                  <a:gd name="T3" fmla="*/ 147 h 150"/>
                  <a:gd name="T4" fmla="*/ 165 w 165"/>
                  <a:gd name="T5" fmla="*/ 0 h 150"/>
                  <a:gd name="T6" fmla="*/ 27 w 165"/>
                  <a:gd name="T7" fmla="*/ 150 h 150"/>
                  <a:gd name="T8" fmla="*/ 137 w 165"/>
                  <a:gd name="T9" fmla="*/ 27 h 150"/>
                </a:gdLst>
                <a:ahLst/>
                <a:cxnLst>
                  <a:cxn ang="0">
                    <a:pos x="T0" y="T1"/>
                  </a:cxn>
                  <a:cxn ang="0">
                    <a:pos x="T2" y="T3"/>
                  </a:cxn>
                  <a:cxn ang="0">
                    <a:pos x="T4" y="T5"/>
                  </a:cxn>
                  <a:cxn ang="0">
                    <a:pos x="T6" y="T7"/>
                  </a:cxn>
                  <a:cxn ang="0">
                    <a:pos x="T8" y="T9"/>
                  </a:cxn>
                </a:cxnLst>
                <a:rect l="0" t="0" r="r" b="b"/>
                <a:pathLst>
                  <a:path w="165" h="150">
                    <a:moveTo>
                      <a:pt x="137" y="27"/>
                    </a:moveTo>
                    <a:cubicBezTo>
                      <a:pt x="64" y="118"/>
                      <a:pt x="22" y="142"/>
                      <a:pt x="0" y="147"/>
                    </a:cubicBezTo>
                    <a:cubicBezTo>
                      <a:pt x="7" y="121"/>
                      <a:pt x="43" y="12"/>
                      <a:pt x="165" y="0"/>
                    </a:cubicBezTo>
                    <a:cubicBezTo>
                      <a:pt x="165" y="0"/>
                      <a:pt x="158" y="126"/>
                      <a:pt x="27" y="150"/>
                    </a:cubicBezTo>
                    <a:cubicBezTo>
                      <a:pt x="82" y="112"/>
                      <a:pt x="137" y="27"/>
                      <a:pt x="137"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8" name="Freeform 21">
                <a:extLst>
                  <a:ext uri="{FF2B5EF4-FFF2-40B4-BE49-F238E27FC236}">
                    <a16:creationId xmlns:a16="http://schemas.microsoft.com/office/drawing/2014/main" id="{9D12B7D5-6D04-4E55-30D3-E07CB25A14C3}"/>
                  </a:ext>
                </a:extLst>
              </p:cNvPr>
              <p:cNvSpPr>
                <a:spLocks/>
              </p:cNvSpPr>
              <p:nvPr/>
            </p:nvSpPr>
            <p:spPr bwMode="auto">
              <a:xfrm>
                <a:off x="2550018" y="3951226"/>
                <a:ext cx="442405" cy="274350"/>
              </a:xfrm>
              <a:custGeom>
                <a:avLst/>
                <a:gdLst>
                  <a:gd name="T0" fmla="*/ 175 w 213"/>
                  <a:gd name="T1" fmla="*/ 44 h 148"/>
                  <a:gd name="T2" fmla="*/ 0 w 213"/>
                  <a:gd name="T3" fmla="*/ 121 h 148"/>
                  <a:gd name="T4" fmla="*/ 213 w 213"/>
                  <a:gd name="T5" fmla="*/ 26 h 148"/>
                  <a:gd name="T6" fmla="*/ 26 w 213"/>
                  <a:gd name="T7" fmla="*/ 131 h 148"/>
                  <a:gd name="T8" fmla="*/ 175 w 213"/>
                  <a:gd name="T9" fmla="*/ 44 h 148"/>
                </a:gdLst>
                <a:ahLst/>
                <a:cxnLst>
                  <a:cxn ang="0">
                    <a:pos x="T0" y="T1"/>
                  </a:cxn>
                  <a:cxn ang="0">
                    <a:pos x="T2" y="T3"/>
                  </a:cxn>
                  <a:cxn ang="0">
                    <a:pos x="T4" y="T5"/>
                  </a:cxn>
                  <a:cxn ang="0">
                    <a:pos x="T6" y="T7"/>
                  </a:cxn>
                  <a:cxn ang="0">
                    <a:pos x="T8" y="T9"/>
                  </a:cxn>
                </a:cxnLst>
                <a:rect l="0" t="0" r="r" b="b"/>
                <a:pathLst>
                  <a:path w="213" h="148">
                    <a:moveTo>
                      <a:pt x="175" y="44"/>
                    </a:moveTo>
                    <a:cubicBezTo>
                      <a:pt x="73" y="111"/>
                      <a:pt x="24" y="123"/>
                      <a:pt x="0" y="121"/>
                    </a:cubicBezTo>
                    <a:cubicBezTo>
                      <a:pt x="15" y="97"/>
                      <a:pt x="86" y="0"/>
                      <a:pt x="213" y="26"/>
                    </a:cubicBezTo>
                    <a:cubicBezTo>
                      <a:pt x="213" y="26"/>
                      <a:pt x="166" y="148"/>
                      <a:pt x="26" y="131"/>
                    </a:cubicBezTo>
                    <a:cubicBezTo>
                      <a:pt x="93" y="111"/>
                      <a:pt x="175" y="44"/>
                      <a:pt x="175"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19" name="Freeform 22">
                <a:extLst>
                  <a:ext uri="{FF2B5EF4-FFF2-40B4-BE49-F238E27FC236}">
                    <a16:creationId xmlns:a16="http://schemas.microsoft.com/office/drawing/2014/main" id="{3F37DC44-112E-1598-9933-2572AF52D6E6}"/>
                  </a:ext>
                </a:extLst>
              </p:cNvPr>
              <p:cNvSpPr>
                <a:spLocks/>
              </p:cNvSpPr>
              <p:nvPr/>
            </p:nvSpPr>
            <p:spPr bwMode="auto">
              <a:xfrm>
                <a:off x="2314230" y="4165126"/>
                <a:ext cx="459422" cy="309224"/>
              </a:xfrm>
              <a:custGeom>
                <a:avLst/>
                <a:gdLst>
                  <a:gd name="T0" fmla="*/ 183 w 222"/>
                  <a:gd name="T1" fmla="*/ 70 h 166"/>
                  <a:gd name="T2" fmla="*/ 0 w 222"/>
                  <a:gd name="T3" fmla="*/ 89 h 166"/>
                  <a:gd name="T4" fmla="*/ 222 w 222"/>
                  <a:gd name="T5" fmla="*/ 65 h 166"/>
                  <a:gd name="T6" fmla="*/ 20 w 222"/>
                  <a:gd name="T7" fmla="*/ 107 h 166"/>
                  <a:gd name="T8" fmla="*/ 183 w 222"/>
                  <a:gd name="T9" fmla="*/ 70 h 166"/>
                </a:gdLst>
                <a:ahLst/>
                <a:cxnLst>
                  <a:cxn ang="0">
                    <a:pos x="T0" y="T1"/>
                  </a:cxn>
                  <a:cxn ang="0">
                    <a:pos x="T2" y="T3"/>
                  </a:cxn>
                  <a:cxn ang="0">
                    <a:pos x="T4" y="T5"/>
                  </a:cxn>
                  <a:cxn ang="0">
                    <a:pos x="T6" y="T7"/>
                  </a:cxn>
                  <a:cxn ang="0">
                    <a:pos x="T8" y="T9"/>
                  </a:cxn>
                </a:cxnLst>
                <a:rect l="0" t="0" r="r" b="b"/>
                <a:pathLst>
                  <a:path w="222" h="166">
                    <a:moveTo>
                      <a:pt x="183" y="70"/>
                    </a:moveTo>
                    <a:cubicBezTo>
                      <a:pt x="70" y="102"/>
                      <a:pt x="21" y="98"/>
                      <a:pt x="0" y="89"/>
                    </a:cubicBezTo>
                    <a:cubicBezTo>
                      <a:pt x="21" y="70"/>
                      <a:pt x="114" y="0"/>
                      <a:pt x="222" y="65"/>
                    </a:cubicBezTo>
                    <a:cubicBezTo>
                      <a:pt x="222" y="65"/>
                      <a:pt x="143" y="166"/>
                      <a:pt x="20" y="107"/>
                    </a:cubicBezTo>
                    <a:cubicBezTo>
                      <a:pt x="88" y="108"/>
                      <a:pt x="183" y="70"/>
                      <a:pt x="183"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20" name="Freeform 23">
                <a:extLst>
                  <a:ext uri="{FF2B5EF4-FFF2-40B4-BE49-F238E27FC236}">
                    <a16:creationId xmlns:a16="http://schemas.microsoft.com/office/drawing/2014/main" id="{8458686A-20E7-CC98-FEE9-B2C2ACD71BAD}"/>
                  </a:ext>
                </a:extLst>
              </p:cNvPr>
              <p:cNvSpPr>
                <a:spLocks/>
              </p:cNvSpPr>
              <p:nvPr/>
            </p:nvSpPr>
            <p:spPr bwMode="auto">
              <a:xfrm>
                <a:off x="2022534" y="4274400"/>
                <a:ext cx="444837" cy="306900"/>
              </a:xfrm>
              <a:custGeom>
                <a:avLst/>
                <a:gdLst>
                  <a:gd name="T0" fmla="*/ 38 w 215"/>
                  <a:gd name="T1" fmla="*/ 75 h 165"/>
                  <a:gd name="T2" fmla="*/ 215 w 215"/>
                  <a:gd name="T3" fmla="*/ 124 h 165"/>
                  <a:gd name="T4" fmla="*/ 0 w 215"/>
                  <a:gd name="T5" fmla="*/ 65 h 165"/>
                  <a:gd name="T6" fmla="*/ 202 w 215"/>
                  <a:gd name="T7" fmla="*/ 99 h 165"/>
                  <a:gd name="T8" fmla="*/ 38 w 215"/>
                  <a:gd name="T9" fmla="*/ 75 h 165"/>
                </a:gdLst>
                <a:ahLst/>
                <a:cxnLst>
                  <a:cxn ang="0">
                    <a:pos x="T0" y="T1"/>
                  </a:cxn>
                  <a:cxn ang="0">
                    <a:pos x="T2" y="T3"/>
                  </a:cxn>
                  <a:cxn ang="0">
                    <a:pos x="T4" y="T5"/>
                  </a:cxn>
                  <a:cxn ang="0">
                    <a:pos x="T6" y="T7"/>
                  </a:cxn>
                  <a:cxn ang="0">
                    <a:pos x="T8" y="T9"/>
                  </a:cxn>
                </a:cxnLst>
                <a:rect l="0" t="0" r="r" b="b"/>
                <a:pathLst>
                  <a:path w="215" h="165">
                    <a:moveTo>
                      <a:pt x="38" y="75"/>
                    </a:moveTo>
                    <a:cubicBezTo>
                      <a:pt x="155" y="85"/>
                      <a:pt x="199" y="107"/>
                      <a:pt x="215" y="124"/>
                    </a:cubicBezTo>
                    <a:cubicBezTo>
                      <a:pt x="189" y="133"/>
                      <a:pt x="77" y="165"/>
                      <a:pt x="0" y="65"/>
                    </a:cubicBezTo>
                    <a:cubicBezTo>
                      <a:pt x="0" y="65"/>
                      <a:pt x="109" y="0"/>
                      <a:pt x="202" y="99"/>
                    </a:cubicBezTo>
                    <a:cubicBezTo>
                      <a:pt x="140" y="74"/>
                      <a:pt x="38" y="75"/>
                      <a:pt x="38"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21" name="Freeform 24">
                <a:extLst>
                  <a:ext uri="{FF2B5EF4-FFF2-40B4-BE49-F238E27FC236}">
                    <a16:creationId xmlns:a16="http://schemas.microsoft.com/office/drawing/2014/main" id="{1064046F-92AE-5D39-A22F-A43856C29A98}"/>
                  </a:ext>
                </a:extLst>
              </p:cNvPr>
              <p:cNvSpPr>
                <a:spLocks/>
              </p:cNvSpPr>
              <p:nvPr/>
            </p:nvSpPr>
            <p:spPr bwMode="auto">
              <a:xfrm>
                <a:off x="1993364" y="4448776"/>
                <a:ext cx="177449" cy="220874"/>
              </a:xfrm>
              <a:custGeom>
                <a:avLst/>
                <a:gdLst>
                  <a:gd name="T0" fmla="*/ 22 w 86"/>
                  <a:gd name="T1" fmla="*/ 21 h 119"/>
                  <a:gd name="T2" fmla="*/ 80 w 86"/>
                  <a:gd name="T3" fmla="*/ 119 h 119"/>
                  <a:gd name="T4" fmla="*/ 9 w 86"/>
                  <a:gd name="T5" fmla="*/ 0 h 119"/>
                  <a:gd name="T6" fmla="*/ 85 w 86"/>
                  <a:gd name="T7" fmla="*/ 103 h 119"/>
                  <a:gd name="T8" fmla="*/ 22 w 86"/>
                  <a:gd name="T9" fmla="*/ 21 h 119"/>
                </a:gdLst>
                <a:ahLst/>
                <a:cxnLst>
                  <a:cxn ang="0">
                    <a:pos x="T0" y="T1"/>
                  </a:cxn>
                  <a:cxn ang="0">
                    <a:pos x="T2" y="T3"/>
                  </a:cxn>
                  <a:cxn ang="0">
                    <a:pos x="T4" y="T5"/>
                  </a:cxn>
                  <a:cxn ang="0">
                    <a:pos x="T6" y="T7"/>
                  </a:cxn>
                  <a:cxn ang="0">
                    <a:pos x="T8" y="T9"/>
                  </a:cxn>
                </a:cxnLst>
                <a:rect l="0" t="0" r="r" b="b"/>
                <a:pathLst>
                  <a:path w="86" h="119">
                    <a:moveTo>
                      <a:pt x="22" y="21"/>
                    </a:moveTo>
                    <a:cubicBezTo>
                      <a:pt x="70" y="76"/>
                      <a:pt x="80" y="105"/>
                      <a:pt x="80" y="119"/>
                    </a:cubicBezTo>
                    <a:cubicBezTo>
                      <a:pt x="64" y="112"/>
                      <a:pt x="0" y="78"/>
                      <a:pt x="9" y="0"/>
                    </a:cubicBezTo>
                    <a:cubicBezTo>
                      <a:pt x="9" y="0"/>
                      <a:pt x="86" y="18"/>
                      <a:pt x="85" y="103"/>
                    </a:cubicBezTo>
                    <a:cubicBezTo>
                      <a:pt x="68" y="65"/>
                      <a:pt x="22" y="21"/>
                      <a:pt x="22"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grpSp>
        <p:sp>
          <p:nvSpPr>
            <p:cNvPr id="122" name="Oval 121">
              <a:extLst>
                <a:ext uri="{FF2B5EF4-FFF2-40B4-BE49-F238E27FC236}">
                  <a16:creationId xmlns:a16="http://schemas.microsoft.com/office/drawing/2014/main" id="{0C8D6C5E-1ABA-AD05-8AA0-BA7196132DAC}"/>
                </a:ext>
              </a:extLst>
            </p:cNvPr>
            <p:cNvSpPr/>
            <p:nvPr/>
          </p:nvSpPr>
          <p:spPr bwMode="auto">
            <a:xfrm>
              <a:off x="5160833" y="4213611"/>
              <a:ext cx="1282975" cy="1118190"/>
            </a:xfrm>
            <a:prstGeom prst="ellipse">
              <a:avLst/>
            </a:prstGeom>
            <a:noFill/>
            <a:ln w="12700" cap="flat" cmpd="sng" algn="ctr">
              <a:noFill/>
              <a:prstDash val="solid"/>
              <a:miter lim="800000"/>
            </a:ln>
            <a:effectLst/>
          </p:spPr>
          <p:txBody>
            <a:bodyPr lIns="0" rIns="0" anchor="ctr"/>
            <a:lstStyle/>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Leader – </a:t>
              </a:r>
            </a:p>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Sustainability &amp; ESG</a:t>
              </a:r>
            </a:p>
          </p:txBody>
        </p:sp>
        <p:sp>
          <p:nvSpPr>
            <p:cNvPr id="123" name="TextBox 122">
              <a:extLst>
                <a:ext uri="{FF2B5EF4-FFF2-40B4-BE49-F238E27FC236}">
                  <a16:creationId xmlns:a16="http://schemas.microsoft.com/office/drawing/2014/main" id="{8C6C6C1B-D1AC-69BD-0CDB-78273BECC338}"/>
                </a:ext>
              </a:extLst>
            </p:cNvPr>
            <p:cNvSpPr txBox="1"/>
            <p:nvPr/>
          </p:nvSpPr>
          <p:spPr>
            <a:xfrm>
              <a:off x="5363825" y="3668956"/>
              <a:ext cx="852009" cy="541885"/>
            </a:xfrm>
            <a:prstGeom prst="rect">
              <a:avLst/>
            </a:prstGeom>
            <a:noFill/>
          </p:spPr>
          <p:txBody>
            <a:bodyPr wrap="none" rtlCol="0">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ISG</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2023-24</a:t>
              </a:r>
            </a:p>
          </p:txBody>
        </p:sp>
        <p:grpSp>
          <p:nvGrpSpPr>
            <p:cNvPr id="124" name="Group 123">
              <a:extLst>
                <a:ext uri="{FF2B5EF4-FFF2-40B4-BE49-F238E27FC236}">
                  <a16:creationId xmlns:a16="http://schemas.microsoft.com/office/drawing/2014/main" id="{91A37FA8-7D57-3656-25E8-F9FF326F3187}"/>
                </a:ext>
              </a:extLst>
            </p:cNvPr>
            <p:cNvGrpSpPr/>
            <p:nvPr/>
          </p:nvGrpSpPr>
          <p:grpSpPr>
            <a:xfrm>
              <a:off x="153326" y="5649670"/>
              <a:ext cx="1256724" cy="274434"/>
              <a:chOff x="840825" y="2515745"/>
              <a:chExt cx="1256724" cy="198154"/>
            </a:xfrm>
          </p:grpSpPr>
          <p:cxnSp>
            <p:nvCxnSpPr>
              <p:cNvPr id="125" name="Straight Connector 124">
                <a:extLst>
                  <a:ext uri="{FF2B5EF4-FFF2-40B4-BE49-F238E27FC236}">
                    <a16:creationId xmlns:a16="http://schemas.microsoft.com/office/drawing/2014/main" id="{2E14FA72-04FD-8EA2-8353-62DC962E5863}"/>
                  </a:ext>
                </a:extLst>
              </p:cNvPr>
              <p:cNvCxnSpPr>
                <a:cxnSpLocks/>
              </p:cNvCxnSpPr>
              <p:nvPr/>
            </p:nvCxnSpPr>
            <p:spPr>
              <a:xfrm>
                <a:off x="1469187" y="2515745"/>
                <a:ext cx="0" cy="198154"/>
              </a:xfrm>
              <a:prstGeom prst="line">
                <a:avLst/>
              </a:prstGeom>
              <a:noFill/>
              <a:ln w="9525" cap="flat" cmpd="sng" algn="ctr">
                <a:solidFill>
                  <a:srgbClr val="FFFFFF">
                    <a:lumMod val="65000"/>
                  </a:srgbClr>
                </a:solidFill>
                <a:prstDash val="solid"/>
              </a:ln>
              <a:effectLst/>
            </p:spPr>
          </p:cxnSp>
          <p:cxnSp>
            <p:nvCxnSpPr>
              <p:cNvPr id="126" name="Straight Connector 125">
                <a:extLst>
                  <a:ext uri="{FF2B5EF4-FFF2-40B4-BE49-F238E27FC236}">
                    <a16:creationId xmlns:a16="http://schemas.microsoft.com/office/drawing/2014/main" id="{F5AB9265-09CB-69CD-CCE2-B23B963A0A99}"/>
                  </a:ext>
                </a:extLst>
              </p:cNvPr>
              <p:cNvCxnSpPr>
                <a:cxnSpLocks/>
              </p:cNvCxnSpPr>
              <p:nvPr/>
            </p:nvCxnSpPr>
            <p:spPr>
              <a:xfrm>
                <a:off x="840825" y="2713899"/>
                <a:ext cx="1256724" cy="0"/>
              </a:xfrm>
              <a:prstGeom prst="line">
                <a:avLst/>
              </a:prstGeom>
              <a:noFill/>
              <a:ln w="9525" cap="flat" cmpd="sng" algn="ctr">
                <a:solidFill>
                  <a:srgbClr val="FFFFFF">
                    <a:lumMod val="65000"/>
                  </a:srgbClr>
                </a:solidFill>
                <a:prstDash val="solid"/>
              </a:ln>
              <a:effectLst/>
            </p:spPr>
          </p:cxnSp>
        </p:grpSp>
        <p:grpSp>
          <p:nvGrpSpPr>
            <p:cNvPr id="127" name="Group 154">
              <a:extLst>
                <a:ext uri="{FF2B5EF4-FFF2-40B4-BE49-F238E27FC236}">
                  <a16:creationId xmlns:a16="http://schemas.microsoft.com/office/drawing/2014/main" id="{C3FFB79B-F97B-2CFC-9053-20EBF090A576}"/>
                </a:ext>
              </a:extLst>
            </p:cNvPr>
            <p:cNvGrpSpPr>
              <a:grpSpLocks/>
            </p:cNvGrpSpPr>
            <p:nvPr/>
          </p:nvGrpSpPr>
          <p:grpSpPr bwMode="auto">
            <a:xfrm>
              <a:off x="362387" y="3958792"/>
              <a:ext cx="2099100" cy="1859293"/>
              <a:chOff x="870335" y="2686427"/>
              <a:chExt cx="2272798" cy="1983223"/>
            </a:xfrm>
            <a:solidFill>
              <a:srgbClr val="013864"/>
            </a:solidFill>
          </p:grpSpPr>
          <p:sp>
            <p:nvSpPr>
              <p:cNvPr id="128" name="Freeform 7">
                <a:extLst>
                  <a:ext uri="{FF2B5EF4-FFF2-40B4-BE49-F238E27FC236}">
                    <a16:creationId xmlns:a16="http://schemas.microsoft.com/office/drawing/2014/main" id="{6F810E0E-3E15-C136-FF3F-36469DA4191A}"/>
                  </a:ext>
                </a:extLst>
              </p:cNvPr>
              <p:cNvSpPr>
                <a:spLocks/>
              </p:cNvSpPr>
              <p:nvPr/>
            </p:nvSpPr>
            <p:spPr bwMode="auto">
              <a:xfrm>
                <a:off x="965137" y="3058427"/>
                <a:ext cx="330589" cy="395250"/>
              </a:xfrm>
              <a:custGeom>
                <a:avLst/>
                <a:gdLst>
                  <a:gd name="T0" fmla="*/ 80 w 159"/>
                  <a:gd name="T1" fmla="*/ 37 h 212"/>
                  <a:gd name="T2" fmla="*/ 101 w 159"/>
                  <a:gd name="T3" fmla="*/ 212 h 212"/>
                  <a:gd name="T4" fmla="*/ 76 w 159"/>
                  <a:gd name="T5" fmla="*/ 0 h 212"/>
                  <a:gd name="T6" fmla="*/ 80 w 159"/>
                  <a:gd name="T7" fmla="*/ 195 h 212"/>
                  <a:gd name="T8" fmla="*/ 80 w 159"/>
                  <a:gd name="T9" fmla="*/ 37 h 212"/>
                </a:gdLst>
                <a:ahLst/>
                <a:cxnLst>
                  <a:cxn ang="0">
                    <a:pos x="T0" y="T1"/>
                  </a:cxn>
                  <a:cxn ang="0">
                    <a:pos x="T2" y="T3"/>
                  </a:cxn>
                  <a:cxn ang="0">
                    <a:pos x="T4" y="T5"/>
                  </a:cxn>
                  <a:cxn ang="0">
                    <a:pos x="T6" y="T7"/>
                  </a:cxn>
                  <a:cxn ang="0">
                    <a:pos x="T8" y="T9"/>
                  </a:cxn>
                </a:cxnLst>
                <a:rect l="0" t="0" r="r" b="b"/>
                <a:pathLst>
                  <a:path w="159" h="212">
                    <a:moveTo>
                      <a:pt x="80" y="37"/>
                    </a:moveTo>
                    <a:cubicBezTo>
                      <a:pt x="74" y="149"/>
                      <a:pt x="89" y="193"/>
                      <a:pt x="101" y="212"/>
                    </a:cubicBezTo>
                    <a:cubicBezTo>
                      <a:pt x="114" y="189"/>
                      <a:pt x="159" y="90"/>
                      <a:pt x="76" y="0"/>
                    </a:cubicBezTo>
                    <a:cubicBezTo>
                      <a:pt x="76" y="0"/>
                      <a:pt x="0" y="90"/>
                      <a:pt x="80" y="195"/>
                    </a:cubicBezTo>
                    <a:cubicBezTo>
                      <a:pt x="65" y="133"/>
                      <a:pt x="80" y="37"/>
                      <a:pt x="80"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29" name="Freeform 8">
                <a:extLst>
                  <a:ext uri="{FF2B5EF4-FFF2-40B4-BE49-F238E27FC236}">
                    <a16:creationId xmlns:a16="http://schemas.microsoft.com/office/drawing/2014/main" id="{18AF9357-F380-D3CB-B554-A71FFD88A7E4}"/>
                  </a:ext>
                </a:extLst>
              </p:cNvPr>
              <p:cNvSpPr>
                <a:spLocks/>
              </p:cNvSpPr>
              <p:nvPr/>
            </p:nvSpPr>
            <p:spPr bwMode="auto">
              <a:xfrm>
                <a:off x="1164462" y="2816627"/>
                <a:ext cx="313572" cy="388274"/>
              </a:xfrm>
              <a:custGeom>
                <a:avLst/>
                <a:gdLst>
                  <a:gd name="T0" fmla="*/ 93 w 151"/>
                  <a:gd name="T1" fmla="*/ 37 h 209"/>
                  <a:gd name="T2" fmla="*/ 59 w 151"/>
                  <a:gd name="T3" fmla="*/ 209 h 209"/>
                  <a:gd name="T4" fmla="*/ 101 w 151"/>
                  <a:gd name="T5" fmla="*/ 0 h 209"/>
                  <a:gd name="T6" fmla="*/ 44 w 151"/>
                  <a:gd name="T7" fmla="*/ 187 h 209"/>
                  <a:gd name="T8" fmla="*/ 93 w 151"/>
                  <a:gd name="T9" fmla="*/ 37 h 209"/>
                </a:gdLst>
                <a:ahLst/>
                <a:cxnLst>
                  <a:cxn ang="0">
                    <a:pos x="T0" y="T1"/>
                  </a:cxn>
                  <a:cxn ang="0">
                    <a:pos x="T2" y="T3"/>
                  </a:cxn>
                  <a:cxn ang="0">
                    <a:pos x="T4" y="T5"/>
                  </a:cxn>
                  <a:cxn ang="0">
                    <a:pos x="T6" y="T7"/>
                  </a:cxn>
                  <a:cxn ang="0">
                    <a:pos x="T8" y="T9"/>
                  </a:cxn>
                </a:cxnLst>
                <a:rect l="0" t="0" r="r" b="b"/>
                <a:pathLst>
                  <a:path w="151" h="209">
                    <a:moveTo>
                      <a:pt x="93" y="37"/>
                    </a:moveTo>
                    <a:cubicBezTo>
                      <a:pt x="53" y="140"/>
                      <a:pt x="52" y="188"/>
                      <a:pt x="59" y="209"/>
                    </a:cubicBezTo>
                    <a:cubicBezTo>
                      <a:pt x="78" y="191"/>
                      <a:pt x="151" y="111"/>
                      <a:pt x="101" y="0"/>
                    </a:cubicBezTo>
                    <a:cubicBezTo>
                      <a:pt x="101" y="0"/>
                      <a:pt x="0" y="62"/>
                      <a:pt x="44" y="187"/>
                    </a:cubicBezTo>
                    <a:cubicBezTo>
                      <a:pt x="49" y="122"/>
                      <a:pt x="93" y="37"/>
                      <a:pt x="93"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0" name="Freeform 9">
                <a:extLst>
                  <a:ext uri="{FF2B5EF4-FFF2-40B4-BE49-F238E27FC236}">
                    <a16:creationId xmlns:a16="http://schemas.microsoft.com/office/drawing/2014/main" id="{9BD3FC60-7AC0-B7E7-9E4E-B11633385942}"/>
                  </a:ext>
                </a:extLst>
              </p:cNvPr>
              <p:cNvSpPr>
                <a:spLocks/>
              </p:cNvSpPr>
              <p:nvPr/>
            </p:nvSpPr>
            <p:spPr bwMode="auto">
              <a:xfrm>
                <a:off x="1456158" y="2686427"/>
                <a:ext cx="199326" cy="274350"/>
              </a:xfrm>
              <a:custGeom>
                <a:avLst/>
                <a:gdLst>
                  <a:gd name="T0" fmla="*/ 75 w 95"/>
                  <a:gd name="T1" fmla="*/ 26 h 148"/>
                  <a:gd name="T2" fmla="*/ 4 w 95"/>
                  <a:gd name="T3" fmla="*/ 148 h 148"/>
                  <a:gd name="T4" fmla="*/ 90 w 95"/>
                  <a:gd name="T5" fmla="*/ 0 h 148"/>
                  <a:gd name="T6" fmla="*/ 0 w 95"/>
                  <a:gd name="T7" fmla="*/ 127 h 148"/>
                  <a:gd name="T8" fmla="*/ 75 w 95"/>
                  <a:gd name="T9" fmla="*/ 26 h 148"/>
                </a:gdLst>
                <a:ahLst/>
                <a:cxnLst>
                  <a:cxn ang="0">
                    <a:pos x="T0" y="T1"/>
                  </a:cxn>
                  <a:cxn ang="0">
                    <a:pos x="T2" y="T3"/>
                  </a:cxn>
                  <a:cxn ang="0">
                    <a:pos x="T4" y="T5"/>
                  </a:cxn>
                  <a:cxn ang="0">
                    <a:pos x="T6" y="T7"/>
                  </a:cxn>
                  <a:cxn ang="0">
                    <a:pos x="T8" y="T9"/>
                  </a:cxn>
                </a:cxnLst>
                <a:rect l="0" t="0" r="r" b="b"/>
                <a:pathLst>
                  <a:path w="95" h="148">
                    <a:moveTo>
                      <a:pt x="75" y="26"/>
                    </a:moveTo>
                    <a:cubicBezTo>
                      <a:pt x="18" y="93"/>
                      <a:pt x="5" y="130"/>
                      <a:pt x="4" y="148"/>
                    </a:cubicBezTo>
                    <a:cubicBezTo>
                      <a:pt x="22" y="140"/>
                      <a:pt x="95" y="101"/>
                      <a:pt x="90" y="0"/>
                    </a:cubicBezTo>
                    <a:cubicBezTo>
                      <a:pt x="90" y="0"/>
                      <a:pt x="3" y="17"/>
                      <a:pt x="0" y="127"/>
                    </a:cubicBezTo>
                    <a:cubicBezTo>
                      <a:pt x="21" y="79"/>
                      <a:pt x="75" y="26"/>
                      <a:pt x="75"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1" name="Freeform 10">
                <a:extLst>
                  <a:ext uri="{FF2B5EF4-FFF2-40B4-BE49-F238E27FC236}">
                    <a16:creationId xmlns:a16="http://schemas.microsoft.com/office/drawing/2014/main" id="{1E5F85D1-4BDA-CFBE-3F01-3EE80DDA15B3}"/>
                  </a:ext>
                </a:extLst>
              </p:cNvPr>
              <p:cNvSpPr>
                <a:spLocks/>
              </p:cNvSpPr>
              <p:nvPr/>
            </p:nvSpPr>
            <p:spPr bwMode="auto">
              <a:xfrm>
                <a:off x="870335" y="3353701"/>
                <a:ext cx="320865" cy="378975"/>
              </a:xfrm>
              <a:custGeom>
                <a:avLst/>
                <a:gdLst>
                  <a:gd name="T0" fmla="*/ 58 w 155"/>
                  <a:gd name="T1" fmla="*/ 36 h 203"/>
                  <a:gd name="T2" fmla="*/ 145 w 155"/>
                  <a:gd name="T3" fmla="*/ 203 h 203"/>
                  <a:gd name="T4" fmla="*/ 40 w 155"/>
                  <a:gd name="T5" fmla="*/ 0 h 203"/>
                  <a:gd name="T6" fmla="*/ 118 w 155"/>
                  <a:gd name="T7" fmla="*/ 194 h 203"/>
                  <a:gd name="T8" fmla="*/ 58 w 155"/>
                  <a:gd name="T9" fmla="*/ 36 h 203"/>
                </a:gdLst>
                <a:ahLst/>
                <a:cxnLst>
                  <a:cxn ang="0">
                    <a:pos x="T0" y="T1"/>
                  </a:cxn>
                  <a:cxn ang="0">
                    <a:pos x="T2" y="T3"/>
                  </a:cxn>
                  <a:cxn ang="0">
                    <a:pos x="T4" y="T5"/>
                  </a:cxn>
                  <a:cxn ang="0">
                    <a:pos x="T6" y="T7"/>
                  </a:cxn>
                  <a:cxn ang="0">
                    <a:pos x="T8" y="T9"/>
                  </a:cxn>
                </a:cxnLst>
                <a:rect l="0" t="0" r="r" b="b"/>
                <a:pathLst>
                  <a:path w="155" h="203">
                    <a:moveTo>
                      <a:pt x="58" y="36"/>
                    </a:moveTo>
                    <a:cubicBezTo>
                      <a:pt x="94" y="150"/>
                      <a:pt x="125" y="189"/>
                      <a:pt x="145" y="203"/>
                    </a:cubicBezTo>
                    <a:cubicBezTo>
                      <a:pt x="148" y="175"/>
                      <a:pt x="155" y="58"/>
                      <a:pt x="40" y="0"/>
                    </a:cubicBezTo>
                    <a:cubicBezTo>
                      <a:pt x="40" y="0"/>
                      <a:pt x="0" y="120"/>
                      <a:pt x="118" y="194"/>
                    </a:cubicBezTo>
                    <a:cubicBezTo>
                      <a:pt x="80" y="137"/>
                      <a:pt x="58" y="36"/>
                      <a:pt x="58"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2" name="Freeform 11">
                <a:extLst>
                  <a:ext uri="{FF2B5EF4-FFF2-40B4-BE49-F238E27FC236}">
                    <a16:creationId xmlns:a16="http://schemas.microsoft.com/office/drawing/2014/main" id="{B2A00A16-5041-B33E-C9FE-F835208FB45E}"/>
                  </a:ext>
                </a:extLst>
              </p:cNvPr>
              <p:cNvSpPr>
                <a:spLocks/>
              </p:cNvSpPr>
              <p:nvPr/>
            </p:nvSpPr>
            <p:spPr bwMode="auto">
              <a:xfrm>
                <a:off x="935967" y="3693151"/>
                <a:ext cx="342742" cy="279000"/>
              </a:xfrm>
              <a:custGeom>
                <a:avLst/>
                <a:gdLst>
                  <a:gd name="T0" fmla="*/ 28 w 165"/>
                  <a:gd name="T1" fmla="*/ 27 h 150"/>
                  <a:gd name="T2" fmla="*/ 165 w 165"/>
                  <a:gd name="T3" fmla="*/ 147 h 150"/>
                  <a:gd name="T4" fmla="*/ 0 w 165"/>
                  <a:gd name="T5" fmla="*/ 0 h 150"/>
                  <a:gd name="T6" fmla="*/ 138 w 165"/>
                  <a:gd name="T7" fmla="*/ 150 h 150"/>
                  <a:gd name="T8" fmla="*/ 28 w 165"/>
                  <a:gd name="T9" fmla="*/ 27 h 150"/>
                </a:gdLst>
                <a:ahLst/>
                <a:cxnLst>
                  <a:cxn ang="0">
                    <a:pos x="T0" y="T1"/>
                  </a:cxn>
                  <a:cxn ang="0">
                    <a:pos x="T2" y="T3"/>
                  </a:cxn>
                  <a:cxn ang="0">
                    <a:pos x="T4" y="T5"/>
                  </a:cxn>
                  <a:cxn ang="0">
                    <a:pos x="T6" y="T7"/>
                  </a:cxn>
                  <a:cxn ang="0">
                    <a:pos x="T8" y="T9"/>
                  </a:cxn>
                </a:cxnLst>
                <a:rect l="0" t="0" r="r" b="b"/>
                <a:pathLst>
                  <a:path w="165" h="150">
                    <a:moveTo>
                      <a:pt x="28" y="27"/>
                    </a:moveTo>
                    <a:cubicBezTo>
                      <a:pt x="101" y="118"/>
                      <a:pt x="143" y="142"/>
                      <a:pt x="165" y="147"/>
                    </a:cubicBezTo>
                    <a:cubicBezTo>
                      <a:pt x="158" y="121"/>
                      <a:pt x="122" y="12"/>
                      <a:pt x="0" y="0"/>
                    </a:cubicBezTo>
                    <a:cubicBezTo>
                      <a:pt x="0" y="0"/>
                      <a:pt x="7" y="126"/>
                      <a:pt x="138" y="150"/>
                    </a:cubicBezTo>
                    <a:cubicBezTo>
                      <a:pt x="83" y="112"/>
                      <a:pt x="28" y="27"/>
                      <a:pt x="28"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3" name="Freeform 12">
                <a:extLst>
                  <a:ext uri="{FF2B5EF4-FFF2-40B4-BE49-F238E27FC236}">
                    <a16:creationId xmlns:a16="http://schemas.microsoft.com/office/drawing/2014/main" id="{888DC0E7-979A-FB07-8E7B-89CAE31EBB38}"/>
                  </a:ext>
                </a:extLst>
              </p:cNvPr>
              <p:cNvSpPr>
                <a:spLocks/>
              </p:cNvSpPr>
              <p:nvPr/>
            </p:nvSpPr>
            <p:spPr bwMode="auto">
              <a:xfrm>
                <a:off x="1021045" y="3951226"/>
                <a:ext cx="442405" cy="274350"/>
              </a:xfrm>
              <a:custGeom>
                <a:avLst/>
                <a:gdLst>
                  <a:gd name="T0" fmla="*/ 38 w 213"/>
                  <a:gd name="T1" fmla="*/ 44 h 148"/>
                  <a:gd name="T2" fmla="*/ 213 w 213"/>
                  <a:gd name="T3" fmla="*/ 121 h 148"/>
                  <a:gd name="T4" fmla="*/ 0 w 213"/>
                  <a:gd name="T5" fmla="*/ 26 h 148"/>
                  <a:gd name="T6" fmla="*/ 187 w 213"/>
                  <a:gd name="T7" fmla="*/ 131 h 148"/>
                  <a:gd name="T8" fmla="*/ 38 w 213"/>
                  <a:gd name="T9" fmla="*/ 44 h 148"/>
                </a:gdLst>
                <a:ahLst/>
                <a:cxnLst>
                  <a:cxn ang="0">
                    <a:pos x="T0" y="T1"/>
                  </a:cxn>
                  <a:cxn ang="0">
                    <a:pos x="T2" y="T3"/>
                  </a:cxn>
                  <a:cxn ang="0">
                    <a:pos x="T4" y="T5"/>
                  </a:cxn>
                  <a:cxn ang="0">
                    <a:pos x="T6" y="T7"/>
                  </a:cxn>
                  <a:cxn ang="0">
                    <a:pos x="T8" y="T9"/>
                  </a:cxn>
                </a:cxnLst>
                <a:rect l="0" t="0" r="r" b="b"/>
                <a:pathLst>
                  <a:path w="213" h="148">
                    <a:moveTo>
                      <a:pt x="38" y="44"/>
                    </a:moveTo>
                    <a:cubicBezTo>
                      <a:pt x="140" y="111"/>
                      <a:pt x="189" y="123"/>
                      <a:pt x="213" y="121"/>
                    </a:cubicBezTo>
                    <a:cubicBezTo>
                      <a:pt x="198" y="97"/>
                      <a:pt x="127" y="0"/>
                      <a:pt x="0" y="26"/>
                    </a:cubicBezTo>
                    <a:cubicBezTo>
                      <a:pt x="0" y="26"/>
                      <a:pt x="47" y="148"/>
                      <a:pt x="187" y="131"/>
                    </a:cubicBezTo>
                    <a:cubicBezTo>
                      <a:pt x="120" y="111"/>
                      <a:pt x="38" y="44"/>
                      <a:pt x="38"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4" name="Freeform 13">
                <a:extLst>
                  <a:ext uri="{FF2B5EF4-FFF2-40B4-BE49-F238E27FC236}">
                    <a16:creationId xmlns:a16="http://schemas.microsoft.com/office/drawing/2014/main" id="{74574CB9-BB14-A9DC-9290-B633E64A064B}"/>
                  </a:ext>
                </a:extLst>
              </p:cNvPr>
              <p:cNvSpPr>
                <a:spLocks/>
              </p:cNvSpPr>
              <p:nvPr/>
            </p:nvSpPr>
            <p:spPr bwMode="auto">
              <a:xfrm>
                <a:off x="1239816" y="4165126"/>
                <a:ext cx="459422" cy="309224"/>
              </a:xfrm>
              <a:custGeom>
                <a:avLst/>
                <a:gdLst>
                  <a:gd name="T0" fmla="*/ 39 w 222"/>
                  <a:gd name="T1" fmla="*/ 70 h 166"/>
                  <a:gd name="T2" fmla="*/ 222 w 222"/>
                  <a:gd name="T3" fmla="*/ 89 h 166"/>
                  <a:gd name="T4" fmla="*/ 0 w 222"/>
                  <a:gd name="T5" fmla="*/ 65 h 166"/>
                  <a:gd name="T6" fmla="*/ 202 w 222"/>
                  <a:gd name="T7" fmla="*/ 107 h 166"/>
                  <a:gd name="T8" fmla="*/ 39 w 222"/>
                  <a:gd name="T9" fmla="*/ 70 h 166"/>
                </a:gdLst>
                <a:ahLst/>
                <a:cxnLst>
                  <a:cxn ang="0">
                    <a:pos x="T0" y="T1"/>
                  </a:cxn>
                  <a:cxn ang="0">
                    <a:pos x="T2" y="T3"/>
                  </a:cxn>
                  <a:cxn ang="0">
                    <a:pos x="T4" y="T5"/>
                  </a:cxn>
                  <a:cxn ang="0">
                    <a:pos x="T6" y="T7"/>
                  </a:cxn>
                  <a:cxn ang="0">
                    <a:pos x="T8" y="T9"/>
                  </a:cxn>
                </a:cxnLst>
                <a:rect l="0" t="0" r="r" b="b"/>
                <a:pathLst>
                  <a:path w="222" h="166">
                    <a:moveTo>
                      <a:pt x="39" y="70"/>
                    </a:moveTo>
                    <a:cubicBezTo>
                      <a:pt x="152" y="102"/>
                      <a:pt x="201" y="98"/>
                      <a:pt x="222" y="89"/>
                    </a:cubicBezTo>
                    <a:cubicBezTo>
                      <a:pt x="201" y="70"/>
                      <a:pt x="108" y="0"/>
                      <a:pt x="0" y="65"/>
                    </a:cubicBezTo>
                    <a:cubicBezTo>
                      <a:pt x="0" y="65"/>
                      <a:pt x="79" y="166"/>
                      <a:pt x="202" y="107"/>
                    </a:cubicBezTo>
                    <a:cubicBezTo>
                      <a:pt x="134" y="108"/>
                      <a:pt x="39" y="70"/>
                      <a:pt x="39"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5" name="Freeform 14">
                <a:extLst>
                  <a:ext uri="{FF2B5EF4-FFF2-40B4-BE49-F238E27FC236}">
                    <a16:creationId xmlns:a16="http://schemas.microsoft.com/office/drawing/2014/main" id="{A4A35AEF-3C24-D4A5-6197-7AD462458E3B}"/>
                  </a:ext>
                </a:extLst>
              </p:cNvPr>
              <p:cNvSpPr>
                <a:spLocks/>
              </p:cNvSpPr>
              <p:nvPr/>
            </p:nvSpPr>
            <p:spPr bwMode="auto">
              <a:xfrm>
                <a:off x="1546097" y="4274400"/>
                <a:ext cx="444837" cy="306900"/>
              </a:xfrm>
              <a:custGeom>
                <a:avLst/>
                <a:gdLst>
                  <a:gd name="T0" fmla="*/ 177 w 215"/>
                  <a:gd name="T1" fmla="*/ 75 h 165"/>
                  <a:gd name="T2" fmla="*/ 0 w 215"/>
                  <a:gd name="T3" fmla="*/ 124 h 165"/>
                  <a:gd name="T4" fmla="*/ 215 w 215"/>
                  <a:gd name="T5" fmla="*/ 65 h 165"/>
                  <a:gd name="T6" fmla="*/ 13 w 215"/>
                  <a:gd name="T7" fmla="*/ 99 h 165"/>
                  <a:gd name="T8" fmla="*/ 177 w 215"/>
                  <a:gd name="T9" fmla="*/ 75 h 165"/>
                </a:gdLst>
                <a:ahLst/>
                <a:cxnLst>
                  <a:cxn ang="0">
                    <a:pos x="T0" y="T1"/>
                  </a:cxn>
                  <a:cxn ang="0">
                    <a:pos x="T2" y="T3"/>
                  </a:cxn>
                  <a:cxn ang="0">
                    <a:pos x="T4" y="T5"/>
                  </a:cxn>
                  <a:cxn ang="0">
                    <a:pos x="T6" y="T7"/>
                  </a:cxn>
                  <a:cxn ang="0">
                    <a:pos x="T8" y="T9"/>
                  </a:cxn>
                </a:cxnLst>
                <a:rect l="0" t="0" r="r" b="b"/>
                <a:pathLst>
                  <a:path w="215" h="165">
                    <a:moveTo>
                      <a:pt x="177" y="75"/>
                    </a:moveTo>
                    <a:cubicBezTo>
                      <a:pt x="60" y="85"/>
                      <a:pt x="16" y="107"/>
                      <a:pt x="0" y="124"/>
                    </a:cubicBezTo>
                    <a:cubicBezTo>
                      <a:pt x="26" y="133"/>
                      <a:pt x="138" y="165"/>
                      <a:pt x="215" y="65"/>
                    </a:cubicBezTo>
                    <a:cubicBezTo>
                      <a:pt x="215" y="65"/>
                      <a:pt x="106" y="0"/>
                      <a:pt x="13" y="99"/>
                    </a:cubicBezTo>
                    <a:cubicBezTo>
                      <a:pt x="75" y="74"/>
                      <a:pt x="177" y="75"/>
                      <a:pt x="177"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6" name="Freeform 15">
                <a:extLst>
                  <a:ext uri="{FF2B5EF4-FFF2-40B4-BE49-F238E27FC236}">
                    <a16:creationId xmlns:a16="http://schemas.microsoft.com/office/drawing/2014/main" id="{39ED2039-D97E-8EB4-0416-D8E79DC0DC62}"/>
                  </a:ext>
                </a:extLst>
              </p:cNvPr>
              <p:cNvSpPr>
                <a:spLocks/>
              </p:cNvSpPr>
              <p:nvPr/>
            </p:nvSpPr>
            <p:spPr bwMode="auto">
              <a:xfrm>
                <a:off x="1842655" y="4448776"/>
                <a:ext cx="177449" cy="220874"/>
              </a:xfrm>
              <a:custGeom>
                <a:avLst/>
                <a:gdLst>
                  <a:gd name="T0" fmla="*/ 64 w 86"/>
                  <a:gd name="T1" fmla="*/ 21 h 119"/>
                  <a:gd name="T2" fmla="*/ 6 w 86"/>
                  <a:gd name="T3" fmla="*/ 119 h 119"/>
                  <a:gd name="T4" fmla="*/ 77 w 86"/>
                  <a:gd name="T5" fmla="*/ 0 h 119"/>
                  <a:gd name="T6" fmla="*/ 1 w 86"/>
                  <a:gd name="T7" fmla="*/ 103 h 119"/>
                  <a:gd name="T8" fmla="*/ 64 w 86"/>
                  <a:gd name="T9" fmla="*/ 21 h 119"/>
                </a:gdLst>
                <a:ahLst/>
                <a:cxnLst>
                  <a:cxn ang="0">
                    <a:pos x="T0" y="T1"/>
                  </a:cxn>
                  <a:cxn ang="0">
                    <a:pos x="T2" y="T3"/>
                  </a:cxn>
                  <a:cxn ang="0">
                    <a:pos x="T4" y="T5"/>
                  </a:cxn>
                  <a:cxn ang="0">
                    <a:pos x="T6" y="T7"/>
                  </a:cxn>
                  <a:cxn ang="0">
                    <a:pos x="T8" y="T9"/>
                  </a:cxn>
                </a:cxnLst>
                <a:rect l="0" t="0" r="r" b="b"/>
                <a:pathLst>
                  <a:path w="86" h="119">
                    <a:moveTo>
                      <a:pt x="64" y="21"/>
                    </a:moveTo>
                    <a:cubicBezTo>
                      <a:pt x="16" y="76"/>
                      <a:pt x="6" y="105"/>
                      <a:pt x="6" y="119"/>
                    </a:cubicBezTo>
                    <a:cubicBezTo>
                      <a:pt x="22" y="112"/>
                      <a:pt x="86" y="78"/>
                      <a:pt x="77" y="0"/>
                    </a:cubicBezTo>
                    <a:cubicBezTo>
                      <a:pt x="77" y="0"/>
                      <a:pt x="0" y="18"/>
                      <a:pt x="1" y="103"/>
                    </a:cubicBezTo>
                    <a:cubicBezTo>
                      <a:pt x="18" y="65"/>
                      <a:pt x="64" y="21"/>
                      <a:pt x="64"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7" name="Freeform 16">
                <a:extLst>
                  <a:ext uri="{FF2B5EF4-FFF2-40B4-BE49-F238E27FC236}">
                    <a16:creationId xmlns:a16="http://schemas.microsoft.com/office/drawing/2014/main" id="{5259405E-E957-D4C3-D9F3-717FE8E2E106}"/>
                  </a:ext>
                </a:extLst>
              </p:cNvPr>
              <p:cNvSpPr>
                <a:spLocks/>
              </p:cNvSpPr>
              <p:nvPr/>
            </p:nvSpPr>
            <p:spPr bwMode="auto">
              <a:xfrm>
                <a:off x="2717742" y="3058427"/>
                <a:ext cx="330589" cy="395250"/>
              </a:xfrm>
              <a:custGeom>
                <a:avLst/>
                <a:gdLst>
                  <a:gd name="T0" fmla="*/ 79 w 159"/>
                  <a:gd name="T1" fmla="*/ 37 h 212"/>
                  <a:gd name="T2" fmla="*/ 58 w 159"/>
                  <a:gd name="T3" fmla="*/ 212 h 212"/>
                  <a:gd name="T4" fmla="*/ 83 w 159"/>
                  <a:gd name="T5" fmla="*/ 0 h 212"/>
                  <a:gd name="T6" fmla="*/ 79 w 159"/>
                  <a:gd name="T7" fmla="*/ 195 h 212"/>
                  <a:gd name="T8" fmla="*/ 79 w 159"/>
                  <a:gd name="T9" fmla="*/ 37 h 212"/>
                </a:gdLst>
                <a:ahLst/>
                <a:cxnLst>
                  <a:cxn ang="0">
                    <a:pos x="T0" y="T1"/>
                  </a:cxn>
                  <a:cxn ang="0">
                    <a:pos x="T2" y="T3"/>
                  </a:cxn>
                  <a:cxn ang="0">
                    <a:pos x="T4" y="T5"/>
                  </a:cxn>
                  <a:cxn ang="0">
                    <a:pos x="T6" y="T7"/>
                  </a:cxn>
                  <a:cxn ang="0">
                    <a:pos x="T8" y="T9"/>
                  </a:cxn>
                </a:cxnLst>
                <a:rect l="0" t="0" r="r" b="b"/>
                <a:pathLst>
                  <a:path w="159" h="212">
                    <a:moveTo>
                      <a:pt x="79" y="37"/>
                    </a:moveTo>
                    <a:cubicBezTo>
                      <a:pt x="85" y="149"/>
                      <a:pt x="70" y="193"/>
                      <a:pt x="58" y="212"/>
                    </a:cubicBezTo>
                    <a:cubicBezTo>
                      <a:pt x="45" y="189"/>
                      <a:pt x="0" y="90"/>
                      <a:pt x="83" y="0"/>
                    </a:cubicBezTo>
                    <a:cubicBezTo>
                      <a:pt x="83" y="0"/>
                      <a:pt x="159" y="90"/>
                      <a:pt x="79" y="195"/>
                    </a:cubicBezTo>
                    <a:cubicBezTo>
                      <a:pt x="94" y="133"/>
                      <a:pt x="79" y="37"/>
                      <a:pt x="79"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8" name="Freeform 17">
                <a:extLst>
                  <a:ext uri="{FF2B5EF4-FFF2-40B4-BE49-F238E27FC236}">
                    <a16:creationId xmlns:a16="http://schemas.microsoft.com/office/drawing/2014/main" id="{8B02DB65-05CD-CCF0-A2E0-0A6DCC9038DD}"/>
                  </a:ext>
                </a:extLst>
              </p:cNvPr>
              <p:cNvSpPr>
                <a:spLocks/>
              </p:cNvSpPr>
              <p:nvPr/>
            </p:nvSpPr>
            <p:spPr bwMode="auto">
              <a:xfrm>
                <a:off x="2535433" y="2816627"/>
                <a:ext cx="313572" cy="388274"/>
              </a:xfrm>
              <a:custGeom>
                <a:avLst/>
                <a:gdLst>
                  <a:gd name="T0" fmla="*/ 58 w 151"/>
                  <a:gd name="T1" fmla="*/ 37 h 209"/>
                  <a:gd name="T2" fmla="*/ 92 w 151"/>
                  <a:gd name="T3" fmla="*/ 209 h 209"/>
                  <a:gd name="T4" fmla="*/ 50 w 151"/>
                  <a:gd name="T5" fmla="*/ 0 h 209"/>
                  <a:gd name="T6" fmla="*/ 107 w 151"/>
                  <a:gd name="T7" fmla="*/ 187 h 209"/>
                  <a:gd name="T8" fmla="*/ 58 w 151"/>
                  <a:gd name="T9" fmla="*/ 37 h 209"/>
                </a:gdLst>
                <a:ahLst/>
                <a:cxnLst>
                  <a:cxn ang="0">
                    <a:pos x="T0" y="T1"/>
                  </a:cxn>
                  <a:cxn ang="0">
                    <a:pos x="T2" y="T3"/>
                  </a:cxn>
                  <a:cxn ang="0">
                    <a:pos x="T4" y="T5"/>
                  </a:cxn>
                  <a:cxn ang="0">
                    <a:pos x="T6" y="T7"/>
                  </a:cxn>
                  <a:cxn ang="0">
                    <a:pos x="T8" y="T9"/>
                  </a:cxn>
                </a:cxnLst>
                <a:rect l="0" t="0" r="r" b="b"/>
                <a:pathLst>
                  <a:path w="151" h="209">
                    <a:moveTo>
                      <a:pt x="58" y="37"/>
                    </a:moveTo>
                    <a:cubicBezTo>
                      <a:pt x="99" y="140"/>
                      <a:pt x="99" y="188"/>
                      <a:pt x="92" y="209"/>
                    </a:cubicBezTo>
                    <a:cubicBezTo>
                      <a:pt x="73" y="191"/>
                      <a:pt x="0" y="111"/>
                      <a:pt x="50" y="0"/>
                    </a:cubicBezTo>
                    <a:cubicBezTo>
                      <a:pt x="50" y="0"/>
                      <a:pt x="151" y="62"/>
                      <a:pt x="107" y="187"/>
                    </a:cubicBezTo>
                    <a:cubicBezTo>
                      <a:pt x="102" y="122"/>
                      <a:pt x="58" y="37"/>
                      <a:pt x="58" y="3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39" name="Freeform 18">
                <a:extLst>
                  <a:ext uri="{FF2B5EF4-FFF2-40B4-BE49-F238E27FC236}">
                    <a16:creationId xmlns:a16="http://schemas.microsoft.com/office/drawing/2014/main" id="{FB95B158-A649-D7F3-AB40-81427F9B5867}"/>
                  </a:ext>
                </a:extLst>
              </p:cNvPr>
              <p:cNvSpPr>
                <a:spLocks/>
              </p:cNvSpPr>
              <p:nvPr/>
            </p:nvSpPr>
            <p:spPr bwMode="auto">
              <a:xfrm>
                <a:off x="2360416" y="2686427"/>
                <a:ext cx="196894" cy="274350"/>
              </a:xfrm>
              <a:custGeom>
                <a:avLst/>
                <a:gdLst>
                  <a:gd name="T0" fmla="*/ 20 w 95"/>
                  <a:gd name="T1" fmla="*/ 26 h 148"/>
                  <a:gd name="T2" fmla="*/ 91 w 95"/>
                  <a:gd name="T3" fmla="*/ 148 h 148"/>
                  <a:gd name="T4" fmla="*/ 5 w 95"/>
                  <a:gd name="T5" fmla="*/ 0 h 148"/>
                  <a:gd name="T6" fmla="*/ 95 w 95"/>
                  <a:gd name="T7" fmla="*/ 127 h 148"/>
                  <a:gd name="T8" fmla="*/ 20 w 95"/>
                  <a:gd name="T9" fmla="*/ 26 h 148"/>
                </a:gdLst>
                <a:ahLst/>
                <a:cxnLst>
                  <a:cxn ang="0">
                    <a:pos x="T0" y="T1"/>
                  </a:cxn>
                  <a:cxn ang="0">
                    <a:pos x="T2" y="T3"/>
                  </a:cxn>
                  <a:cxn ang="0">
                    <a:pos x="T4" y="T5"/>
                  </a:cxn>
                  <a:cxn ang="0">
                    <a:pos x="T6" y="T7"/>
                  </a:cxn>
                  <a:cxn ang="0">
                    <a:pos x="T8" y="T9"/>
                  </a:cxn>
                </a:cxnLst>
                <a:rect l="0" t="0" r="r" b="b"/>
                <a:pathLst>
                  <a:path w="95" h="148">
                    <a:moveTo>
                      <a:pt x="20" y="26"/>
                    </a:moveTo>
                    <a:cubicBezTo>
                      <a:pt x="77" y="93"/>
                      <a:pt x="90" y="130"/>
                      <a:pt x="91" y="148"/>
                    </a:cubicBezTo>
                    <a:cubicBezTo>
                      <a:pt x="73" y="140"/>
                      <a:pt x="0" y="101"/>
                      <a:pt x="5" y="0"/>
                    </a:cubicBezTo>
                    <a:cubicBezTo>
                      <a:pt x="5" y="0"/>
                      <a:pt x="92" y="17"/>
                      <a:pt x="95" y="127"/>
                    </a:cubicBezTo>
                    <a:cubicBezTo>
                      <a:pt x="74" y="79"/>
                      <a:pt x="20" y="26"/>
                      <a:pt x="20" y="2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0" name="Freeform 19">
                <a:extLst>
                  <a:ext uri="{FF2B5EF4-FFF2-40B4-BE49-F238E27FC236}">
                    <a16:creationId xmlns:a16="http://schemas.microsoft.com/office/drawing/2014/main" id="{D0DA4837-05EC-1AF5-CC64-61F2F53A6F8E}"/>
                  </a:ext>
                </a:extLst>
              </p:cNvPr>
              <p:cNvSpPr>
                <a:spLocks/>
              </p:cNvSpPr>
              <p:nvPr/>
            </p:nvSpPr>
            <p:spPr bwMode="auto">
              <a:xfrm>
                <a:off x="2822268" y="3353701"/>
                <a:ext cx="320865" cy="378975"/>
              </a:xfrm>
              <a:custGeom>
                <a:avLst/>
                <a:gdLst>
                  <a:gd name="T0" fmla="*/ 97 w 155"/>
                  <a:gd name="T1" fmla="*/ 36 h 203"/>
                  <a:gd name="T2" fmla="*/ 10 w 155"/>
                  <a:gd name="T3" fmla="*/ 203 h 203"/>
                  <a:gd name="T4" fmla="*/ 115 w 155"/>
                  <a:gd name="T5" fmla="*/ 0 h 203"/>
                  <a:gd name="T6" fmla="*/ 37 w 155"/>
                  <a:gd name="T7" fmla="*/ 194 h 203"/>
                  <a:gd name="T8" fmla="*/ 97 w 155"/>
                  <a:gd name="T9" fmla="*/ 36 h 203"/>
                </a:gdLst>
                <a:ahLst/>
                <a:cxnLst>
                  <a:cxn ang="0">
                    <a:pos x="T0" y="T1"/>
                  </a:cxn>
                  <a:cxn ang="0">
                    <a:pos x="T2" y="T3"/>
                  </a:cxn>
                  <a:cxn ang="0">
                    <a:pos x="T4" y="T5"/>
                  </a:cxn>
                  <a:cxn ang="0">
                    <a:pos x="T6" y="T7"/>
                  </a:cxn>
                  <a:cxn ang="0">
                    <a:pos x="T8" y="T9"/>
                  </a:cxn>
                </a:cxnLst>
                <a:rect l="0" t="0" r="r" b="b"/>
                <a:pathLst>
                  <a:path w="155" h="203">
                    <a:moveTo>
                      <a:pt x="97" y="36"/>
                    </a:moveTo>
                    <a:cubicBezTo>
                      <a:pt x="61" y="150"/>
                      <a:pt x="30" y="189"/>
                      <a:pt x="10" y="203"/>
                    </a:cubicBezTo>
                    <a:cubicBezTo>
                      <a:pt x="7" y="175"/>
                      <a:pt x="0" y="58"/>
                      <a:pt x="115" y="0"/>
                    </a:cubicBezTo>
                    <a:cubicBezTo>
                      <a:pt x="115" y="0"/>
                      <a:pt x="155" y="120"/>
                      <a:pt x="37" y="194"/>
                    </a:cubicBezTo>
                    <a:cubicBezTo>
                      <a:pt x="75" y="137"/>
                      <a:pt x="97" y="36"/>
                      <a:pt x="97" y="36"/>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1" name="Freeform 20">
                <a:extLst>
                  <a:ext uri="{FF2B5EF4-FFF2-40B4-BE49-F238E27FC236}">
                    <a16:creationId xmlns:a16="http://schemas.microsoft.com/office/drawing/2014/main" id="{118F8E13-7FC8-50BA-48AD-011273DC4F80}"/>
                  </a:ext>
                </a:extLst>
              </p:cNvPr>
              <p:cNvSpPr>
                <a:spLocks/>
              </p:cNvSpPr>
              <p:nvPr/>
            </p:nvSpPr>
            <p:spPr bwMode="auto">
              <a:xfrm>
                <a:off x="2734759" y="3693151"/>
                <a:ext cx="342742" cy="279000"/>
              </a:xfrm>
              <a:custGeom>
                <a:avLst/>
                <a:gdLst>
                  <a:gd name="T0" fmla="*/ 137 w 165"/>
                  <a:gd name="T1" fmla="*/ 27 h 150"/>
                  <a:gd name="T2" fmla="*/ 0 w 165"/>
                  <a:gd name="T3" fmla="*/ 147 h 150"/>
                  <a:gd name="T4" fmla="*/ 165 w 165"/>
                  <a:gd name="T5" fmla="*/ 0 h 150"/>
                  <a:gd name="T6" fmla="*/ 27 w 165"/>
                  <a:gd name="T7" fmla="*/ 150 h 150"/>
                  <a:gd name="T8" fmla="*/ 137 w 165"/>
                  <a:gd name="T9" fmla="*/ 27 h 150"/>
                </a:gdLst>
                <a:ahLst/>
                <a:cxnLst>
                  <a:cxn ang="0">
                    <a:pos x="T0" y="T1"/>
                  </a:cxn>
                  <a:cxn ang="0">
                    <a:pos x="T2" y="T3"/>
                  </a:cxn>
                  <a:cxn ang="0">
                    <a:pos x="T4" y="T5"/>
                  </a:cxn>
                  <a:cxn ang="0">
                    <a:pos x="T6" y="T7"/>
                  </a:cxn>
                  <a:cxn ang="0">
                    <a:pos x="T8" y="T9"/>
                  </a:cxn>
                </a:cxnLst>
                <a:rect l="0" t="0" r="r" b="b"/>
                <a:pathLst>
                  <a:path w="165" h="150">
                    <a:moveTo>
                      <a:pt x="137" y="27"/>
                    </a:moveTo>
                    <a:cubicBezTo>
                      <a:pt x="64" y="118"/>
                      <a:pt x="22" y="142"/>
                      <a:pt x="0" y="147"/>
                    </a:cubicBezTo>
                    <a:cubicBezTo>
                      <a:pt x="7" y="121"/>
                      <a:pt x="43" y="12"/>
                      <a:pt x="165" y="0"/>
                    </a:cubicBezTo>
                    <a:cubicBezTo>
                      <a:pt x="165" y="0"/>
                      <a:pt x="158" y="126"/>
                      <a:pt x="27" y="150"/>
                    </a:cubicBezTo>
                    <a:cubicBezTo>
                      <a:pt x="82" y="112"/>
                      <a:pt x="137" y="27"/>
                      <a:pt x="137" y="27"/>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2" name="Freeform 21">
                <a:extLst>
                  <a:ext uri="{FF2B5EF4-FFF2-40B4-BE49-F238E27FC236}">
                    <a16:creationId xmlns:a16="http://schemas.microsoft.com/office/drawing/2014/main" id="{B20EC58A-73EF-80BE-8FC2-286E44CC92D8}"/>
                  </a:ext>
                </a:extLst>
              </p:cNvPr>
              <p:cNvSpPr>
                <a:spLocks/>
              </p:cNvSpPr>
              <p:nvPr/>
            </p:nvSpPr>
            <p:spPr bwMode="auto">
              <a:xfrm>
                <a:off x="2550018" y="3951226"/>
                <a:ext cx="442405" cy="274350"/>
              </a:xfrm>
              <a:custGeom>
                <a:avLst/>
                <a:gdLst>
                  <a:gd name="T0" fmla="*/ 175 w 213"/>
                  <a:gd name="T1" fmla="*/ 44 h 148"/>
                  <a:gd name="T2" fmla="*/ 0 w 213"/>
                  <a:gd name="T3" fmla="*/ 121 h 148"/>
                  <a:gd name="T4" fmla="*/ 213 w 213"/>
                  <a:gd name="T5" fmla="*/ 26 h 148"/>
                  <a:gd name="T6" fmla="*/ 26 w 213"/>
                  <a:gd name="T7" fmla="*/ 131 h 148"/>
                  <a:gd name="T8" fmla="*/ 175 w 213"/>
                  <a:gd name="T9" fmla="*/ 44 h 148"/>
                </a:gdLst>
                <a:ahLst/>
                <a:cxnLst>
                  <a:cxn ang="0">
                    <a:pos x="T0" y="T1"/>
                  </a:cxn>
                  <a:cxn ang="0">
                    <a:pos x="T2" y="T3"/>
                  </a:cxn>
                  <a:cxn ang="0">
                    <a:pos x="T4" y="T5"/>
                  </a:cxn>
                  <a:cxn ang="0">
                    <a:pos x="T6" y="T7"/>
                  </a:cxn>
                  <a:cxn ang="0">
                    <a:pos x="T8" y="T9"/>
                  </a:cxn>
                </a:cxnLst>
                <a:rect l="0" t="0" r="r" b="b"/>
                <a:pathLst>
                  <a:path w="213" h="148">
                    <a:moveTo>
                      <a:pt x="175" y="44"/>
                    </a:moveTo>
                    <a:cubicBezTo>
                      <a:pt x="73" y="111"/>
                      <a:pt x="24" y="123"/>
                      <a:pt x="0" y="121"/>
                    </a:cubicBezTo>
                    <a:cubicBezTo>
                      <a:pt x="15" y="97"/>
                      <a:pt x="86" y="0"/>
                      <a:pt x="213" y="26"/>
                    </a:cubicBezTo>
                    <a:cubicBezTo>
                      <a:pt x="213" y="26"/>
                      <a:pt x="166" y="148"/>
                      <a:pt x="26" y="131"/>
                    </a:cubicBezTo>
                    <a:cubicBezTo>
                      <a:pt x="93" y="111"/>
                      <a:pt x="175" y="44"/>
                      <a:pt x="175" y="44"/>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3" name="Freeform 22">
                <a:extLst>
                  <a:ext uri="{FF2B5EF4-FFF2-40B4-BE49-F238E27FC236}">
                    <a16:creationId xmlns:a16="http://schemas.microsoft.com/office/drawing/2014/main" id="{6B303B1B-AC5C-9BC0-5E30-285E1096AC1C}"/>
                  </a:ext>
                </a:extLst>
              </p:cNvPr>
              <p:cNvSpPr>
                <a:spLocks/>
              </p:cNvSpPr>
              <p:nvPr/>
            </p:nvSpPr>
            <p:spPr bwMode="auto">
              <a:xfrm>
                <a:off x="2314230" y="4165126"/>
                <a:ext cx="459422" cy="309224"/>
              </a:xfrm>
              <a:custGeom>
                <a:avLst/>
                <a:gdLst>
                  <a:gd name="T0" fmla="*/ 183 w 222"/>
                  <a:gd name="T1" fmla="*/ 70 h 166"/>
                  <a:gd name="T2" fmla="*/ 0 w 222"/>
                  <a:gd name="T3" fmla="*/ 89 h 166"/>
                  <a:gd name="T4" fmla="*/ 222 w 222"/>
                  <a:gd name="T5" fmla="*/ 65 h 166"/>
                  <a:gd name="T6" fmla="*/ 20 w 222"/>
                  <a:gd name="T7" fmla="*/ 107 h 166"/>
                  <a:gd name="T8" fmla="*/ 183 w 222"/>
                  <a:gd name="T9" fmla="*/ 70 h 166"/>
                </a:gdLst>
                <a:ahLst/>
                <a:cxnLst>
                  <a:cxn ang="0">
                    <a:pos x="T0" y="T1"/>
                  </a:cxn>
                  <a:cxn ang="0">
                    <a:pos x="T2" y="T3"/>
                  </a:cxn>
                  <a:cxn ang="0">
                    <a:pos x="T4" y="T5"/>
                  </a:cxn>
                  <a:cxn ang="0">
                    <a:pos x="T6" y="T7"/>
                  </a:cxn>
                  <a:cxn ang="0">
                    <a:pos x="T8" y="T9"/>
                  </a:cxn>
                </a:cxnLst>
                <a:rect l="0" t="0" r="r" b="b"/>
                <a:pathLst>
                  <a:path w="222" h="166">
                    <a:moveTo>
                      <a:pt x="183" y="70"/>
                    </a:moveTo>
                    <a:cubicBezTo>
                      <a:pt x="70" y="102"/>
                      <a:pt x="21" y="98"/>
                      <a:pt x="0" y="89"/>
                    </a:cubicBezTo>
                    <a:cubicBezTo>
                      <a:pt x="21" y="70"/>
                      <a:pt x="114" y="0"/>
                      <a:pt x="222" y="65"/>
                    </a:cubicBezTo>
                    <a:cubicBezTo>
                      <a:pt x="222" y="65"/>
                      <a:pt x="143" y="166"/>
                      <a:pt x="20" y="107"/>
                    </a:cubicBezTo>
                    <a:cubicBezTo>
                      <a:pt x="88" y="108"/>
                      <a:pt x="183" y="70"/>
                      <a:pt x="183" y="70"/>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4" name="Freeform 23">
                <a:extLst>
                  <a:ext uri="{FF2B5EF4-FFF2-40B4-BE49-F238E27FC236}">
                    <a16:creationId xmlns:a16="http://schemas.microsoft.com/office/drawing/2014/main" id="{115F873E-4D68-6222-AA89-E6E33C5FF520}"/>
                  </a:ext>
                </a:extLst>
              </p:cNvPr>
              <p:cNvSpPr>
                <a:spLocks/>
              </p:cNvSpPr>
              <p:nvPr/>
            </p:nvSpPr>
            <p:spPr bwMode="auto">
              <a:xfrm>
                <a:off x="2022534" y="4274400"/>
                <a:ext cx="444837" cy="306900"/>
              </a:xfrm>
              <a:custGeom>
                <a:avLst/>
                <a:gdLst>
                  <a:gd name="T0" fmla="*/ 38 w 215"/>
                  <a:gd name="T1" fmla="*/ 75 h 165"/>
                  <a:gd name="T2" fmla="*/ 215 w 215"/>
                  <a:gd name="T3" fmla="*/ 124 h 165"/>
                  <a:gd name="T4" fmla="*/ 0 w 215"/>
                  <a:gd name="T5" fmla="*/ 65 h 165"/>
                  <a:gd name="T6" fmla="*/ 202 w 215"/>
                  <a:gd name="T7" fmla="*/ 99 h 165"/>
                  <a:gd name="T8" fmla="*/ 38 w 215"/>
                  <a:gd name="T9" fmla="*/ 75 h 165"/>
                </a:gdLst>
                <a:ahLst/>
                <a:cxnLst>
                  <a:cxn ang="0">
                    <a:pos x="T0" y="T1"/>
                  </a:cxn>
                  <a:cxn ang="0">
                    <a:pos x="T2" y="T3"/>
                  </a:cxn>
                  <a:cxn ang="0">
                    <a:pos x="T4" y="T5"/>
                  </a:cxn>
                  <a:cxn ang="0">
                    <a:pos x="T6" y="T7"/>
                  </a:cxn>
                  <a:cxn ang="0">
                    <a:pos x="T8" y="T9"/>
                  </a:cxn>
                </a:cxnLst>
                <a:rect l="0" t="0" r="r" b="b"/>
                <a:pathLst>
                  <a:path w="215" h="165">
                    <a:moveTo>
                      <a:pt x="38" y="75"/>
                    </a:moveTo>
                    <a:cubicBezTo>
                      <a:pt x="155" y="85"/>
                      <a:pt x="199" y="107"/>
                      <a:pt x="215" y="124"/>
                    </a:cubicBezTo>
                    <a:cubicBezTo>
                      <a:pt x="189" y="133"/>
                      <a:pt x="77" y="165"/>
                      <a:pt x="0" y="65"/>
                    </a:cubicBezTo>
                    <a:cubicBezTo>
                      <a:pt x="0" y="65"/>
                      <a:pt x="109" y="0"/>
                      <a:pt x="202" y="99"/>
                    </a:cubicBezTo>
                    <a:cubicBezTo>
                      <a:pt x="140" y="74"/>
                      <a:pt x="38" y="75"/>
                      <a:pt x="38" y="75"/>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sp>
            <p:nvSpPr>
              <p:cNvPr id="145" name="Freeform 24">
                <a:extLst>
                  <a:ext uri="{FF2B5EF4-FFF2-40B4-BE49-F238E27FC236}">
                    <a16:creationId xmlns:a16="http://schemas.microsoft.com/office/drawing/2014/main" id="{4C544B73-6215-AEFF-63F5-CA3C0D091AF8}"/>
                  </a:ext>
                </a:extLst>
              </p:cNvPr>
              <p:cNvSpPr>
                <a:spLocks/>
              </p:cNvSpPr>
              <p:nvPr/>
            </p:nvSpPr>
            <p:spPr bwMode="auto">
              <a:xfrm>
                <a:off x="1993364" y="4448776"/>
                <a:ext cx="177449" cy="220874"/>
              </a:xfrm>
              <a:custGeom>
                <a:avLst/>
                <a:gdLst>
                  <a:gd name="T0" fmla="*/ 22 w 86"/>
                  <a:gd name="T1" fmla="*/ 21 h 119"/>
                  <a:gd name="T2" fmla="*/ 80 w 86"/>
                  <a:gd name="T3" fmla="*/ 119 h 119"/>
                  <a:gd name="T4" fmla="*/ 9 w 86"/>
                  <a:gd name="T5" fmla="*/ 0 h 119"/>
                  <a:gd name="T6" fmla="*/ 85 w 86"/>
                  <a:gd name="T7" fmla="*/ 103 h 119"/>
                  <a:gd name="T8" fmla="*/ 22 w 86"/>
                  <a:gd name="T9" fmla="*/ 21 h 119"/>
                </a:gdLst>
                <a:ahLst/>
                <a:cxnLst>
                  <a:cxn ang="0">
                    <a:pos x="T0" y="T1"/>
                  </a:cxn>
                  <a:cxn ang="0">
                    <a:pos x="T2" y="T3"/>
                  </a:cxn>
                  <a:cxn ang="0">
                    <a:pos x="T4" y="T5"/>
                  </a:cxn>
                  <a:cxn ang="0">
                    <a:pos x="T6" y="T7"/>
                  </a:cxn>
                  <a:cxn ang="0">
                    <a:pos x="T8" y="T9"/>
                  </a:cxn>
                </a:cxnLst>
                <a:rect l="0" t="0" r="r" b="b"/>
                <a:pathLst>
                  <a:path w="86" h="119">
                    <a:moveTo>
                      <a:pt x="22" y="21"/>
                    </a:moveTo>
                    <a:cubicBezTo>
                      <a:pt x="70" y="76"/>
                      <a:pt x="80" y="105"/>
                      <a:pt x="80" y="119"/>
                    </a:cubicBezTo>
                    <a:cubicBezTo>
                      <a:pt x="64" y="112"/>
                      <a:pt x="0" y="78"/>
                      <a:pt x="9" y="0"/>
                    </a:cubicBezTo>
                    <a:cubicBezTo>
                      <a:pt x="9" y="0"/>
                      <a:pt x="86" y="18"/>
                      <a:pt x="85" y="103"/>
                    </a:cubicBezTo>
                    <a:cubicBezTo>
                      <a:pt x="68" y="65"/>
                      <a:pt x="22" y="21"/>
                      <a:pt x="22" y="21"/>
                    </a:cubicBezTo>
                    <a:close/>
                  </a:path>
                </a:pathLst>
              </a:custGeom>
              <a:grpFill/>
              <a:ln>
                <a:noFill/>
              </a:ln>
            </p:spPr>
            <p: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6B2886"/>
                  </a:solidFill>
                  <a:effectLst/>
                  <a:uLnTx/>
                  <a:uFillTx/>
                  <a:latin typeface="Aptos" panose="020B0004020202020204" pitchFamily="34" charset="0"/>
                  <a:ea typeface="Calibri" panose="020F0502020204030204" pitchFamily="34" charset="0"/>
                  <a:cs typeface="Calibri" panose="020F0502020204030204" pitchFamily="34" charset="0"/>
                  <a:sym typeface="Helvetica Neue"/>
                </a:endParaRPr>
              </a:p>
            </p:txBody>
          </p:sp>
        </p:grpSp>
        <p:sp>
          <p:nvSpPr>
            <p:cNvPr id="146" name="Oval 145">
              <a:extLst>
                <a:ext uri="{FF2B5EF4-FFF2-40B4-BE49-F238E27FC236}">
                  <a16:creationId xmlns:a16="http://schemas.microsoft.com/office/drawing/2014/main" id="{7B5A1669-B82C-2899-EEB0-DA4ECB2BDD69}"/>
                </a:ext>
              </a:extLst>
            </p:cNvPr>
            <p:cNvSpPr/>
            <p:nvPr/>
          </p:nvSpPr>
          <p:spPr bwMode="auto">
            <a:xfrm>
              <a:off x="636777" y="4228430"/>
              <a:ext cx="1580719" cy="1118190"/>
            </a:xfrm>
            <a:prstGeom prst="ellipse">
              <a:avLst/>
            </a:prstGeom>
            <a:noFill/>
            <a:ln w="12700" cap="flat" cmpd="sng" algn="ctr">
              <a:noFill/>
              <a:prstDash val="solid"/>
              <a:miter lim="800000"/>
            </a:ln>
            <a:effectLst/>
          </p:spPr>
          <p:txBody>
            <a:bodyPr lIns="0" rIns="0" anchor="ctr"/>
            <a:lstStyle/>
            <a:p>
              <a:pPr marL="0" marR="0" lvl="0" indent="0" algn="ctr" defTabSz="914316"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Leader -SAP Ecosystem </a:t>
              </a:r>
            </a:p>
          </p:txBody>
        </p:sp>
        <p:sp>
          <p:nvSpPr>
            <p:cNvPr id="147" name="TextBox 146">
              <a:extLst>
                <a:ext uri="{FF2B5EF4-FFF2-40B4-BE49-F238E27FC236}">
                  <a16:creationId xmlns:a16="http://schemas.microsoft.com/office/drawing/2014/main" id="{0BB6BAEF-9EDE-C46D-B5A5-88FA3970EC7F}"/>
                </a:ext>
              </a:extLst>
            </p:cNvPr>
            <p:cNvSpPr txBox="1"/>
            <p:nvPr/>
          </p:nvSpPr>
          <p:spPr>
            <a:xfrm>
              <a:off x="1117080" y="3683775"/>
              <a:ext cx="589699" cy="541885"/>
            </a:xfrm>
            <a:prstGeom prst="rect">
              <a:avLst/>
            </a:prstGeom>
            <a:noFill/>
          </p:spPr>
          <p:txBody>
            <a:bodyPr wrap="none" rtlCol="0">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ISG</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ptos" panose="020B0004020202020204" pitchFamily="34" charset="0"/>
                  <a:ea typeface="Calibri" panose="020F0502020204030204" pitchFamily="34" charset="0"/>
                  <a:cs typeface="Calibri" panose="020F0502020204030204" pitchFamily="34" charset="0"/>
                  <a:sym typeface="Helvetica Neue"/>
                </a:rPr>
                <a:t>2024</a:t>
              </a:r>
            </a:p>
          </p:txBody>
        </p:sp>
      </p:grpSp>
      <p:pic>
        <p:nvPicPr>
          <p:cNvPr id="148" name="Picture 2">
            <a:extLst>
              <a:ext uri="{FF2B5EF4-FFF2-40B4-BE49-F238E27FC236}">
                <a16:creationId xmlns:a16="http://schemas.microsoft.com/office/drawing/2014/main" id="{0D426B67-AE2F-DD29-89CB-3155D226422A}"/>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86" y="1292477"/>
            <a:ext cx="4127812" cy="1498404"/>
          </a:xfrm>
          <a:prstGeom prst="rect">
            <a:avLst/>
          </a:prstGeom>
          <a:noFill/>
          <a:extLst>
            <a:ext uri="{909E8E84-426E-40DD-AFC4-6F175D3DCCD1}">
              <a14:hiddenFill xmlns:a14="http://schemas.microsoft.com/office/drawing/2010/main">
                <a:solidFill>
                  <a:srgbClr val="FFFFFF"/>
                </a:solidFill>
              </a14:hiddenFill>
            </a:ext>
          </a:extLst>
        </p:spPr>
      </p:pic>
      <p:sp>
        <p:nvSpPr>
          <p:cNvPr id="149" name="TextBox 148">
            <a:extLst>
              <a:ext uri="{FF2B5EF4-FFF2-40B4-BE49-F238E27FC236}">
                <a16:creationId xmlns:a16="http://schemas.microsoft.com/office/drawing/2014/main" id="{C488BFA3-72C6-0D19-0B7F-94C0233954A0}"/>
              </a:ext>
            </a:extLst>
          </p:cNvPr>
          <p:cNvSpPr txBox="1"/>
          <p:nvPr/>
        </p:nvSpPr>
        <p:spPr>
          <a:xfrm>
            <a:off x="426020" y="788509"/>
            <a:ext cx="6416040" cy="369332"/>
          </a:xfrm>
          <a:prstGeom prst="rect">
            <a:avLst/>
          </a:prstGeom>
          <a:noFill/>
        </p:spPr>
        <p:txBody>
          <a:bodyPr wrap="square">
            <a:spAutoFit/>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96B"/>
                </a:solidFill>
                <a:effectLst/>
                <a:uLnTx/>
                <a:uFillTx/>
                <a:latin typeface="Aptos" panose="020B0004020202020204" pitchFamily="34" charset="0"/>
                <a:ea typeface="Calibri" panose="020F0502020204030204" pitchFamily="34" charset="0"/>
                <a:cs typeface="Calibri" panose="020F0502020204030204" pitchFamily="34" charset="0"/>
              </a:rPr>
              <a:t>Analyst Recognitions</a:t>
            </a:r>
          </a:p>
        </p:txBody>
      </p:sp>
      <p:cxnSp>
        <p:nvCxnSpPr>
          <p:cNvPr id="150" name="Straight Connector 149">
            <a:extLst>
              <a:ext uri="{FF2B5EF4-FFF2-40B4-BE49-F238E27FC236}">
                <a16:creationId xmlns:a16="http://schemas.microsoft.com/office/drawing/2014/main" id="{22A57522-273E-9D75-445F-E512E132EE85}"/>
              </a:ext>
            </a:extLst>
          </p:cNvPr>
          <p:cNvCxnSpPr>
            <a:cxnSpLocks/>
          </p:cNvCxnSpPr>
          <p:nvPr/>
        </p:nvCxnSpPr>
        <p:spPr>
          <a:xfrm>
            <a:off x="2708794" y="1188619"/>
            <a:ext cx="1792649" cy="0"/>
          </a:xfrm>
          <a:prstGeom prst="line">
            <a:avLst/>
          </a:prstGeom>
          <a:noFill/>
          <a:ln w="9525" cap="flat" cmpd="sng" algn="ctr">
            <a:solidFill>
              <a:srgbClr val="595959"/>
            </a:solidFill>
            <a:prstDash val="solid"/>
          </a:ln>
          <a:effectLst/>
        </p:spPr>
      </p:cxnSp>
      <p:sp>
        <p:nvSpPr>
          <p:cNvPr id="151" name="TextBox 150">
            <a:extLst>
              <a:ext uri="{FF2B5EF4-FFF2-40B4-BE49-F238E27FC236}">
                <a16:creationId xmlns:a16="http://schemas.microsoft.com/office/drawing/2014/main" id="{FB6E23E9-87AF-D1D5-ED1A-481A573F1790}"/>
              </a:ext>
            </a:extLst>
          </p:cNvPr>
          <p:cNvSpPr txBox="1"/>
          <p:nvPr/>
        </p:nvSpPr>
        <p:spPr>
          <a:xfrm>
            <a:off x="7212908" y="805733"/>
            <a:ext cx="4922126" cy="369332"/>
          </a:xfrm>
          <a:prstGeom prst="rect">
            <a:avLst/>
          </a:prstGeom>
          <a:noFill/>
        </p:spPr>
        <p:txBody>
          <a:bodyPr wrap="square">
            <a:spAutoFit/>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96B"/>
                </a:solidFill>
                <a:effectLst/>
                <a:uLnTx/>
                <a:uFillTx/>
                <a:latin typeface="Aptos" panose="020B0004020202020204" pitchFamily="34" charset="0"/>
                <a:ea typeface="Calibri" panose="020F0502020204030204" pitchFamily="34" charset="0"/>
                <a:cs typeface="Calibri" panose="020F0502020204030204" pitchFamily="34" charset="0"/>
              </a:rPr>
              <a:t>Sustainability &amp; Workplace Recognitions</a:t>
            </a:r>
          </a:p>
        </p:txBody>
      </p:sp>
      <p:cxnSp>
        <p:nvCxnSpPr>
          <p:cNvPr id="152" name="Straight Connector 151">
            <a:extLst>
              <a:ext uri="{FF2B5EF4-FFF2-40B4-BE49-F238E27FC236}">
                <a16:creationId xmlns:a16="http://schemas.microsoft.com/office/drawing/2014/main" id="{471AD809-3BA3-B5F7-21D7-770681D2D4AC}"/>
              </a:ext>
            </a:extLst>
          </p:cNvPr>
          <p:cNvCxnSpPr>
            <a:cxnSpLocks/>
          </p:cNvCxnSpPr>
          <p:nvPr/>
        </p:nvCxnSpPr>
        <p:spPr>
          <a:xfrm>
            <a:off x="8685143" y="1188619"/>
            <a:ext cx="1792649" cy="0"/>
          </a:xfrm>
          <a:prstGeom prst="line">
            <a:avLst/>
          </a:prstGeom>
          <a:noFill/>
          <a:ln w="9525" cap="flat" cmpd="sng" algn="ctr">
            <a:solidFill>
              <a:srgbClr val="595959"/>
            </a:solidFill>
            <a:prstDash val="solid"/>
          </a:ln>
          <a:effectLst/>
        </p:spPr>
      </p:cxnSp>
      <p:pic>
        <p:nvPicPr>
          <p:cNvPr id="153" name="Picture 4">
            <a:extLst>
              <a:ext uri="{FF2B5EF4-FFF2-40B4-BE49-F238E27FC236}">
                <a16:creationId xmlns:a16="http://schemas.microsoft.com/office/drawing/2014/main" id="{CE1D7520-5D67-BD46-8335-D4A66B7F0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111" y="3770920"/>
            <a:ext cx="2533604" cy="91502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a:extLst>
              <a:ext uri="{FF2B5EF4-FFF2-40B4-BE49-F238E27FC236}">
                <a16:creationId xmlns:a16="http://schemas.microsoft.com/office/drawing/2014/main" id="{63584C66-E981-1D24-FF05-8D1EF3275B2C}"/>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567494" y="3774980"/>
            <a:ext cx="670096" cy="82854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a:extLst>
              <a:ext uri="{FF2B5EF4-FFF2-40B4-BE49-F238E27FC236}">
                <a16:creationId xmlns:a16="http://schemas.microsoft.com/office/drawing/2014/main" id="{7E694059-0578-D512-082D-EDD542002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1809" y="5006544"/>
            <a:ext cx="901010" cy="133973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0">
            <a:extLst>
              <a:ext uri="{FF2B5EF4-FFF2-40B4-BE49-F238E27FC236}">
                <a16:creationId xmlns:a16="http://schemas.microsoft.com/office/drawing/2014/main" id="{7A7D406F-C513-C650-5160-D5AB7692C28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580407" y="2964620"/>
            <a:ext cx="1510436" cy="68995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4">
            <a:extLst>
              <a:ext uri="{FF2B5EF4-FFF2-40B4-BE49-F238E27FC236}">
                <a16:creationId xmlns:a16="http://schemas.microsoft.com/office/drawing/2014/main" id="{6472F0F8-1865-F711-F56E-3DFB1FFFA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7084" y="5284504"/>
            <a:ext cx="848768" cy="98218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6">
            <a:extLst>
              <a:ext uri="{FF2B5EF4-FFF2-40B4-BE49-F238E27FC236}">
                <a16:creationId xmlns:a16="http://schemas.microsoft.com/office/drawing/2014/main" id="{36334C6F-D9AA-4418-32C0-B669C0AB4D45}"/>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9312169" y="3075331"/>
            <a:ext cx="1943488" cy="32545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0">
            <a:extLst>
              <a:ext uri="{FF2B5EF4-FFF2-40B4-BE49-F238E27FC236}">
                <a16:creationId xmlns:a16="http://schemas.microsoft.com/office/drawing/2014/main" id="{C2AEC1AC-36CA-4BB5-21D5-D34C84660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5019" y="3678122"/>
            <a:ext cx="1046112" cy="1046112"/>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a:extLst>
              <a:ext uri="{FF2B5EF4-FFF2-40B4-BE49-F238E27FC236}">
                <a16:creationId xmlns:a16="http://schemas.microsoft.com/office/drawing/2014/main" id="{E3A62437-67E1-3F81-F1E0-6BD17696025D}"/>
              </a:ext>
            </a:extLst>
          </p:cNvPr>
          <p:cNvSpPr txBox="1"/>
          <p:nvPr/>
        </p:nvSpPr>
        <p:spPr>
          <a:xfrm>
            <a:off x="7452985" y="4690156"/>
            <a:ext cx="4568146" cy="369332"/>
          </a:xfrm>
          <a:prstGeom prst="rect">
            <a:avLst/>
          </a:prstGeom>
          <a:noFill/>
        </p:spPr>
        <p:txBody>
          <a:bodyPr wrap="square">
            <a:spAutoFit/>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96B"/>
                </a:solidFill>
                <a:effectLst/>
                <a:uLnTx/>
                <a:uFillTx/>
                <a:latin typeface="Aptos" panose="020B0004020202020204" pitchFamily="34" charset="0"/>
                <a:ea typeface="Calibri" panose="020F0502020204030204" pitchFamily="34" charset="0"/>
                <a:cs typeface="Calibri" panose="020F0502020204030204" pitchFamily="34" charset="0"/>
              </a:rPr>
              <a:t>Gender Equality &amp; inclusiveness</a:t>
            </a:r>
          </a:p>
        </p:txBody>
      </p:sp>
      <p:cxnSp>
        <p:nvCxnSpPr>
          <p:cNvPr id="161" name="Straight Connector 160">
            <a:extLst>
              <a:ext uri="{FF2B5EF4-FFF2-40B4-BE49-F238E27FC236}">
                <a16:creationId xmlns:a16="http://schemas.microsoft.com/office/drawing/2014/main" id="{945DE462-8365-AF15-E5DE-8432818AF3CF}"/>
              </a:ext>
            </a:extLst>
          </p:cNvPr>
          <p:cNvCxnSpPr>
            <a:cxnSpLocks/>
          </p:cNvCxnSpPr>
          <p:nvPr/>
        </p:nvCxnSpPr>
        <p:spPr>
          <a:xfrm>
            <a:off x="8636097" y="5072178"/>
            <a:ext cx="1792649" cy="0"/>
          </a:xfrm>
          <a:prstGeom prst="line">
            <a:avLst/>
          </a:prstGeom>
          <a:noFill/>
          <a:ln w="9525" cap="flat" cmpd="sng" algn="ctr">
            <a:solidFill>
              <a:srgbClr val="595959"/>
            </a:solidFill>
            <a:prstDash val="solid"/>
          </a:ln>
          <a:effectLst/>
        </p:spPr>
      </p:cxnSp>
      <p:pic>
        <p:nvPicPr>
          <p:cNvPr id="162" name="Picture 22">
            <a:extLst>
              <a:ext uri="{FF2B5EF4-FFF2-40B4-BE49-F238E27FC236}">
                <a16:creationId xmlns:a16="http://schemas.microsoft.com/office/drawing/2014/main" id="{FC00DF56-6215-AA8A-254A-2FFB1077E0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8972" y="5591393"/>
            <a:ext cx="1765988" cy="47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24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60DE5-033E-DEC9-94BF-4BBF36354B05}"/>
              </a:ext>
            </a:extLst>
          </p:cNvPr>
          <p:cNvSpPr>
            <a:spLocks noGrp="1"/>
          </p:cNvSpPr>
          <p:nvPr>
            <p:ph type="title"/>
          </p:nvPr>
        </p:nvSpPr>
        <p:spPr/>
        <p:txBody>
          <a:bodyPr/>
          <a:lstStyle/>
          <a:p>
            <a:r>
              <a:rPr lang="en-GB" dirty="0" err="1"/>
              <a:t>LTIMindtree</a:t>
            </a:r>
            <a:r>
              <a:rPr lang="en-GB" dirty="0"/>
              <a:t> is trusted partner of Industry leaders for their transformation journey</a:t>
            </a:r>
            <a:endParaRPr lang="en-IN" dirty="0"/>
          </a:p>
        </p:txBody>
      </p:sp>
      <p:sp>
        <p:nvSpPr>
          <p:cNvPr id="4" name="Rectangle 3">
            <a:extLst>
              <a:ext uri="{FF2B5EF4-FFF2-40B4-BE49-F238E27FC236}">
                <a16:creationId xmlns:a16="http://schemas.microsoft.com/office/drawing/2014/main" id="{B08D0E37-A19E-F32C-AD5C-02855AAE5E96}"/>
              </a:ext>
            </a:extLst>
          </p:cNvPr>
          <p:cNvSpPr/>
          <p:nvPr/>
        </p:nvSpPr>
        <p:spPr>
          <a:xfrm>
            <a:off x="1731352" y="1355295"/>
            <a:ext cx="5911698" cy="2122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ptos" panose="020B0004020202020204" pitchFamily="34" charset="0"/>
            </a:endParaRPr>
          </a:p>
        </p:txBody>
      </p:sp>
      <p:grpSp>
        <p:nvGrpSpPr>
          <p:cNvPr id="6" name="Group 5">
            <a:extLst>
              <a:ext uri="{FF2B5EF4-FFF2-40B4-BE49-F238E27FC236}">
                <a16:creationId xmlns:a16="http://schemas.microsoft.com/office/drawing/2014/main" id="{C9A6FA31-C73D-90B1-51F0-DC15CA37C03A}"/>
              </a:ext>
            </a:extLst>
          </p:cNvPr>
          <p:cNvGrpSpPr/>
          <p:nvPr/>
        </p:nvGrpSpPr>
        <p:grpSpPr>
          <a:xfrm rot="5400000">
            <a:off x="746581" y="3453714"/>
            <a:ext cx="0" cy="731163"/>
            <a:chOff x="6278563" y="1906131"/>
            <a:chExt cx="0" cy="835938"/>
          </a:xfrm>
        </p:grpSpPr>
        <p:cxnSp>
          <p:nvCxnSpPr>
            <p:cNvPr id="64" name="Straight Connector 63">
              <a:extLst>
                <a:ext uri="{FF2B5EF4-FFF2-40B4-BE49-F238E27FC236}">
                  <a16:creationId xmlns:a16="http://schemas.microsoft.com/office/drawing/2014/main" id="{32D8D48A-E193-FFA1-AF30-F0AFC25DA33A}"/>
                </a:ext>
              </a:extLst>
            </p:cNvPr>
            <p:cNvCxnSpPr/>
            <p:nvPr/>
          </p:nvCxnSpPr>
          <p:spPr>
            <a:xfrm>
              <a:off x="6278563" y="1906131"/>
              <a:ext cx="0" cy="83593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AEDEBE0-0019-1441-0E6E-7EAAF566E2C4}"/>
                </a:ext>
              </a:extLst>
            </p:cNvPr>
            <p:cNvCxnSpPr/>
            <p:nvPr/>
          </p:nvCxnSpPr>
          <p:spPr>
            <a:xfrm>
              <a:off x="6278563" y="2221230"/>
              <a:ext cx="0" cy="205740"/>
            </a:xfrm>
            <a:prstGeom prst="line">
              <a:avLst/>
            </a:prstGeom>
            <a:ln w="50800" cap="rnd">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CC3E4D8D-109C-742D-5AEB-8BC0B3D15B9E}"/>
              </a:ext>
            </a:extLst>
          </p:cNvPr>
          <p:cNvCxnSpPr>
            <a:cxnSpLocks/>
          </p:cNvCxnSpPr>
          <p:nvPr/>
        </p:nvCxnSpPr>
        <p:spPr>
          <a:xfrm>
            <a:off x="1758338" y="1859003"/>
            <a:ext cx="5805287"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A388D9-34EA-C3E5-050C-BBD2949619DF}"/>
              </a:ext>
            </a:extLst>
          </p:cNvPr>
          <p:cNvCxnSpPr>
            <a:cxnSpLocks/>
          </p:cNvCxnSpPr>
          <p:nvPr/>
        </p:nvCxnSpPr>
        <p:spPr>
          <a:xfrm>
            <a:off x="1758338" y="2417221"/>
            <a:ext cx="5805287"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BE2825-9A78-8F6B-43C9-0009A9908419}"/>
              </a:ext>
            </a:extLst>
          </p:cNvPr>
          <p:cNvCxnSpPr>
            <a:cxnSpLocks/>
          </p:cNvCxnSpPr>
          <p:nvPr/>
        </p:nvCxnSpPr>
        <p:spPr>
          <a:xfrm>
            <a:off x="1758338" y="2975440"/>
            <a:ext cx="5805287"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CCA8B2-9BBE-2F4C-AFED-116B9EAEB3C4}"/>
              </a:ext>
            </a:extLst>
          </p:cNvPr>
          <p:cNvSpPr txBox="1"/>
          <p:nvPr/>
        </p:nvSpPr>
        <p:spPr>
          <a:xfrm>
            <a:off x="271141" y="1355295"/>
            <a:ext cx="1411445" cy="450136"/>
          </a:xfrm>
          <a:prstGeom prst="roundRect">
            <a:avLst/>
          </a:prstGeom>
          <a:solidFill>
            <a:srgbClr val="004B97"/>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Mass Merchant, Discount Convenience</a:t>
            </a:r>
          </a:p>
        </p:txBody>
      </p:sp>
      <p:cxnSp>
        <p:nvCxnSpPr>
          <p:cNvPr id="11" name="Straight Connector 10">
            <a:extLst>
              <a:ext uri="{FF2B5EF4-FFF2-40B4-BE49-F238E27FC236}">
                <a16:creationId xmlns:a16="http://schemas.microsoft.com/office/drawing/2014/main" id="{60BDFA95-4AE4-DA5B-CAC0-0EB179FC075B}"/>
              </a:ext>
            </a:extLst>
          </p:cNvPr>
          <p:cNvCxnSpPr>
            <a:cxnSpLocks/>
          </p:cNvCxnSpPr>
          <p:nvPr/>
        </p:nvCxnSpPr>
        <p:spPr>
          <a:xfrm>
            <a:off x="2639867" y="1445673"/>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A5F3A9-124A-5CEE-36F5-8387E6E5E6CF}"/>
              </a:ext>
            </a:extLst>
          </p:cNvPr>
          <p:cNvCxnSpPr>
            <a:cxnSpLocks/>
          </p:cNvCxnSpPr>
          <p:nvPr/>
        </p:nvCxnSpPr>
        <p:spPr>
          <a:xfrm>
            <a:off x="3519061" y="1445673"/>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C1CADB-FDB6-03D5-C695-3CF3734425BA}"/>
              </a:ext>
            </a:extLst>
          </p:cNvPr>
          <p:cNvCxnSpPr>
            <a:cxnSpLocks/>
          </p:cNvCxnSpPr>
          <p:nvPr/>
        </p:nvCxnSpPr>
        <p:spPr>
          <a:xfrm>
            <a:off x="4398254" y="1445673"/>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2ECE41-8F40-F39C-72AD-1CC8FD202A36}"/>
              </a:ext>
            </a:extLst>
          </p:cNvPr>
          <p:cNvCxnSpPr>
            <a:cxnSpLocks/>
          </p:cNvCxnSpPr>
          <p:nvPr/>
        </p:nvCxnSpPr>
        <p:spPr>
          <a:xfrm>
            <a:off x="5277448" y="1445673"/>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319C22-E473-9BD3-AECF-19C855D00C42}"/>
              </a:ext>
            </a:extLst>
          </p:cNvPr>
          <p:cNvCxnSpPr>
            <a:cxnSpLocks/>
          </p:cNvCxnSpPr>
          <p:nvPr/>
        </p:nvCxnSpPr>
        <p:spPr>
          <a:xfrm>
            <a:off x="6156643" y="1445673"/>
            <a:ext cx="0" cy="26938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5D54AC9-0662-6BCC-2E38-76F36B8C783D}"/>
              </a:ext>
            </a:extLst>
          </p:cNvPr>
          <p:cNvSpPr txBox="1"/>
          <p:nvPr/>
        </p:nvSpPr>
        <p:spPr>
          <a:xfrm>
            <a:off x="271141" y="1912883"/>
            <a:ext cx="1411445" cy="450136"/>
          </a:xfrm>
          <a:prstGeom prst="roundRect">
            <a:avLst/>
          </a:prstGeom>
          <a:solidFill>
            <a:srgbClr val="004B97"/>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Specialty</a:t>
            </a:r>
          </a:p>
        </p:txBody>
      </p:sp>
      <p:cxnSp>
        <p:nvCxnSpPr>
          <p:cNvPr id="17" name="Straight Connector 16">
            <a:extLst>
              <a:ext uri="{FF2B5EF4-FFF2-40B4-BE49-F238E27FC236}">
                <a16:creationId xmlns:a16="http://schemas.microsoft.com/office/drawing/2014/main" id="{C645A47D-BBD1-1325-DA6E-7A609594790B}"/>
              </a:ext>
            </a:extLst>
          </p:cNvPr>
          <p:cNvCxnSpPr>
            <a:cxnSpLocks/>
          </p:cNvCxnSpPr>
          <p:nvPr/>
        </p:nvCxnSpPr>
        <p:spPr>
          <a:xfrm>
            <a:off x="2639867" y="2003261"/>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0158BC-A72C-D173-547A-A5B6B5261746}"/>
              </a:ext>
            </a:extLst>
          </p:cNvPr>
          <p:cNvCxnSpPr>
            <a:cxnSpLocks/>
          </p:cNvCxnSpPr>
          <p:nvPr/>
        </p:nvCxnSpPr>
        <p:spPr>
          <a:xfrm>
            <a:off x="3519061" y="2003261"/>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775F3B-9A13-8884-DB95-18CA2D258E80}"/>
              </a:ext>
            </a:extLst>
          </p:cNvPr>
          <p:cNvCxnSpPr>
            <a:cxnSpLocks/>
          </p:cNvCxnSpPr>
          <p:nvPr/>
        </p:nvCxnSpPr>
        <p:spPr>
          <a:xfrm>
            <a:off x="4398254" y="2003261"/>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EB1BDF-AFA1-743B-DEC1-92EEC0B93A24}"/>
              </a:ext>
            </a:extLst>
          </p:cNvPr>
          <p:cNvCxnSpPr>
            <a:cxnSpLocks/>
          </p:cNvCxnSpPr>
          <p:nvPr/>
        </p:nvCxnSpPr>
        <p:spPr>
          <a:xfrm>
            <a:off x="5277448" y="2003261"/>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CB34A1-6FE0-1EAB-6758-CE63EE4C389E}"/>
              </a:ext>
            </a:extLst>
          </p:cNvPr>
          <p:cNvCxnSpPr>
            <a:cxnSpLocks/>
          </p:cNvCxnSpPr>
          <p:nvPr/>
        </p:nvCxnSpPr>
        <p:spPr>
          <a:xfrm>
            <a:off x="6156643" y="2003261"/>
            <a:ext cx="0" cy="26938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D574D15-7386-F1FE-F4E1-6120EEBBEEBE}"/>
              </a:ext>
            </a:extLst>
          </p:cNvPr>
          <p:cNvSpPr txBox="1"/>
          <p:nvPr/>
        </p:nvSpPr>
        <p:spPr>
          <a:xfrm>
            <a:off x="271141" y="2470471"/>
            <a:ext cx="1411445" cy="450136"/>
          </a:xfrm>
          <a:prstGeom prst="roundRect">
            <a:avLst/>
          </a:prstGeom>
          <a:solidFill>
            <a:srgbClr val="004B97"/>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Apparel &amp; Fashion</a:t>
            </a:r>
          </a:p>
        </p:txBody>
      </p:sp>
      <p:cxnSp>
        <p:nvCxnSpPr>
          <p:cNvPr id="23" name="Straight Connector 22">
            <a:extLst>
              <a:ext uri="{FF2B5EF4-FFF2-40B4-BE49-F238E27FC236}">
                <a16:creationId xmlns:a16="http://schemas.microsoft.com/office/drawing/2014/main" id="{52C73AF9-30AE-E335-D086-9C199510CE9C}"/>
              </a:ext>
            </a:extLst>
          </p:cNvPr>
          <p:cNvCxnSpPr>
            <a:cxnSpLocks/>
          </p:cNvCxnSpPr>
          <p:nvPr/>
        </p:nvCxnSpPr>
        <p:spPr>
          <a:xfrm>
            <a:off x="2639867" y="2560849"/>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DDA1D0-726F-9F80-AD97-AB4EA4B59498}"/>
              </a:ext>
            </a:extLst>
          </p:cNvPr>
          <p:cNvCxnSpPr>
            <a:cxnSpLocks/>
          </p:cNvCxnSpPr>
          <p:nvPr/>
        </p:nvCxnSpPr>
        <p:spPr>
          <a:xfrm>
            <a:off x="3519061" y="2560849"/>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0E29A0-E816-3D1C-92FD-7BBEB46D139F}"/>
              </a:ext>
            </a:extLst>
          </p:cNvPr>
          <p:cNvCxnSpPr>
            <a:cxnSpLocks/>
          </p:cNvCxnSpPr>
          <p:nvPr/>
        </p:nvCxnSpPr>
        <p:spPr>
          <a:xfrm>
            <a:off x="4398254" y="2560849"/>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71865C-B7E9-A331-EABE-A500EECF4241}"/>
              </a:ext>
            </a:extLst>
          </p:cNvPr>
          <p:cNvCxnSpPr>
            <a:cxnSpLocks/>
          </p:cNvCxnSpPr>
          <p:nvPr/>
        </p:nvCxnSpPr>
        <p:spPr>
          <a:xfrm>
            <a:off x="5277448" y="2560849"/>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7DBDFA-BA6F-40ED-45CD-E8C49E1D7930}"/>
              </a:ext>
            </a:extLst>
          </p:cNvPr>
          <p:cNvCxnSpPr>
            <a:cxnSpLocks/>
          </p:cNvCxnSpPr>
          <p:nvPr/>
        </p:nvCxnSpPr>
        <p:spPr>
          <a:xfrm>
            <a:off x="6156643" y="2560849"/>
            <a:ext cx="0" cy="26938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34ECCFF-EF04-DA26-6538-88E00E269EEA}"/>
              </a:ext>
            </a:extLst>
          </p:cNvPr>
          <p:cNvSpPr txBox="1"/>
          <p:nvPr/>
        </p:nvSpPr>
        <p:spPr>
          <a:xfrm>
            <a:off x="271141" y="3028058"/>
            <a:ext cx="1411445" cy="450136"/>
          </a:xfrm>
          <a:prstGeom prst="roundRect">
            <a:avLst/>
          </a:prstGeom>
          <a:solidFill>
            <a:srgbClr val="004B97"/>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Distribution</a:t>
            </a:r>
          </a:p>
        </p:txBody>
      </p:sp>
      <p:cxnSp>
        <p:nvCxnSpPr>
          <p:cNvPr id="29" name="Straight Connector 28">
            <a:extLst>
              <a:ext uri="{FF2B5EF4-FFF2-40B4-BE49-F238E27FC236}">
                <a16:creationId xmlns:a16="http://schemas.microsoft.com/office/drawing/2014/main" id="{FE88F1C1-BAEB-4B6C-3EF2-0C1AB6DA29B8}"/>
              </a:ext>
            </a:extLst>
          </p:cNvPr>
          <p:cNvCxnSpPr>
            <a:cxnSpLocks/>
          </p:cNvCxnSpPr>
          <p:nvPr/>
        </p:nvCxnSpPr>
        <p:spPr>
          <a:xfrm>
            <a:off x="2639867" y="3118436"/>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2881D0-2C1C-5969-1254-E7B5D9BEE3DE}"/>
              </a:ext>
            </a:extLst>
          </p:cNvPr>
          <p:cNvCxnSpPr>
            <a:cxnSpLocks/>
          </p:cNvCxnSpPr>
          <p:nvPr/>
        </p:nvCxnSpPr>
        <p:spPr>
          <a:xfrm>
            <a:off x="3519061" y="3118436"/>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891A2B2-88CE-EC4E-C19C-0E1532C8ECFC}"/>
              </a:ext>
            </a:extLst>
          </p:cNvPr>
          <p:cNvCxnSpPr>
            <a:cxnSpLocks/>
          </p:cNvCxnSpPr>
          <p:nvPr/>
        </p:nvCxnSpPr>
        <p:spPr>
          <a:xfrm>
            <a:off x="4398254" y="3118436"/>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676ED6-07D6-3916-36C4-66F2AE159C6A}"/>
              </a:ext>
            </a:extLst>
          </p:cNvPr>
          <p:cNvCxnSpPr>
            <a:cxnSpLocks/>
          </p:cNvCxnSpPr>
          <p:nvPr/>
        </p:nvCxnSpPr>
        <p:spPr>
          <a:xfrm>
            <a:off x="5277448" y="3118436"/>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0D810A-A284-45D5-C049-1910D6467DAB}"/>
              </a:ext>
            </a:extLst>
          </p:cNvPr>
          <p:cNvCxnSpPr>
            <a:cxnSpLocks/>
          </p:cNvCxnSpPr>
          <p:nvPr/>
        </p:nvCxnSpPr>
        <p:spPr>
          <a:xfrm>
            <a:off x="6156643" y="3118436"/>
            <a:ext cx="0" cy="269380"/>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8">
            <a:extLst>
              <a:ext uri="{FF2B5EF4-FFF2-40B4-BE49-F238E27FC236}">
                <a16:creationId xmlns:a16="http://schemas.microsoft.com/office/drawing/2014/main" id="{FABBF912-54E9-7BC4-6162-87E4921F6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982623" y="2516953"/>
            <a:ext cx="478350" cy="3323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a:extLst>
              <a:ext uri="{FF2B5EF4-FFF2-40B4-BE49-F238E27FC236}">
                <a16:creationId xmlns:a16="http://schemas.microsoft.com/office/drawing/2014/main" id="{2A6C83C0-131B-30AC-ED86-20DB32E7C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88742" y="2701867"/>
            <a:ext cx="797319" cy="1050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2">
            <a:extLst>
              <a:ext uri="{FF2B5EF4-FFF2-40B4-BE49-F238E27FC236}">
                <a16:creationId xmlns:a16="http://schemas.microsoft.com/office/drawing/2014/main" id="{77212DAB-DA6C-9D02-344F-CF6A0731C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095496" y="2520172"/>
            <a:ext cx="407723" cy="2906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2">
            <a:extLst>
              <a:ext uri="{FF2B5EF4-FFF2-40B4-BE49-F238E27FC236}">
                <a16:creationId xmlns:a16="http://schemas.microsoft.com/office/drawing/2014/main" id="{28A42E9F-61C8-B2D5-AF45-8C1B2FB7C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570909" y="2540040"/>
            <a:ext cx="792699" cy="3064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66516D77-F72F-B470-61D0-D655ACB6EE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690" r="9690"/>
          <a:stretch/>
        </p:blipFill>
        <p:spPr bwMode="auto">
          <a:xfrm>
            <a:off x="2943199" y="1385557"/>
            <a:ext cx="325107" cy="3997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B14DE51A-1D7A-0CDF-530C-BEEBEE317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964116" y="1486423"/>
            <a:ext cx="530021" cy="2275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8B302A81-39B5-E196-EDDA-95421D6510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457" b="457"/>
          <a:stretch/>
        </p:blipFill>
        <p:spPr bwMode="auto">
          <a:xfrm>
            <a:off x="2028578" y="1924380"/>
            <a:ext cx="403825" cy="4085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a:extLst>
              <a:ext uri="{FF2B5EF4-FFF2-40B4-BE49-F238E27FC236}">
                <a16:creationId xmlns:a16="http://schemas.microsoft.com/office/drawing/2014/main" id="{A2472F47-2C5E-09D7-9358-63855507F1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565840" y="2033893"/>
            <a:ext cx="781356" cy="1691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8C08137A-728A-ECED-96EF-432B0B3CC13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91363" y="1937462"/>
            <a:ext cx="403825" cy="412351"/>
          </a:xfrm>
          <a:prstGeom prst="rect">
            <a:avLst/>
          </a:prstGeom>
          <a:ln>
            <a:noFill/>
          </a:ln>
        </p:spPr>
      </p:pic>
      <p:pic>
        <p:nvPicPr>
          <p:cNvPr id="43" name="Picture 30">
            <a:extLst>
              <a:ext uri="{FF2B5EF4-FFF2-40B4-BE49-F238E27FC236}">
                <a16:creationId xmlns:a16="http://schemas.microsoft.com/office/drawing/2014/main" id="{1D74A932-79D6-095D-695C-683C16F502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9313" b="29313"/>
          <a:stretch/>
        </p:blipFill>
        <p:spPr bwMode="auto">
          <a:xfrm>
            <a:off x="3583268" y="1491069"/>
            <a:ext cx="789042" cy="1666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FD727162-E55D-054F-06FC-05B6318F7B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23843" b="23843"/>
          <a:stretch/>
        </p:blipFill>
        <p:spPr bwMode="auto">
          <a:xfrm>
            <a:off x="2711020" y="3141704"/>
            <a:ext cx="682769" cy="19087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0A53C72-21AF-DC3E-42ED-14CB427098A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643551" y="2991967"/>
            <a:ext cx="596802" cy="541691"/>
          </a:xfrm>
          <a:prstGeom prst="rect">
            <a:avLst/>
          </a:prstGeom>
        </p:spPr>
      </p:pic>
      <p:pic>
        <p:nvPicPr>
          <p:cNvPr id="46" name="Picture 34">
            <a:extLst>
              <a:ext uri="{FF2B5EF4-FFF2-40B4-BE49-F238E27FC236}">
                <a16:creationId xmlns:a16="http://schemas.microsoft.com/office/drawing/2014/main" id="{2EF5267D-D624-9551-A594-CF1354A7B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279" b="279"/>
          <a:stretch/>
        </p:blipFill>
        <p:spPr bwMode="auto">
          <a:xfrm>
            <a:off x="5492012" y="1976427"/>
            <a:ext cx="428472" cy="327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a:extLst>
              <a:ext uri="{FF2B5EF4-FFF2-40B4-BE49-F238E27FC236}">
                <a16:creationId xmlns:a16="http://schemas.microsoft.com/office/drawing/2014/main" id="{87752019-BEA5-38F3-0461-D71948586C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6192641" y="2031616"/>
            <a:ext cx="674671" cy="2642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8">
            <a:extLst>
              <a:ext uri="{FF2B5EF4-FFF2-40B4-BE49-F238E27FC236}">
                <a16:creationId xmlns:a16="http://schemas.microsoft.com/office/drawing/2014/main" id="{9DEC17CB-9DAA-16C7-7995-595C62F39E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6220917" y="2637733"/>
            <a:ext cx="674669" cy="14065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8">
            <a:extLst>
              <a:ext uri="{FF2B5EF4-FFF2-40B4-BE49-F238E27FC236}">
                <a16:creationId xmlns:a16="http://schemas.microsoft.com/office/drawing/2014/main" id="{A4A31876-1133-466C-2C22-540C6D030C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61945" y="1494420"/>
            <a:ext cx="775690" cy="1893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71AE2EBE-F78C-A72F-D296-909A9D326BA1}"/>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885972" y="3208922"/>
            <a:ext cx="699774" cy="99739"/>
          </a:xfrm>
          <a:prstGeom prst="rect">
            <a:avLst/>
          </a:prstGeom>
        </p:spPr>
      </p:pic>
      <p:pic>
        <p:nvPicPr>
          <p:cNvPr id="51" name="Picture 50">
            <a:extLst>
              <a:ext uri="{FF2B5EF4-FFF2-40B4-BE49-F238E27FC236}">
                <a16:creationId xmlns:a16="http://schemas.microsoft.com/office/drawing/2014/main" id="{50A9AE30-D2B2-5708-FE6B-C80D556F380A}"/>
              </a:ext>
            </a:extLst>
          </p:cNvPr>
          <p:cNvPicPr>
            <a:picLocks noChangeAspect="1"/>
          </p:cNvPicPr>
          <p:nvPr/>
        </p:nvPicPr>
        <p:blipFill>
          <a:blip r:embed="rId19">
            <a:extLst>
              <a:ext uri="{28A0092B-C50C-407E-A947-70E740481C1C}">
                <a14:useLocalDpi xmlns:a14="http://schemas.microsoft.com/office/drawing/2010/main" val="0"/>
              </a:ext>
            </a:extLst>
          </a:blip>
          <a:srcRect t="37942" b="37942"/>
          <a:stretch/>
        </p:blipFill>
        <p:spPr>
          <a:xfrm>
            <a:off x="4467137" y="3177067"/>
            <a:ext cx="707031" cy="130581"/>
          </a:xfrm>
          <a:prstGeom prst="rect">
            <a:avLst/>
          </a:prstGeom>
        </p:spPr>
      </p:pic>
      <p:pic>
        <p:nvPicPr>
          <p:cNvPr id="52" name="Picture 51">
            <a:extLst>
              <a:ext uri="{FF2B5EF4-FFF2-40B4-BE49-F238E27FC236}">
                <a16:creationId xmlns:a16="http://schemas.microsoft.com/office/drawing/2014/main" id="{9FCC89A6-10FD-61FB-BE70-1381A93707A1}"/>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7019236" y="3173709"/>
            <a:ext cx="575047" cy="148261"/>
          </a:xfrm>
          <a:prstGeom prst="rect">
            <a:avLst/>
          </a:prstGeom>
        </p:spPr>
      </p:pic>
      <p:cxnSp>
        <p:nvCxnSpPr>
          <p:cNvPr id="53" name="Straight Connector 52">
            <a:extLst>
              <a:ext uri="{FF2B5EF4-FFF2-40B4-BE49-F238E27FC236}">
                <a16:creationId xmlns:a16="http://schemas.microsoft.com/office/drawing/2014/main" id="{2DB41B2D-782E-352A-EB64-250B7CED43A9}"/>
              </a:ext>
            </a:extLst>
          </p:cNvPr>
          <p:cNvCxnSpPr>
            <a:cxnSpLocks/>
          </p:cNvCxnSpPr>
          <p:nvPr/>
        </p:nvCxnSpPr>
        <p:spPr>
          <a:xfrm>
            <a:off x="6946834" y="1429260"/>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1EB0C55-80EA-3079-F9CD-EA789859FE81}"/>
              </a:ext>
            </a:extLst>
          </p:cNvPr>
          <p:cNvCxnSpPr>
            <a:cxnSpLocks/>
          </p:cNvCxnSpPr>
          <p:nvPr/>
        </p:nvCxnSpPr>
        <p:spPr>
          <a:xfrm>
            <a:off x="6946834" y="1986848"/>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7FF4D0-81C8-F702-B73D-898108F61C50}"/>
              </a:ext>
            </a:extLst>
          </p:cNvPr>
          <p:cNvCxnSpPr>
            <a:cxnSpLocks/>
          </p:cNvCxnSpPr>
          <p:nvPr/>
        </p:nvCxnSpPr>
        <p:spPr>
          <a:xfrm>
            <a:off x="6946834" y="2544436"/>
            <a:ext cx="0" cy="269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4512D64-95D4-20F9-44A9-2A06CB73028B}"/>
              </a:ext>
            </a:extLst>
          </p:cNvPr>
          <p:cNvCxnSpPr>
            <a:cxnSpLocks/>
          </p:cNvCxnSpPr>
          <p:nvPr/>
        </p:nvCxnSpPr>
        <p:spPr>
          <a:xfrm>
            <a:off x="6946834" y="3102023"/>
            <a:ext cx="0" cy="269380"/>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205E0335-EFDE-7E49-49B4-E1E429D6B15D}"/>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7037560" y="2030663"/>
            <a:ext cx="538399" cy="219906"/>
          </a:xfrm>
          <a:prstGeom prst="rect">
            <a:avLst/>
          </a:prstGeom>
        </p:spPr>
      </p:pic>
      <p:pic>
        <p:nvPicPr>
          <p:cNvPr id="58" name="Picture 57">
            <a:extLst>
              <a:ext uri="{FF2B5EF4-FFF2-40B4-BE49-F238E27FC236}">
                <a16:creationId xmlns:a16="http://schemas.microsoft.com/office/drawing/2014/main" id="{138621B6-B8F0-9AC6-8EA6-6BC90EA2E8F6}"/>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4465000" y="2650474"/>
            <a:ext cx="806320" cy="169492"/>
          </a:xfrm>
          <a:prstGeom prst="rect">
            <a:avLst/>
          </a:prstGeom>
        </p:spPr>
      </p:pic>
      <p:pic>
        <p:nvPicPr>
          <p:cNvPr id="59" name="Picture 58">
            <a:extLst>
              <a:ext uri="{FF2B5EF4-FFF2-40B4-BE49-F238E27FC236}">
                <a16:creationId xmlns:a16="http://schemas.microsoft.com/office/drawing/2014/main" id="{4A6E4CEB-E11F-42FE-05AA-0C100F44377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220916" y="1494420"/>
            <a:ext cx="674672" cy="196592"/>
          </a:xfrm>
          <a:prstGeom prst="rect">
            <a:avLst/>
          </a:prstGeom>
        </p:spPr>
      </p:pic>
      <p:pic>
        <p:nvPicPr>
          <p:cNvPr id="60" name="Picture 59">
            <a:extLst>
              <a:ext uri="{FF2B5EF4-FFF2-40B4-BE49-F238E27FC236}">
                <a16:creationId xmlns:a16="http://schemas.microsoft.com/office/drawing/2014/main" id="{5E28F7CD-CC4C-D8F9-C523-4E226E43C124}"/>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397606" y="3046033"/>
            <a:ext cx="619310" cy="474289"/>
          </a:xfrm>
          <a:prstGeom prst="rect">
            <a:avLst/>
          </a:prstGeom>
        </p:spPr>
      </p:pic>
      <p:pic>
        <p:nvPicPr>
          <p:cNvPr id="61" name="Picture 60">
            <a:extLst>
              <a:ext uri="{FF2B5EF4-FFF2-40B4-BE49-F238E27FC236}">
                <a16:creationId xmlns:a16="http://schemas.microsoft.com/office/drawing/2014/main" id="{82439B06-EFFC-37F7-2B92-1BC61625990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201319" y="3185449"/>
            <a:ext cx="688854" cy="147127"/>
          </a:xfrm>
          <a:prstGeom prst="rect">
            <a:avLst/>
          </a:prstGeom>
        </p:spPr>
      </p:pic>
      <p:pic>
        <p:nvPicPr>
          <p:cNvPr id="62" name="Picture 61">
            <a:extLst>
              <a:ext uri="{FF2B5EF4-FFF2-40B4-BE49-F238E27FC236}">
                <a16:creationId xmlns:a16="http://schemas.microsoft.com/office/drawing/2014/main" id="{4D763C50-242D-7136-61AC-D5BC8C370F95}"/>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6935319" y="1521461"/>
            <a:ext cx="690059" cy="169550"/>
          </a:xfrm>
          <a:prstGeom prst="rect">
            <a:avLst/>
          </a:prstGeom>
        </p:spPr>
      </p:pic>
      <p:pic>
        <p:nvPicPr>
          <p:cNvPr id="63" name="Picture 62" descr="A red letter s on a black background&#10;&#10;Description automatically generated">
            <a:extLst>
              <a:ext uri="{FF2B5EF4-FFF2-40B4-BE49-F238E27FC236}">
                <a16:creationId xmlns:a16="http://schemas.microsoft.com/office/drawing/2014/main" id="{3F7716FE-5E73-ABE3-5B40-90FAD89625D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61945" y="2094262"/>
            <a:ext cx="755354" cy="145390"/>
          </a:xfrm>
          <a:prstGeom prst="rect">
            <a:avLst/>
          </a:prstGeom>
        </p:spPr>
      </p:pic>
      <p:sp>
        <p:nvSpPr>
          <p:cNvPr id="67" name="Rectangle 66">
            <a:extLst>
              <a:ext uri="{FF2B5EF4-FFF2-40B4-BE49-F238E27FC236}">
                <a16:creationId xmlns:a16="http://schemas.microsoft.com/office/drawing/2014/main" id="{8E31642E-C3A1-D8D5-A2D2-AAB3E46B9B04}"/>
              </a:ext>
            </a:extLst>
          </p:cNvPr>
          <p:cNvSpPr/>
          <p:nvPr/>
        </p:nvSpPr>
        <p:spPr>
          <a:xfrm>
            <a:off x="6120510" y="3690258"/>
            <a:ext cx="5866750" cy="2349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ptos" panose="020B0004020202020204" pitchFamily="34" charset="0"/>
            </a:endParaRPr>
          </a:p>
        </p:txBody>
      </p:sp>
      <p:sp>
        <p:nvSpPr>
          <p:cNvPr id="68" name="Rectangle 67">
            <a:extLst>
              <a:ext uri="{FF2B5EF4-FFF2-40B4-BE49-F238E27FC236}">
                <a16:creationId xmlns:a16="http://schemas.microsoft.com/office/drawing/2014/main" id="{C2CA179E-20C8-EC6A-3723-1C844D6E8E22}"/>
              </a:ext>
            </a:extLst>
          </p:cNvPr>
          <p:cNvSpPr/>
          <p:nvPr/>
        </p:nvSpPr>
        <p:spPr>
          <a:xfrm>
            <a:off x="6317293" y="6143032"/>
            <a:ext cx="5236208" cy="215444"/>
          </a:xfrm>
          <a:prstGeom prst="rect">
            <a:avLst/>
          </a:prstGeom>
        </p:spPr>
        <p:txBody>
          <a:bodyPr wrap="square" lIns="0" tIns="0" rIns="0" bIns="0" anchor="ctr">
            <a:spAutoFit/>
          </a:bodyPr>
          <a:lstStyle/>
          <a:p>
            <a:pPr algn="r"/>
            <a:r>
              <a:rPr lang="en-ID" sz="1400" b="1">
                <a:solidFill>
                  <a:srgbClr val="004B97"/>
                </a:solidFill>
                <a:latin typeface="Aptos" panose="020B0004020202020204" pitchFamily="34" charset="0"/>
              </a:rPr>
              <a:t>Focused CPG industry sub-segments</a:t>
            </a:r>
          </a:p>
        </p:txBody>
      </p:sp>
      <p:grpSp>
        <p:nvGrpSpPr>
          <p:cNvPr id="69" name="Group 68">
            <a:extLst>
              <a:ext uri="{FF2B5EF4-FFF2-40B4-BE49-F238E27FC236}">
                <a16:creationId xmlns:a16="http://schemas.microsoft.com/office/drawing/2014/main" id="{F56257AA-4D26-0ADD-21EA-D9D12DAF6B2A}"/>
              </a:ext>
            </a:extLst>
          </p:cNvPr>
          <p:cNvGrpSpPr/>
          <p:nvPr/>
        </p:nvGrpSpPr>
        <p:grpSpPr>
          <a:xfrm rot="5400000">
            <a:off x="8861691" y="6070918"/>
            <a:ext cx="0" cy="725603"/>
            <a:chOff x="6278563" y="1906131"/>
            <a:chExt cx="0" cy="835938"/>
          </a:xfrm>
        </p:grpSpPr>
        <p:cxnSp>
          <p:nvCxnSpPr>
            <p:cNvPr id="142" name="Straight Connector 141">
              <a:extLst>
                <a:ext uri="{FF2B5EF4-FFF2-40B4-BE49-F238E27FC236}">
                  <a16:creationId xmlns:a16="http://schemas.microsoft.com/office/drawing/2014/main" id="{23B71BA4-A3B6-CB97-565C-07E2C219B894}"/>
                </a:ext>
              </a:extLst>
            </p:cNvPr>
            <p:cNvCxnSpPr/>
            <p:nvPr/>
          </p:nvCxnSpPr>
          <p:spPr>
            <a:xfrm>
              <a:off x="6278563" y="1906131"/>
              <a:ext cx="0" cy="83593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AEBA039-2344-93CF-9BEC-0C064760EAE1}"/>
                </a:ext>
              </a:extLst>
            </p:cNvPr>
            <p:cNvCxnSpPr/>
            <p:nvPr/>
          </p:nvCxnSpPr>
          <p:spPr>
            <a:xfrm>
              <a:off x="6278563" y="2221230"/>
              <a:ext cx="0" cy="205740"/>
            </a:xfrm>
            <a:prstGeom prst="line">
              <a:avLst/>
            </a:prstGeom>
            <a:ln w="50800" cap="rnd">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A20E483F-D24A-AC2C-1E00-C8C5C7CBA22C}"/>
              </a:ext>
            </a:extLst>
          </p:cNvPr>
          <p:cNvCxnSpPr>
            <a:cxnSpLocks/>
          </p:cNvCxnSpPr>
          <p:nvPr/>
        </p:nvCxnSpPr>
        <p:spPr>
          <a:xfrm>
            <a:off x="6147291" y="4149004"/>
            <a:ext cx="5761148"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AE313B2-CAAD-F149-09EE-C125949EA030}"/>
              </a:ext>
            </a:extLst>
          </p:cNvPr>
          <p:cNvCxnSpPr>
            <a:cxnSpLocks/>
          </p:cNvCxnSpPr>
          <p:nvPr/>
        </p:nvCxnSpPr>
        <p:spPr>
          <a:xfrm>
            <a:off x="6147291" y="4643797"/>
            <a:ext cx="5761148"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1661A2-3ED1-5C1E-DCCA-7619FCD2C116}"/>
              </a:ext>
            </a:extLst>
          </p:cNvPr>
          <p:cNvCxnSpPr>
            <a:cxnSpLocks/>
          </p:cNvCxnSpPr>
          <p:nvPr/>
        </p:nvCxnSpPr>
        <p:spPr>
          <a:xfrm>
            <a:off x="6147291" y="5138590"/>
            <a:ext cx="5761148"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8FB30FA-9B10-6BB1-6BE0-6D6295ABF4AC}"/>
              </a:ext>
            </a:extLst>
          </p:cNvPr>
          <p:cNvSpPr txBox="1"/>
          <p:nvPr/>
        </p:nvSpPr>
        <p:spPr>
          <a:xfrm>
            <a:off x="4671401" y="3702527"/>
            <a:ext cx="1400713" cy="398991"/>
          </a:xfrm>
          <a:prstGeom prst="roundRect">
            <a:avLst/>
          </a:prstGeom>
          <a:solidFill>
            <a:srgbClr val="0068D0"/>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Food, Beverages &amp; Agriculture</a:t>
            </a:r>
          </a:p>
        </p:txBody>
      </p:sp>
      <p:cxnSp>
        <p:nvCxnSpPr>
          <p:cNvPr id="74" name="Straight Connector 73">
            <a:extLst>
              <a:ext uri="{FF2B5EF4-FFF2-40B4-BE49-F238E27FC236}">
                <a16:creationId xmlns:a16="http://schemas.microsoft.com/office/drawing/2014/main" id="{1EBD95C6-F9A4-6FBB-075E-726D2F0CCDB3}"/>
              </a:ext>
            </a:extLst>
          </p:cNvPr>
          <p:cNvCxnSpPr>
            <a:cxnSpLocks/>
          </p:cNvCxnSpPr>
          <p:nvPr/>
        </p:nvCxnSpPr>
        <p:spPr>
          <a:xfrm>
            <a:off x="7022117" y="3782637"/>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78F608-3F78-5373-D24E-FA4DCA2004D5}"/>
              </a:ext>
            </a:extLst>
          </p:cNvPr>
          <p:cNvCxnSpPr>
            <a:cxnSpLocks/>
          </p:cNvCxnSpPr>
          <p:nvPr/>
        </p:nvCxnSpPr>
        <p:spPr>
          <a:xfrm>
            <a:off x="7894626" y="3782637"/>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AEB3C5F-CC2D-4B9D-53CF-10B1C3CE1922}"/>
              </a:ext>
            </a:extLst>
          </p:cNvPr>
          <p:cNvCxnSpPr>
            <a:cxnSpLocks/>
          </p:cNvCxnSpPr>
          <p:nvPr/>
        </p:nvCxnSpPr>
        <p:spPr>
          <a:xfrm>
            <a:off x="8767135" y="3782637"/>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0CD3B7-F784-457C-4805-FDFCED23EDAF}"/>
              </a:ext>
            </a:extLst>
          </p:cNvPr>
          <p:cNvCxnSpPr>
            <a:cxnSpLocks/>
          </p:cNvCxnSpPr>
          <p:nvPr/>
        </p:nvCxnSpPr>
        <p:spPr>
          <a:xfrm>
            <a:off x="9639644" y="3782637"/>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6F21787-D8BB-CD0A-7987-58BF0C8205F6}"/>
              </a:ext>
            </a:extLst>
          </p:cNvPr>
          <p:cNvCxnSpPr>
            <a:cxnSpLocks/>
          </p:cNvCxnSpPr>
          <p:nvPr/>
        </p:nvCxnSpPr>
        <p:spPr>
          <a:xfrm>
            <a:off x="10512154" y="3782637"/>
            <a:ext cx="0" cy="238773"/>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DA027CA-A1C1-10B8-680D-2F7962B70DB9}"/>
              </a:ext>
            </a:extLst>
          </p:cNvPr>
          <p:cNvSpPr txBox="1"/>
          <p:nvPr/>
        </p:nvSpPr>
        <p:spPr>
          <a:xfrm>
            <a:off x="4671401" y="4196762"/>
            <a:ext cx="1400713" cy="398991"/>
          </a:xfrm>
          <a:prstGeom prst="roundRect">
            <a:avLst/>
          </a:prstGeom>
          <a:solidFill>
            <a:srgbClr val="0068D0"/>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Home &amp; Personal Care</a:t>
            </a:r>
          </a:p>
        </p:txBody>
      </p:sp>
      <p:cxnSp>
        <p:nvCxnSpPr>
          <p:cNvPr id="80" name="Straight Connector 79">
            <a:extLst>
              <a:ext uri="{FF2B5EF4-FFF2-40B4-BE49-F238E27FC236}">
                <a16:creationId xmlns:a16="http://schemas.microsoft.com/office/drawing/2014/main" id="{2A40FBC6-809B-29C0-260D-7FDD51E242BB}"/>
              </a:ext>
            </a:extLst>
          </p:cNvPr>
          <p:cNvCxnSpPr>
            <a:cxnSpLocks/>
          </p:cNvCxnSpPr>
          <p:nvPr/>
        </p:nvCxnSpPr>
        <p:spPr>
          <a:xfrm>
            <a:off x="7022117" y="4276871"/>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7B8E13F-7F94-BAAB-8E90-D2F4031B20CC}"/>
              </a:ext>
            </a:extLst>
          </p:cNvPr>
          <p:cNvCxnSpPr>
            <a:cxnSpLocks/>
          </p:cNvCxnSpPr>
          <p:nvPr/>
        </p:nvCxnSpPr>
        <p:spPr>
          <a:xfrm>
            <a:off x="7894626" y="4276871"/>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56FD1C3-3C5D-D87B-391B-744A253D815C}"/>
              </a:ext>
            </a:extLst>
          </p:cNvPr>
          <p:cNvCxnSpPr>
            <a:cxnSpLocks/>
          </p:cNvCxnSpPr>
          <p:nvPr/>
        </p:nvCxnSpPr>
        <p:spPr>
          <a:xfrm>
            <a:off x="8767135" y="4276871"/>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44037A2-FDB1-960F-F8B4-04C109F40E48}"/>
              </a:ext>
            </a:extLst>
          </p:cNvPr>
          <p:cNvCxnSpPr>
            <a:cxnSpLocks/>
          </p:cNvCxnSpPr>
          <p:nvPr/>
        </p:nvCxnSpPr>
        <p:spPr>
          <a:xfrm>
            <a:off x="9639644" y="4276871"/>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530CFE-9ED1-A299-9EA0-3A57E41580F8}"/>
              </a:ext>
            </a:extLst>
          </p:cNvPr>
          <p:cNvCxnSpPr>
            <a:cxnSpLocks/>
          </p:cNvCxnSpPr>
          <p:nvPr/>
        </p:nvCxnSpPr>
        <p:spPr>
          <a:xfrm>
            <a:off x="10512154" y="4276871"/>
            <a:ext cx="0" cy="238773"/>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6A730DFD-B22A-A04D-C881-212CA60733C1}"/>
              </a:ext>
            </a:extLst>
          </p:cNvPr>
          <p:cNvSpPr txBox="1"/>
          <p:nvPr/>
        </p:nvSpPr>
        <p:spPr>
          <a:xfrm>
            <a:off x="4671401" y="4690996"/>
            <a:ext cx="1400713" cy="398991"/>
          </a:xfrm>
          <a:prstGeom prst="roundRect">
            <a:avLst/>
          </a:prstGeom>
          <a:solidFill>
            <a:srgbClr val="0068D0"/>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Apparel &amp; Footwear</a:t>
            </a:r>
          </a:p>
        </p:txBody>
      </p:sp>
      <p:cxnSp>
        <p:nvCxnSpPr>
          <p:cNvPr id="86" name="Straight Connector 85">
            <a:extLst>
              <a:ext uri="{FF2B5EF4-FFF2-40B4-BE49-F238E27FC236}">
                <a16:creationId xmlns:a16="http://schemas.microsoft.com/office/drawing/2014/main" id="{054C58D2-09D6-6C88-07F0-F2DD615517DB}"/>
              </a:ext>
            </a:extLst>
          </p:cNvPr>
          <p:cNvCxnSpPr>
            <a:cxnSpLocks/>
          </p:cNvCxnSpPr>
          <p:nvPr/>
        </p:nvCxnSpPr>
        <p:spPr>
          <a:xfrm>
            <a:off x="7022117" y="4771105"/>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EF575DB-0747-ADC6-17FD-553F24B1F550}"/>
              </a:ext>
            </a:extLst>
          </p:cNvPr>
          <p:cNvCxnSpPr>
            <a:cxnSpLocks/>
          </p:cNvCxnSpPr>
          <p:nvPr/>
        </p:nvCxnSpPr>
        <p:spPr>
          <a:xfrm>
            <a:off x="7894626" y="4771105"/>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6780409-F7CA-535A-CD04-A756DC3D4231}"/>
              </a:ext>
            </a:extLst>
          </p:cNvPr>
          <p:cNvCxnSpPr>
            <a:cxnSpLocks/>
          </p:cNvCxnSpPr>
          <p:nvPr/>
        </p:nvCxnSpPr>
        <p:spPr>
          <a:xfrm>
            <a:off x="8767135" y="4771105"/>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AC330DF-374E-5B58-222D-4CCA8AC2AAB1}"/>
              </a:ext>
            </a:extLst>
          </p:cNvPr>
          <p:cNvCxnSpPr>
            <a:cxnSpLocks/>
          </p:cNvCxnSpPr>
          <p:nvPr/>
        </p:nvCxnSpPr>
        <p:spPr>
          <a:xfrm>
            <a:off x="9639644" y="4771105"/>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EA3F5EA-6EEF-B3A3-51A8-63953EE51D56}"/>
              </a:ext>
            </a:extLst>
          </p:cNvPr>
          <p:cNvCxnSpPr>
            <a:cxnSpLocks/>
          </p:cNvCxnSpPr>
          <p:nvPr/>
        </p:nvCxnSpPr>
        <p:spPr>
          <a:xfrm>
            <a:off x="10512154" y="4771105"/>
            <a:ext cx="0" cy="238773"/>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2AB1C0B4-B69A-21F6-FFD0-3457BBAFE1CF}"/>
              </a:ext>
            </a:extLst>
          </p:cNvPr>
          <p:cNvSpPr txBox="1"/>
          <p:nvPr/>
        </p:nvSpPr>
        <p:spPr>
          <a:xfrm>
            <a:off x="4671401" y="5185230"/>
            <a:ext cx="1400713" cy="398991"/>
          </a:xfrm>
          <a:prstGeom prst="roundRect">
            <a:avLst/>
          </a:prstGeom>
          <a:solidFill>
            <a:srgbClr val="0068D0"/>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Furniture &amp; Household Appliances</a:t>
            </a:r>
          </a:p>
        </p:txBody>
      </p:sp>
      <p:cxnSp>
        <p:nvCxnSpPr>
          <p:cNvPr id="92" name="Straight Connector 91">
            <a:extLst>
              <a:ext uri="{FF2B5EF4-FFF2-40B4-BE49-F238E27FC236}">
                <a16:creationId xmlns:a16="http://schemas.microsoft.com/office/drawing/2014/main" id="{997967FD-F30D-F854-A5A9-95B3A4AAC3DD}"/>
              </a:ext>
            </a:extLst>
          </p:cNvPr>
          <p:cNvCxnSpPr>
            <a:cxnSpLocks/>
          </p:cNvCxnSpPr>
          <p:nvPr/>
        </p:nvCxnSpPr>
        <p:spPr>
          <a:xfrm>
            <a:off x="7022117" y="5265339"/>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11A046-3C1C-CBFC-330D-6FB6B3806079}"/>
              </a:ext>
            </a:extLst>
          </p:cNvPr>
          <p:cNvCxnSpPr>
            <a:cxnSpLocks/>
          </p:cNvCxnSpPr>
          <p:nvPr/>
        </p:nvCxnSpPr>
        <p:spPr>
          <a:xfrm>
            <a:off x="7894626" y="5265339"/>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FA824D6-E480-AC77-56C7-2F72BA9AB934}"/>
              </a:ext>
            </a:extLst>
          </p:cNvPr>
          <p:cNvCxnSpPr>
            <a:cxnSpLocks/>
          </p:cNvCxnSpPr>
          <p:nvPr/>
        </p:nvCxnSpPr>
        <p:spPr>
          <a:xfrm>
            <a:off x="8767135" y="5265339"/>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F5CB879-8665-68AA-A457-40EDFBA70649}"/>
              </a:ext>
            </a:extLst>
          </p:cNvPr>
          <p:cNvCxnSpPr>
            <a:cxnSpLocks/>
          </p:cNvCxnSpPr>
          <p:nvPr/>
        </p:nvCxnSpPr>
        <p:spPr>
          <a:xfrm>
            <a:off x="9639644" y="5265339"/>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F14D156-124A-C0FF-3C14-301DD22F559B}"/>
              </a:ext>
            </a:extLst>
          </p:cNvPr>
          <p:cNvCxnSpPr>
            <a:cxnSpLocks/>
          </p:cNvCxnSpPr>
          <p:nvPr/>
        </p:nvCxnSpPr>
        <p:spPr>
          <a:xfrm>
            <a:off x="10512154" y="5265339"/>
            <a:ext cx="0" cy="238773"/>
          </a:xfrm>
          <a:prstGeom prst="line">
            <a:avLst/>
          </a:prstGeom>
        </p:spPr>
        <p:style>
          <a:lnRef idx="1">
            <a:schemeClr val="accent1"/>
          </a:lnRef>
          <a:fillRef idx="0">
            <a:schemeClr val="accent1"/>
          </a:fillRef>
          <a:effectRef idx="0">
            <a:schemeClr val="accent1"/>
          </a:effectRef>
          <a:fontRef idx="minor">
            <a:schemeClr val="tx1"/>
          </a:fontRef>
        </p:style>
      </p:cxnSp>
      <p:pic>
        <p:nvPicPr>
          <p:cNvPr id="97" name="Picture 8">
            <a:extLst>
              <a:ext uri="{FF2B5EF4-FFF2-40B4-BE49-F238E27FC236}">
                <a16:creationId xmlns:a16="http://schemas.microsoft.com/office/drawing/2014/main" id="{13670AAB-06A1-50C0-E761-C6045E2BA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369870" y="4732197"/>
            <a:ext cx="474713" cy="294565"/>
          </a:xfrm>
          <a:prstGeom prst="rect">
            <a:avLst/>
          </a:prstGeom>
          <a:noFill/>
          <a:extLst>
            <a:ext uri="{909E8E84-426E-40DD-AFC4-6F175D3DCCD1}">
              <a14:hiddenFill xmlns:a14="http://schemas.microsoft.com/office/drawing/2010/main">
                <a:solidFill>
                  <a:srgbClr val="FFFFFF"/>
                </a:solidFill>
              </a14:hiddenFill>
            </a:ext>
          </a:extLst>
        </p:spPr>
      </p:pic>
      <p:cxnSp>
        <p:nvCxnSpPr>
          <p:cNvPr id="98" name="Straight Connector 97">
            <a:extLst>
              <a:ext uri="{FF2B5EF4-FFF2-40B4-BE49-F238E27FC236}">
                <a16:creationId xmlns:a16="http://schemas.microsoft.com/office/drawing/2014/main" id="{063A4833-F021-3853-493B-B1AA6161D69A}"/>
              </a:ext>
            </a:extLst>
          </p:cNvPr>
          <p:cNvCxnSpPr>
            <a:cxnSpLocks/>
          </p:cNvCxnSpPr>
          <p:nvPr/>
        </p:nvCxnSpPr>
        <p:spPr>
          <a:xfrm>
            <a:off x="11296338" y="3768089"/>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0920FD5-5B2F-9A1B-8391-FB41045F428B}"/>
              </a:ext>
            </a:extLst>
          </p:cNvPr>
          <p:cNvCxnSpPr>
            <a:cxnSpLocks/>
          </p:cNvCxnSpPr>
          <p:nvPr/>
        </p:nvCxnSpPr>
        <p:spPr>
          <a:xfrm>
            <a:off x="11296338" y="4262323"/>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20A316A-7F52-1299-0814-0C1C7C129963}"/>
              </a:ext>
            </a:extLst>
          </p:cNvPr>
          <p:cNvCxnSpPr>
            <a:cxnSpLocks/>
          </p:cNvCxnSpPr>
          <p:nvPr/>
        </p:nvCxnSpPr>
        <p:spPr>
          <a:xfrm>
            <a:off x="11296338" y="4756557"/>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068E30D-D0BD-A31D-A18B-8BA169046890}"/>
              </a:ext>
            </a:extLst>
          </p:cNvPr>
          <p:cNvCxnSpPr>
            <a:cxnSpLocks/>
          </p:cNvCxnSpPr>
          <p:nvPr/>
        </p:nvCxnSpPr>
        <p:spPr>
          <a:xfrm>
            <a:off x="11296338" y="5250791"/>
            <a:ext cx="0" cy="238773"/>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42CFFAB-47DF-4D11-64EB-1B9F895AFCE8}"/>
              </a:ext>
            </a:extLst>
          </p:cNvPr>
          <p:cNvSpPr txBox="1"/>
          <p:nvPr/>
        </p:nvSpPr>
        <p:spPr>
          <a:xfrm>
            <a:off x="4671401" y="5641518"/>
            <a:ext cx="1400713" cy="398991"/>
          </a:xfrm>
          <a:prstGeom prst="roundRect">
            <a:avLst/>
          </a:prstGeom>
          <a:solidFill>
            <a:srgbClr val="0068D0"/>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tIns="27432" rtlCol="0" anchor="ctr"/>
          <a:lstStyle>
            <a:defPPr>
              <a:defRPr lang="en-US"/>
            </a:defPPr>
            <a:lvl1pPr algn="ctr" defTabSz="1827213" eaLnBrk="0" fontAlgn="base" hangingPunct="0">
              <a:lnSpc>
                <a:spcPts val="1600"/>
              </a:lnSpc>
              <a:spcBef>
                <a:spcPct val="0"/>
              </a:spcBef>
              <a:spcAft>
                <a:spcPct val="0"/>
              </a:spcAft>
              <a:defRPr sz="1100" b="1" kern="0">
                <a:solidFill>
                  <a:schemeClr val="bg1"/>
                </a:solidFill>
                <a:latin typeface="Frutiger LT Pro 45 Light" panose="020B0403030504020204" pitchFamily="34" charset="0"/>
              </a:defRPr>
            </a:lvl1pPr>
          </a:lstStyle>
          <a:p>
            <a:r>
              <a:rPr lang="en-US" sz="900">
                <a:latin typeface="Aptos" panose="020B0004020202020204" pitchFamily="34" charset="0"/>
              </a:rPr>
              <a:t>Others (Agriculture, Paints etc.)</a:t>
            </a:r>
          </a:p>
        </p:txBody>
      </p:sp>
      <p:cxnSp>
        <p:nvCxnSpPr>
          <p:cNvPr id="103" name="Straight Connector 102">
            <a:extLst>
              <a:ext uri="{FF2B5EF4-FFF2-40B4-BE49-F238E27FC236}">
                <a16:creationId xmlns:a16="http://schemas.microsoft.com/office/drawing/2014/main" id="{8870F136-9060-2B56-F8F9-8FE764553500}"/>
              </a:ext>
            </a:extLst>
          </p:cNvPr>
          <p:cNvCxnSpPr>
            <a:cxnSpLocks/>
          </p:cNvCxnSpPr>
          <p:nvPr/>
        </p:nvCxnSpPr>
        <p:spPr>
          <a:xfrm>
            <a:off x="6147291" y="5621562"/>
            <a:ext cx="5761148"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FA29599-FBBE-7C7A-DC89-00B52097C88A}"/>
              </a:ext>
            </a:extLst>
          </p:cNvPr>
          <p:cNvCxnSpPr>
            <a:cxnSpLocks/>
          </p:cNvCxnSpPr>
          <p:nvPr/>
        </p:nvCxnSpPr>
        <p:spPr>
          <a:xfrm>
            <a:off x="7022117" y="5719780"/>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20E82AA-88FF-DA88-F3DA-484532E88EB5}"/>
              </a:ext>
            </a:extLst>
          </p:cNvPr>
          <p:cNvCxnSpPr>
            <a:cxnSpLocks/>
          </p:cNvCxnSpPr>
          <p:nvPr/>
        </p:nvCxnSpPr>
        <p:spPr>
          <a:xfrm>
            <a:off x="7894626" y="5719780"/>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5697B9A-89FC-8159-2947-D5335DDA5CBC}"/>
              </a:ext>
            </a:extLst>
          </p:cNvPr>
          <p:cNvCxnSpPr>
            <a:cxnSpLocks/>
          </p:cNvCxnSpPr>
          <p:nvPr/>
        </p:nvCxnSpPr>
        <p:spPr>
          <a:xfrm>
            <a:off x="8767135" y="5719780"/>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71EBFC-77D7-9748-AE7D-A8ACAEC103D9}"/>
              </a:ext>
            </a:extLst>
          </p:cNvPr>
          <p:cNvCxnSpPr>
            <a:cxnSpLocks/>
          </p:cNvCxnSpPr>
          <p:nvPr/>
        </p:nvCxnSpPr>
        <p:spPr>
          <a:xfrm>
            <a:off x="9639644" y="5719780"/>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FCE9B4B-F31D-AD39-0B3B-330685D8B1F5}"/>
              </a:ext>
            </a:extLst>
          </p:cNvPr>
          <p:cNvCxnSpPr>
            <a:cxnSpLocks/>
          </p:cNvCxnSpPr>
          <p:nvPr/>
        </p:nvCxnSpPr>
        <p:spPr>
          <a:xfrm>
            <a:off x="10512154" y="5719780"/>
            <a:ext cx="0" cy="238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6733773-09E6-3714-8085-8108851C2221}"/>
              </a:ext>
            </a:extLst>
          </p:cNvPr>
          <p:cNvCxnSpPr>
            <a:cxnSpLocks/>
          </p:cNvCxnSpPr>
          <p:nvPr/>
        </p:nvCxnSpPr>
        <p:spPr>
          <a:xfrm>
            <a:off x="11296338" y="5705232"/>
            <a:ext cx="0" cy="238773"/>
          </a:xfrm>
          <a:prstGeom prst="line">
            <a:avLst/>
          </a:prstGeom>
        </p:spPr>
        <p:style>
          <a:lnRef idx="1">
            <a:schemeClr val="accent1"/>
          </a:lnRef>
          <a:fillRef idx="0">
            <a:schemeClr val="accent1"/>
          </a:fillRef>
          <a:effectRef idx="0">
            <a:schemeClr val="accent1"/>
          </a:effectRef>
          <a:fontRef idx="minor">
            <a:schemeClr val="tx1"/>
          </a:fontRef>
        </p:style>
      </p:cxnSp>
      <p:pic>
        <p:nvPicPr>
          <p:cNvPr id="110" name="Picture 4" descr="File:Unilever.svg">
            <a:extLst>
              <a:ext uri="{FF2B5EF4-FFF2-40B4-BE49-F238E27FC236}">
                <a16:creationId xmlns:a16="http://schemas.microsoft.com/office/drawing/2014/main" id="{0223E657-5C2E-5752-DA2B-7CEC47A9A9E4}"/>
              </a:ext>
            </a:extLst>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6386674" y="3757407"/>
            <a:ext cx="343640" cy="27622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 descr="http://t2.gstatic.com/images?q=tbn:ANd9GcTh63RP_s_h3VvWz6YWgBYACD9lNdjeB2b29ZRILOFmrnYe5ZS1ag">
            <a:extLst>
              <a:ext uri="{FF2B5EF4-FFF2-40B4-BE49-F238E27FC236}">
                <a16:creationId xmlns:a16="http://schemas.microsoft.com/office/drawing/2014/main" id="{A3C90CA3-1968-894B-ECB6-E4F50C3403A7}"/>
              </a:ext>
            </a:extLst>
          </p:cNvPr>
          <p:cNvPicPr>
            <a:picLocks noChangeAspect="1" noChangeArrowheads="1"/>
          </p:cNvPicPr>
          <p:nvPr/>
        </p:nvPicPr>
        <p:blipFill>
          <a:blip r:embed="rId29"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351" y="3821571"/>
            <a:ext cx="669384" cy="181013"/>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2BF23730-D24A-F5DE-D124-19CBF96AD172}"/>
              </a:ext>
            </a:extLst>
          </p:cNvPr>
          <p:cNvPicPr>
            <a:picLocks noChangeAspect="1"/>
          </p:cNvPicPr>
          <p:nvPr/>
        </p:nvPicPr>
        <p:blipFill>
          <a:blip r:embed="rId30"/>
          <a:stretch>
            <a:fillRect/>
          </a:stretch>
        </p:blipFill>
        <p:spPr>
          <a:xfrm>
            <a:off x="7157882" y="3779946"/>
            <a:ext cx="611877" cy="232521"/>
          </a:xfrm>
          <a:prstGeom prst="rect">
            <a:avLst/>
          </a:prstGeom>
        </p:spPr>
      </p:pic>
      <p:pic>
        <p:nvPicPr>
          <p:cNvPr id="113" name="Picture 112">
            <a:extLst>
              <a:ext uri="{FF2B5EF4-FFF2-40B4-BE49-F238E27FC236}">
                <a16:creationId xmlns:a16="http://schemas.microsoft.com/office/drawing/2014/main" id="{6C2F00C7-7750-EDAA-60C1-2424C2BDB988}"/>
              </a:ext>
            </a:extLst>
          </p:cNvPr>
          <p:cNvPicPr>
            <a:picLocks noChangeAspect="1"/>
          </p:cNvPicPr>
          <p:nvPr/>
        </p:nvPicPr>
        <p:blipFill>
          <a:blip r:embed="rId31"/>
          <a:stretch>
            <a:fillRect/>
          </a:stretch>
        </p:blipFill>
        <p:spPr>
          <a:xfrm>
            <a:off x="8892265" y="3836219"/>
            <a:ext cx="682405" cy="168689"/>
          </a:xfrm>
          <a:prstGeom prst="rect">
            <a:avLst/>
          </a:prstGeom>
        </p:spPr>
      </p:pic>
      <p:pic>
        <p:nvPicPr>
          <p:cNvPr id="114" name="Picture 113" descr="A picture containing drawing, plate&#10;&#10;Description automatically generated">
            <a:extLst>
              <a:ext uri="{FF2B5EF4-FFF2-40B4-BE49-F238E27FC236}">
                <a16:creationId xmlns:a16="http://schemas.microsoft.com/office/drawing/2014/main" id="{8539F108-8A26-C683-A394-2BB77BCBDA79}"/>
              </a:ext>
            </a:extLst>
          </p:cNvPr>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1455" y="3812634"/>
            <a:ext cx="671873" cy="188738"/>
          </a:xfrm>
          <a:prstGeom prst="rect">
            <a:avLst/>
          </a:prstGeom>
        </p:spPr>
      </p:pic>
      <p:pic>
        <p:nvPicPr>
          <p:cNvPr id="115" name="Picture 114">
            <a:extLst>
              <a:ext uri="{FF2B5EF4-FFF2-40B4-BE49-F238E27FC236}">
                <a16:creationId xmlns:a16="http://schemas.microsoft.com/office/drawing/2014/main" id="{DCF20FE4-F28D-E9EB-97E6-20FD2D4E4CAA}"/>
              </a:ext>
            </a:extLst>
          </p:cNvPr>
          <p:cNvPicPr>
            <a:picLocks noChangeAspect="1"/>
          </p:cNvPicPr>
          <p:nvPr/>
        </p:nvPicPr>
        <p:blipFill rotWithShape="1">
          <a:blip r:embed="rId33">
            <a:clrChange>
              <a:clrFrom>
                <a:srgbClr val="FFFFFF"/>
              </a:clrFrom>
              <a:clrTo>
                <a:srgbClr val="FFFFFF">
                  <a:alpha val="0"/>
                </a:srgbClr>
              </a:clrTo>
            </a:clrChange>
          </a:blip>
          <a:srcRect l="4485" t="19973" r="6326" b="20233"/>
          <a:stretch/>
        </p:blipFill>
        <p:spPr>
          <a:xfrm>
            <a:off x="6398805" y="4287634"/>
            <a:ext cx="416843" cy="190908"/>
          </a:xfrm>
          <a:prstGeom prst="rect">
            <a:avLst/>
          </a:prstGeom>
        </p:spPr>
      </p:pic>
      <p:pic>
        <p:nvPicPr>
          <p:cNvPr id="116" name="Picture 115">
            <a:extLst>
              <a:ext uri="{FF2B5EF4-FFF2-40B4-BE49-F238E27FC236}">
                <a16:creationId xmlns:a16="http://schemas.microsoft.com/office/drawing/2014/main" id="{5C6723B1-D3C4-0069-6052-1506C0880AA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142405" y="4311311"/>
            <a:ext cx="663896" cy="109897"/>
          </a:xfrm>
          <a:prstGeom prst="rect">
            <a:avLst/>
          </a:prstGeom>
        </p:spPr>
      </p:pic>
      <p:pic>
        <p:nvPicPr>
          <p:cNvPr id="117" name="Picture 116">
            <a:extLst>
              <a:ext uri="{FF2B5EF4-FFF2-40B4-BE49-F238E27FC236}">
                <a16:creationId xmlns:a16="http://schemas.microsoft.com/office/drawing/2014/main" id="{EEC56A3C-A5ED-5977-6437-D51BBBA320D2}"/>
              </a:ext>
            </a:extLst>
          </p:cNvPr>
          <p:cNvPicPr>
            <a:picLocks noChangeAspect="1"/>
          </p:cNvPicPr>
          <p:nvPr/>
        </p:nvPicPr>
        <p:blipFill>
          <a:blip r:embed="rId35">
            <a:clrChange>
              <a:clrFrom>
                <a:srgbClr val="F7F7F7"/>
              </a:clrFrom>
              <a:clrTo>
                <a:srgbClr val="F7F7F7">
                  <a:alpha val="0"/>
                </a:srgbClr>
              </a:clrTo>
            </a:clrChange>
          </a:blip>
          <a:stretch>
            <a:fillRect/>
          </a:stretch>
        </p:blipFill>
        <p:spPr>
          <a:xfrm>
            <a:off x="9048818" y="4238578"/>
            <a:ext cx="405980" cy="309760"/>
          </a:xfrm>
          <a:prstGeom prst="rect">
            <a:avLst/>
          </a:prstGeom>
        </p:spPr>
      </p:pic>
      <p:pic>
        <p:nvPicPr>
          <p:cNvPr id="118" name="Picture 4" descr="Estee Lauder Logo | Evolutie Geschiedenis en Betekenis">
            <a:extLst>
              <a:ext uri="{FF2B5EF4-FFF2-40B4-BE49-F238E27FC236}">
                <a16:creationId xmlns:a16="http://schemas.microsoft.com/office/drawing/2014/main" id="{F462144F-B425-C5C4-F888-331E7F266BA1}"/>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597956" y="4252572"/>
            <a:ext cx="614176" cy="31368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a:extLst>
              <a:ext uri="{FF2B5EF4-FFF2-40B4-BE49-F238E27FC236}">
                <a16:creationId xmlns:a16="http://schemas.microsoft.com/office/drawing/2014/main" id="{75935CEC-7AF0-614A-3F4A-AD718103D24B}"/>
              </a:ext>
            </a:extLst>
          </p:cNvPr>
          <p:cNvPicPr>
            <a:picLocks noChangeAspect="1"/>
          </p:cNvPicPr>
          <p:nvPr/>
        </p:nvPicPr>
        <p:blipFill rotWithShape="1">
          <a:blip r:embed="rId37"/>
          <a:srcRect l="27931" t="26625" r="30430" b="46660"/>
          <a:stretch/>
        </p:blipFill>
        <p:spPr>
          <a:xfrm>
            <a:off x="7130930" y="4773732"/>
            <a:ext cx="587812" cy="246605"/>
          </a:xfrm>
          <a:prstGeom prst="rect">
            <a:avLst/>
          </a:prstGeom>
        </p:spPr>
      </p:pic>
      <p:pic>
        <p:nvPicPr>
          <p:cNvPr id="120" name="Picture 119">
            <a:extLst>
              <a:ext uri="{FF2B5EF4-FFF2-40B4-BE49-F238E27FC236}">
                <a16:creationId xmlns:a16="http://schemas.microsoft.com/office/drawing/2014/main" id="{5197126E-D3E0-EB5A-4F09-BCC95B2E7D3A}"/>
              </a:ext>
            </a:extLst>
          </p:cNvPr>
          <p:cNvPicPr>
            <a:picLocks noChangeAspect="1"/>
          </p:cNvPicPr>
          <p:nvPr/>
        </p:nvPicPr>
        <p:blipFill>
          <a:blip r:embed="rId38"/>
          <a:stretch>
            <a:fillRect/>
          </a:stretch>
        </p:blipFill>
        <p:spPr>
          <a:xfrm>
            <a:off x="11357809" y="4288605"/>
            <a:ext cx="591434" cy="257200"/>
          </a:xfrm>
          <a:prstGeom prst="rect">
            <a:avLst/>
          </a:prstGeom>
        </p:spPr>
      </p:pic>
      <p:pic>
        <p:nvPicPr>
          <p:cNvPr id="121" name="Picture 120">
            <a:extLst>
              <a:ext uri="{FF2B5EF4-FFF2-40B4-BE49-F238E27FC236}">
                <a16:creationId xmlns:a16="http://schemas.microsoft.com/office/drawing/2014/main" id="{98843A0E-BC49-F78A-A76B-E47829191600}"/>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0784" y="5257145"/>
            <a:ext cx="671764" cy="190525"/>
          </a:xfrm>
          <a:prstGeom prst="rect">
            <a:avLst/>
          </a:prstGeom>
        </p:spPr>
      </p:pic>
      <p:pic>
        <p:nvPicPr>
          <p:cNvPr id="122" name="Picture 2">
            <a:extLst>
              <a:ext uri="{FF2B5EF4-FFF2-40B4-BE49-F238E27FC236}">
                <a16:creationId xmlns:a16="http://schemas.microsoft.com/office/drawing/2014/main" id="{C57D97A0-C266-47E1-871E-1C16746C445E}"/>
              </a:ext>
            </a:extLst>
          </p:cNvPr>
          <p:cNvPicPr>
            <a:picLocks noChangeAspect="1" noChangeArrowheads="1"/>
          </p:cNvPicPr>
          <p:nvPr/>
        </p:nvPicPr>
        <p:blipFill>
          <a:blip r:embed="rId4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9018" y="5666652"/>
            <a:ext cx="800212" cy="32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122">
            <a:extLst>
              <a:ext uri="{FF2B5EF4-FFF2-40B4-BE49-F238E27FC236}">
                <a16:creationId xmlns:a16="http://schemas.microsoft.com/office/drawing/2014/main" id="{2B1AB88F-89FA-6054-948E-00D02D68A04C}"/>
              </a:ext>
            </a:extLst>
          </p:cNvPr>
          <p:cNvPicPr>
            <a:picLocks noChangeAspect="1"/>
          </p:cNvPicPr>
          <p:nvPr/>
        </p:nvPicPr>
        <p:blipFill>
          <a:blip r:embed="rId41"/>
          <a:stretch>
            <a:fillRect/>
          </a:stretch>
        </p:blipFill>
        <p:spPr>
          <a:xfrm>
            <a:off x="7123512" y="5691007"/>
            <a:ext cx="702211" cy="216305"/>
          </a:xfrm>
          <a:prstGeom prst="rect">
            <a:avLst/>
          </a:prstGeom>
        </p:spPr>
      </p:pic>
      <p:pic>
        <p:nvPicPr>
          <p:cNvPr id="124" name="Picture 123">
            <a:extLst>
              <a:ext uri="{FF2B5EF4-FFF2-40B4-BE49-F238E27FC236}">
                <a16:creationId xmlns:a16="http://schemas.microsoft.com/office/drawing/2014/main" id="{7343B0B5-24F7-680C-2461-77D6A61898F0}"/>
              </a:ext>
            </a:extLst>
          </p:cNvPr>
          <p:cNvPicPr>
            <a:picLocks noChangeAspect="1"/>
          </p:cNvPicPr>
          <p:nvPr/>
        </p:nvPicPr>
        <p:blipFill>
          <a:blip r:embed="rId42"/>
          <a:stretch>
            <a:fillRect/>
          </a:stretch>
        </p:blipFill>
        <p:spPr>
          <a:xfrm>
            <a:off x="6297640" y="5268606"/>
            <a:ext cx="606819" cy="218584"/>
          </a:xfrm>
          <a:prstGeom prst="rect">
            <a:avLst/>
          </a:prstGeom>
        </p:spPr>
      </p:pic>
      <p:pic>
        <p:nvPicPr>
          <p:cNvPr id="125" name="Picture 6" descr="CAHRS - Corporate Partners">
            <a:extLst>
              <a:ext uri="{FF2B5EF4-FFF2-40B4-BE49-F238E27FC236}">
                <a16:creationId xmlns:a16="http://schemas.microsoft.com/office/drawing/2014/main" id="{AA989958-EC90-474F-F090-F3121222DB69}"/>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7278" t="24412" r="17954" b="23495"/>
          <a:stretch/>
        </p:blipFill>
        <p:spPr bwMode="auto">
          <a:xfrm>
            <a:off x="8038739" y="5719094"/>
            <a:ext cx="515039" cy="21251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5E02879F-F862-9EC3-97A8-2F6936CEA5E1}"/>
              </a:ext>
            </a:extLst>
          </p:cNvPr>
          <p:cNvPicPr>
            <a:picLocks noChangeAspect="1"/>
          </p:cNvPicPr>
          <p:nvPr/>
        </p:nvPicPr>
        <p:blipFill>
          <a:blip r:embed="rId44"/>
          <a:stretch>
            <a:fillRect/>
          </a:stretch>
        </p:blipFill>
        <p:spPr>
          <a:xfrm>
            <a:off x="8855406" y="5710937"/>
            <a:ext cx="723005" cy="200975"/>
          </a:xfrm>
          <a:prstGeom prst="rect">
            <a:avLst/>
          </a:prstGeom>
        </p:spPr>
      </p:pic>
      <p:pic>
        <p:nvPicPr>
          <p:cNvPr id="127" name="Picture 2" descr="AkzoNobel | LinkedIn">
            <a:extLst>
              <a:ext uri="{FF2B5EF4-FFF2-40B4-BE49-F238E27FC236}">
                <a16:creationId xmlns:a16="http://schemas.microsoft.com/office/drawing/2014/main" id="{B4B26318-C82D-5877-8307-226529E9B7DB}"/>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806312" y="5645779"/>
            <a:ext cx="499493" cy="39204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7">
            <a:extLst>
              <a:ext uri="{FF2B5EF4-FFF2-40B4-BE49-F238E27FC236}">
                <a16:creationId xmlns:a16="http://schemas.microsoft.com/office/drawing/2014/main" id="{B783036A-05CE-8E24-72DE-3370B547FF1D}"/>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9678041" y="4309943"/>
            <a:ext cx="795718" cy="13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a:extLst>
              <a:ext uri="{FF2B5EF4-FFF2-40B4-BE49-F238E27FC236}">
                <a16:creationId xmlns:a16="http://schemas.microsoft.com/office/drawing/2014/main" id="{227A4ED5-95ED-6BBD-1667-9254699C9608}"/>
              </a:ext>
            </a:extLst>
          </p:cNvPr>
          <p:cNvPicPr>
            <a:picLocks noChangeAspect="1"/>
          </p:cNvPicPr>
          <p:nvPr/>
        </p:nvPicPr>
        <p:blipFill rotWithShape="1">
          <a:blip r:embed="rId47">
            <a:clrChange>
              <a:clrFrom>
                <a:srgbClr val="FFFFFF"/>
              </a:clrFrom>
              <a:clrTo>
                <a:srgbClr val="FFFFFF">
                  <a:alpha val="0"/>
                </a:srgbClr>
              </a:clrTo>
            </a:clrChange>
          </a:blip>
          <a:srcRect t="28200" b="28200"/>
          <a:stretch/>
        </p:blipFill>
        <p:spPr>
          <a:xfrm>
            <a:off x="7924942" y="5266773"/>
            <a:ext cx="809649" cy="179863"/>
          </a:xfrm>
          <a:prstGeom prst="rect">
            <a:avLst/>
          </a:prstGeom>
        </p:spPr>
      </p:pic>
      <p:pic>
        <p:nvPicPr>
          <p:cNvPr id="130" name="Picture 2" descr="Esprit Logo and symbol, meaning, history, PNG, brand">
            <a:extLst>
              <a:ext uri="{FF2B5EF4-FFF2-40B4-BE49-F238E27FC236}">
                <a16:creationId xmlns:a16="http://schemas.microsoft.com/office/drawing/2014/main" id="{CF5573D8-B75D-4AC8-033E-38E600460D12}"/>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8871755" y="4726027"/>
            <a:ext cx="654093" cy="306354"/>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Sonos Logo and symbol, meaning, history, PNG, brand">
            <a:extLst>
              <a:ext uri="{FF2B5EF4-FFF2-40B4-BE49-F238E27FC236}">
                <a16:creationId xmlns:a16="http://schemas.microsoft.com/office/drawing/2014/main" id="{FF41D9DC-9957-A0AD-2E06-202ACBD18E7A}"/>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9779116" y="5229219"/>
            <a:ext cx="666765" cy="34206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64">
            <a:extLst>
              <a:ext uri="{FF2B5EF4-FFF2-40B4-BE49-F238E27FC236}">
                <a16:creationId xmlns:a16="http://schemas.microsoft.com/office/drawing/2014/main" id="{7BEDB3B6-F43E-87F9-F9A3-171FDFA095D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03758" y="4841572"/>
            <a:ext cx="650272" cy="121084"/>
          </a:xfrm>
          <a:prstGeom prst="rect">
            <a:avLst/>
          </a:prstGeom>
        </p:spPr>
      </p:pic>
      <p:pic>
        <p:nvPicPr>
          <p:cNvPr id="133" name="Picture 6" descr="Canon Logo | Canon global">
            <a:extLst>
              <a:ext uri="{FF2B5EF4-FFF2-40B4-BE49-F238E27FC236}">
                <a16:creationId xmlns:a16="http://schemas.microsoft.com/office/drawing/2014/main" id="{535E75F1-4940-1118-284A-925C214693E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788442" y="5266773"/>
            <a:ext cx="784931" cy="21708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a:extLst>
              <a:ext uri="{FF2B5EF4-FFF2-40B4-BE49-F238E27FC236}">
                <a16:creationId xmlns:a16="http://schemas.microsoft.com/office/drawing/2014/main" id="{1B860A56-D47A-A175-9085-5764B94DAEAF}"/>
              </a:ext>
            </a:extLst>
          </p:cNvPr>
          <p:cNvPicPr>
            <a:picLocks noChangeAspect="1"/>
          </p:cNvPicPr>
          <p:nvPr/>
        </p:nvPicPr>
        <p:blipFill>
          <a:blip r:embed="rId51"/>
          <a:stretch>
            <a:fillRect/>
          </a:stretch>
        </p:blipFill>
        <p:spPr>
          <a:xfrm>
            <a:off x="10555667" y="3828975"/>
            <a:ext cx="683271" cy="172210"/>
          </a:xfrm>
          <a:prstGeom prst="rect">
            <a:avLst/>
          </a:prstGeom>
        </p:spPr>
      </p:pic>
      <p:pic>
        <p:nvPicPr>
          <p:cNvPr id="135" name="Picture 134">
            <a:extLst>
              <a:ext uri="{FF2B5EF4-FFF2-40B4-BE49-F238E27FC236}">
                <a16:creationId xmlns:a16="http://schemas.microsoft.com/office/drawing/2014/main" id="{0C73DC5B-43FA-DD7F-0432-8A280794F67A}"/>
              </a:ext>
            </a:extLst>
          </p:cNvPr>
          <p:cNvPicPr>
            <a:picLocks noChangeAspect="1"/>
          </p:cNvPicPr>
          <p:nvPr/>
        </p:nvPicPr>
        <p:blipFill rotWithShape="1">
          <a:blip r:embed="rId52"/>
          <a:srcRect l="16827" t="19695" r="15545" b="24004"/>
          <a:stretch/>
        </p:blipFill>
        <p:spPr>
          <a:xfrm>
            <a:off x="8119272" y="4244463"/>
            <a:ext cx="477250" cy="271768"/>
          </a:xfrm>
          <a:prstGeom prst="rect">
            <a:avLst/>
          </a:prstGeom>
        </p:spPr>
      </p:pic>
      <p:pic>
        <p:nvPicPr>
          <p:cNvPr id="136" name="Picture 2" descr="Heineken Logo transparent PNG - StickPNG">
            <a:extLst>
              <a:ext uri="{FF2B5EF4-FFF2-40B4-BE49-F238E27FC236}">
                <a16:creationId xmlns:a16="http://schemas.microsoft.com/office/drawing/2014/main" id="{CF42AC83-E095-6422-8AB5-D954A4662F2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375611" y="3789786"/>
            <a:ext cx="535607" cy="24616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4">
            <a:extLst>
              <a:ext uri="{FF2B5EF4-FFF2-40B4-BE49-F238E27FC236}">
                <a16:creationId xmlns:a16="http://schemas.microsoft.com/office/drawing/2014/main" id="{2474744C-B791-751D-C3A3-8EF583417775}"/>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10704094" y="5668312"/>
            <a:ext cx="368969" cy="33651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descr="KOHLER Corporate Logo | Logo Downloads | Press | Kohler | Kohler">
            <a:extLst>
              <a:ext uri="{FF2B5EF4-FFF2-40B4-BE49-F238E27FC236}">
                <a16:creationId xmlns:a16="http://schemas.microsoft.com/office/drawing/2014/main" id="{1D9A63E5-CBE1-484B-9ED1-60D0B14C7900}"/>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l="2468" t="26909" r="3742" b="29113"/>
          <a:stretch/>
        </p:blipFill>
        <p:spPr bwMode="auto">
          <a:xfrm>
            <a:off x="11335635" y="5716067"/>
            <a:ext cx="611631" cy="17600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8" descr="Ikea Logo PNG vector in SVG, PDF, AI, CDR format">
            <a:extLst>
              <a:ext uri="{FF2B5EF4-FFF2-40B4-BE49-F238E27FC236}">
                <a16:creationId xmlns:a16="http://schemas.microsoft.com/office/drawing/2014/main" id="{6475D961-6DDC-F778-4082-A2C55AB146EA}"/>
              </a:ext>
            </a:extLst>
          </p:cNvPr>
          <p:cNvPicPr>
            <a:picLocks noChangeAspect="1" noChangeArrowheads="1"/>
          </p:cNvPicPr>
          <p:nvPr/>
        </p:nvPicPr>
        <p:blipFill rotWithShape="1">
          <a:blip r:embed="rId56">
            <a:extLst>
              <a:ext uri="{28A0092B-C50C-407E-A947-70E740481C1C}">
                <a14:useLocalDpi xmlns:a14="http://schemas.microsoft.com/office/drawing/2010/main" val="0"/>
              </a:ext>
            </a:extLst>
          </a:blip>
          <a:srcRect l="11070" t="28634" r="10415" b="28746"/>
          <a:stretch/>
        </p:blipFill>
        <p:spPr bwMode="auto">
          <a:xfrm>
            <a:off x="10596702" y="5262667"/>
            <a:ext cx="631930" cy="23482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Bissell - Wikipedia">
            <a:extLst>
              <a:ext uri="{FF2B5EF4-FFF2-40B4-BE49-F238E27FC236}">
                <a16:creationId xmlns:a16="http://schemas.microsoft.com/office/drawing/2014/main" id="{D6C93DDF-5705-E4D3-00F9-63D0C88B2082}"/>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1405940" y="5250911"/>
            <a:ext cx="448843" cy="29508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a:extLst>
              <a:ext uri="{FF2B5EF4-FFF2-40B4-BE49-F238E27FC236}">
                <a16:creationId xmlns:a16="http://schemas.microsoft.com/office/drawing/2014/main" id="{308B25D7-B659-51F8-C25C-DF038CE3FF0A}"/>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9753209" y="4812132"/>
            <a:ext cx="645379" cy="15726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a:extLst>
              <a:ext uri="{FF2B5EF4-FFF2-40B4-BE49-F238E27FC236}">
                <a16:creationId xmlns:a16="http://schemas.microsoft.com/office/drawing/2014/main" id="{B7C75BAD-7FF8-315A-E5D6-FD014059FB65}"/>
              </a:ext>
            </a:extLst>
          </p:cNvPr>
          <p:cNvPicPr>
            <a:picLocks noChangeAspect="1"/>
          </p:cNvPicPr>
          <p:nvPr/>
        </p:nvPicPr>
        <p:blipFill>
          <a:blip r:embed="rId59"/>
          <a:stretch>
            <a:fillRect/>
          </a:stretch>
        </p:blipFill>
        <p:spPr>
          <a:xfrm>
            <a:off x="277284" y="3932875"/>
            <a:ext cx="4027106" cy="2517225"/>
          </a:xfrm>
          <a:prstGeom prst="rect">
            <a:avLst/>
          </a:prstGeom>
        </p:spPr>
      </p:pic>
      <p:pic>
        <p:nvPicPr>
          <p:cNvPr id="145" name="Picture 144">
            <a:extLst>
              <a:ext uri="{FF2B5EF4-FFF2-40B4-BE49-F238E27FC236}">
                <a16:creationId xmlns:a16="http://schemas.microsoft.com/office/drawing/2014/main" id="{0D42F233-B1E5-2A34-80AB-41AB46F91E8F}"/>
              </a:ext>
            </a:extLst>
          </p:cNvPr>
          <p:cNvPicPr>
            <a:picLocks noChangeAspect="1"/>
          </p:cNvPicPr>
          <p:nvPr/>
        </p:nvPicPr>
        <p:blipFill>
          <a:blip r:embed="rId60"/>
          <a:stretch>
            <a:fillRect/>
          </a:stretch>
        </p:blipFill>
        <p:spPr>
          <a:xfrm>
            <a:off x="7993902" y="1325694"/>
            <a:ext cx="3953363" cy="2122899"/>
          </a:xfrm>
          <a:prstGeom prst="rect">
            <a:avLst/>
          </a:prstGeom>
        </p:spPr>
      </p:pic>
      <p:pic>
        <p:nvPicPr>
          <p:cNvPr id="146" name="Picture 145">
            <a:extLst>
              <a:ext uri="{FF2B5EF4-FFF2-40B4-BE49-F238E27FC236}">
                <a16:creationId xmlns:a16="http://schemas.microsoft.com/office/drawing/2014/main" id="{0CF6090F-E000-0E54-2419-C3143091F79C}"/>
              </a:ext>
            </a:extLst>
          </p:cNvPr>
          <p:cNvPicPr>
            <a:picLocks noChangeAspect="1"/>
          </p:cNvPicPr>
          <p:nvPr/>
        </p:nvPicPr>
        <p:blipFill rotWithShape="1">
          <a:blip r:embed="rId61"/>
          <a:srcRect t="30828" b="33837"/>
          <a:stretch/>
        </p:blipFill>
        <p:spPr>
          <a:xfrm>
            <a:off x="5324074" y="2552295"/>
            <a:ext cx="845595" cy="281519"/>
          </a:xfrm>
          <a:prstGeom prst="rect">
            <a:avLst/>
          </a:prstGeom>
        </p:spPr>
      </p:pic>
      <p:pic>
        <p:nvPicPr>
          <p:cNvPr id="147" name="Picture 2">
            <a:extLst>
              <a:ext uri="{FF2B5EF4-FFF2-40B4-BE49-F238E27FC236}">
                <a16:creationId xmlns:a16="http://schemas.microsoft.com/office/drawing/2014/main" id="{80471A8B-CFB4-03EF-6253-6F14F13FBDE4}"/>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5526753" y="1395797"/>
            <a:ext cx="400751" cy="379283"/>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47">
            <a:extLst>
              <a:ext uri="{FF2B5EF4-FFF2-40B4-BE49-F238E27FC236}">
                <a16:creationId xmlns:a16="http://schemas.microsoft.com/office/drawing/2014/main" id="{85682DA5-3DE1-0358-3EB2-ED52B7D8A48C}"/>
              </a:ext>
            </a:extLst>
          </p:cNvPr>
          <p:cNvSpPr/>
          <p:nvPr/>
        </p:nvSpPr>
        <p:spPr>
          <a:xfrm>
            <a:off x="279689" y="3541794"/>
            <a:ext cx="5276325" cy="219906"/>
          </a:xfrm>
          <a:prstGeom prst="rect">
            <a:avLst/>
          </a:prstGeom>
        </p:spPr>
        <p:txBody>
          <a:bodyPr wrap="square" lIns="0" tIns="0" rIns="0" bIns="0" anchor="ctr">
            <a:spAutoFit/>
          </a:bodyPr>
          <a:lstStyle/>
          <a:p>
            <a:r>
              <a:rPr lang="en-ID" sz="1400" b="1">
                <a:solidFill>
                  <a:srgbClr val="004B97"/>
                </a:solidFill>
                <a:latin typeface="Aptos" panose="020B0004020202020204" pitchFamily="34" charset="0"/>
              </a:rPr>
              <a:t>Focused Retail industry sub-segments</a:t>
            </a:r>
          </a:p>
        </p:txBody>
      </p:sp>
    </p:spTree>
    <p:extLst>
      <p:ext uri="{BB962C8B-B14F-4D97-AF65-F5344CB8AC3E}">
        <p14:creationId xmlns:p14="http://schemas.microsoft.com/office/powerpoint/2010/main" val="35665573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UNTIME_ID" val="a39f2d98-3578-439c-9d35-93cccfc830ca"/>
</p:tagLst>
</file>

<file path=ppt/tags/tag10.xml><?xml version="1.0" encoding="utf-8"?>
<p:tagLst xmlns:a="http://schemas.openxmlformats.org/drawingml/2006/main" xmlns:r="http://schemas.openxmlformats.org/officeDocument/2006/relationships" xmlns:p="http://schemas.openxmlformats.org/presentationml/2006/main">
  <p:tag name="RUNTIME_ID" val="a6cc6821-445f-46b0-a90a-567d34f63367"/>
</p:tagLst>
</file>

<file path=ppt/tags/tag11.xml><?xml version="1.0" encoding="utf-8"?>
<p:tagLst xmlns:a="http://schemas.openxmlformats.org/drawingml/2006/main" xmlns:r="http://schemas.openxmlformats.org/officeDocument/2006/relationships" xmlns:p="http://schemas.openxmlformats.org/presentationml/2006/main">
  <p:tag name="RUNTIME_ID" val="437fef20-4c90-451f-964c-351b4cc00971"/>
</p:tagLst>
</file>

<file path=ppt/tags/tag12.xml><?xml version="1.0" encoding="utf-8"?>
<p:tagLst xmlns:a="http://schemas.openxmlformats.org/drawingml/2006/main" xmlns:r="http://schemas.openxmlformats.org/officeDocument/2006/relationships" xmlns:p="http://schemas.openxmlformats.org/presentationml/2006/main">
  <p:tag name="RUNTIME_ID" val="85808464-367f-4cbd-a274-647edb1a4c1a"/>
</p:tagLst>
</file>

<file path=ppt/tags/tag13.xml><?xml version="1.0" encoding="utf-8"?>
<p:tagLst xmlns:a="http://schemas.openxmlformats.org/drawingml/2006/main" xmlns:r="http://schemas.openxmlformats.org/officeDocument/2006/relationships" xmlns:p="http://schemas.openxmlformats.org/presentationml/2006/main">
  <p:tag name="RUNTIME_ID" val="1286f281-9be2-47c1-a8fe-1d17f77c4acc"/>
</p:tagLst>
</file>

<file path=ppt/tags/tag14.xml><?xml version="1.0" encoding="utf-8"?>
<p:tagLst xmlns:a="http://schemas.openxmlformats.org/drawingml/2006/main" xmlns:r="http://schemas.openxmlformats.org/officeDocument/2006/relationships" xmlns:p="http://schemas.openxmlformats.org/presentationml/2006/main">
  <p:tag name="RUNTIME_ID" val="73d3507b-aa68-48cd-945e-50813ecd68d7"/>
</p:tagLst>
</file>

<file path=ppt/tags/tag15.xml><?xml version="1.0" encoding="utf-8"?>
<p:tagLst xmlns:a="http://schemas.openxmlformats.org/drawingml/2006/main" xmlns:r="http://schemas.openxmlformats.org/officeDocument/2006/relationships" xmlns:p="http://schemas.openxmlformats.org/presentationml/2006/main">
  <p:tag name="RUNTIME_ID" val="325946fe-3e76-40d0-87e4-42835740ee84"/>
</p:tagLst>
</file>

<file path=ppt/tags/tag16.xml><?xml version="1.0" encoding="utf-8"?>
<p:tagLst xmlns:a="http://schemas.openxmlformats.org/drawingml/2006/main" xmlns:r="http://schemas.openxmlformats.org/officeDocument/2006/relationships" xmlns:p="http://schemas.openxmlformats.org/presentationml/2006/main">
  <p:tag name="RUNTIME_ID" val="6cc2267d-50ff-4f47-85f6-9cc56b632663"/>
</p:tagLst>
</file>

<file path=ppt/tags/tag17.xml><?xml version="1.0" encoding="utf-8"?>
<p:tagLst xmlns:a="http://schemas.openxmlformats.org/drawingml/2006/main" xmlns:r="http://schemas.openxmlformats.org/officeDocument/2006/relationships" xmlns:p="http://schemas.openxmlformats.org/presentationml/2006/main">
  <p:tag name="RUNTIME_ID" val="21306d1f-7adf-4d81-9158-78b89d4d83d8"/>
</p:tagLst>
</file>

<file path=ppt/tags/tag18.xml><?xml version="1.0" encoding="utf-8"?>
<p:tagLst xmlns:a="http://schemas.openxmlformats.org/drawingml/2006/main" xmlns:r="http://schemas.openxmlformats.org/officeDocument/2006/relationships" xmlns:p="http://schemas.openxmlformats.org/presentationml/2006/main">
  <p:tag name="RUNTIME_ID" val="03612f3d-8e48-467d-add9-b26b6c18e747"/>
</p:tagLst>
</file>

<file path=ppt/tags/tag19.xml><?xml version="1.0" encoding="utf-8"?>
<p:tagLst xmlns:a="http://schemas.openxmlformats.org/drawingml/2006/main" xmlns:r="http://schemas.openxmlformats.org/officeDocument/2006/relationships" xmlns:p="http://schemas.openxmlformats.org/presentationml/2006/main">
  <p:tag name="RUNTIME_ID" val="cc9df71a-60f2-4076-ac76-266921a97dff"/>
</p:tagLst>
</file>

<file path=ppt/tags/tag2.xml><?xml version="1.0" encoding="utf-8"?>
<p:tagLst xmlns:a="http://schemas.openxmlformats.org/drawingml/2006/main" xmlns:r="http://schemas.openxmlformats.org/officeDocument/2006/relationships" xmlns:p="http://schemas.openxmlformats.org/presentationml/2006/main">
  <p:tag name="RUNTIME_ID" val="c753ef7d-74a3-42e5-97c7-aa20cf875588"/>
</p:tagLst>
</file>

<file path=ppt/tags/tag20.xml><?xml version="1.0" encoding="utf-8"?>
<p:tagLst xmlns:a="http://schemas.openxmlformats.org/drawingml/2006/main" xmlns:r="http://schemas.openxmlformats.org/officeDocument/2006/relationships" xmlns:p="http://schemas.openxmlformats.org/presentationml/2006/main">
  <p:tag name="RUNTIME_ID" val="9a5edba3-f649-4d8b-b303-b14fdcdf8089"/>
</p:tagLst>
</file>

<file path=ppt/tags/tag21.xml><?xml version="1.0" encoding="utf-8"?>
<p:tagLst xmlns:a="http://schemas.openxmlformats.org/drawingml/2006/main" xmlns:r="http://schemas.openxmlformats.org/officeDocument/2006/relationships" xmlns:p="http://schemas.openxmlformats.org/presentationml/2006/main">
  <p:tag name="RUNTIME_ID" val="03442bf4-b358-446d-8384-7d1dffd91785"/>
</p:tagLst>
</file>

<file path=ppt/tags/tag22.xml><?xml version="1.0" encoding="utf-8"?>
<p:tagLst xmlns:a="http://schemas.openxmlformats.org/drawingml/2006/main" xmlns:r="http://schemas.openxmlformats.org/officeDocument/2006/relationships" xmlns:p="http://schemas.openxmlformats.org/presentationml/2006/main">
  <p:tag name="RUNTIME_ID" val="2628500c-4d93-42fb-9d0d-3f18b5815a40"/>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i+54DrM1VHp+fFduEsIc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i+54DrM1VHp+fFduEsIcUDRGF0YQAWAAAAAlBlcnNvbmFsSWQAAQAAAAAAAk5hbWUACwAAAFBlcnNvbmFsSWQAEFZlcnNpb24AAAAAAAlMYXN0V3JpdGUAtx1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13902855"/>
  <p:tag name="EMPOWERCHARTSPROPERTIES_A_LENGTH" val="24576"/>
  <p:tag name="RUNTIME_ID" val="c054bea0-696c-4d0c-96c7-7c85bc10a05d"/>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i+54DrM1VHp+fFduEsIc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i+54DrM1VHp+fFduEsIcUDRGF0YQAWAAAAAlBlcnNvbmFsSWQAAQAAAAAAAk5hbWUACwAAAFBlcnNvbmFsSWQAEFZlcnNpb24AAAAAAAlMYXN0V3JpdGUAtx1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13902855"/>
  <p:tag name="EMPOWERCHARTSPROPERTIES_A_LENGTH" val="24576"/>
  <p:tag name="RUNTIME_ID" val="c054bea0-696c-4d0c-96c7-7c85bc10a05d"/>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i+54DrM1VHp+fFduEsIc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i+54DrM1VHp+fFduEsIcUDRGF0YQAWAAAAAlBlcnNvbmFsSWQAAQAAAAAAAk5hbWUACwAAAFBlcnNvbmFsSWQAEFZlcnNpb24AAAAAAAlMYXN0V3JpdGUAtx1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13902855"/>
  <p:tag name="EMPOWERCHARTSPROPERTIES_A_LENGTH" val="24576"/>
  <p:tag name="RUNTIME_ID" val="c054bea0-696c-4d0c-96c7-7c85bc10a05d"/>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3.xml><?xml version="1.0" encoding="utf-8"?>
<p:tagLst xmlns:a="http://schemas.openxmlformats.org/drawingml/2006/main" xmlns:r="http://schemas.openxmlformats.org/officeDocument/2006/relationships" xmlns:p="http://schemas.openxmlformats.org/presentationml/2006/main">
  <p:tag name="RUNTIME_ID" val="00c798cd-ecdb-4e53-a9cc-6932b489e6d8"/>
</p:tagLst>
</file>

<file path=ppt/tags/tag3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3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i+54DrM1VHp+fFduEsIc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i+54DrM1VHp+fFduEsIcUDRGF0YQAWAAAAAlBlcnNvbmFsSWQAAQAAAAAAAk5hbWUACwAAAFBlcnNvbmFsSWQAEFZlcnNpb24AAAAAAAlMYXN0V3JpdGUAtx1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13902855"/>
  <p:tag name="EMPOWERCHARTSPROPERTIES_A_LENGTH" val="24576"/>
  <p:tag name="RUNTIME_ID" val="c054bea0-696c-4d0c-96c7-7c85bc10a05d"/>
</p:tagLst>
</file>

<file path=ppt/tags/tag3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i+54DrM1VHp+fFduEsIc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i+54DrM1VHp+fFduEsIcUDRGF0YQAWAAAAAlBlcnNvbmFsSWQAAQAAAAAAAk5hbWUACwAAAFBlcnNvbmFsSWQAEFZlcnNpb24AAAAAAAlMYXN0V3JpdGUAtx1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13902855"/>
  <p:tag name="EMPOWERCHARTSPROPERTIES_A_LENGTH" val="24576"/>
  <p:tag name="RUNTIME_ID" val="c054bea0-696c-4d0c-96c7-7c85bc10a05d"/>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i+54DrM1VHp+fFduEsIc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i+54DrM1VHp+fFduEsIcUDRGF0YQAWAAAAAlBlcnNvbmFsSWQAAQAAAAAAAk5hbWUACwAAAFBlcnNvbmFsSWQAEFZlcnNpb24AAAAAAAlMYXN0V3JpdGUAtx1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13902855"/>
  <p:tag name="EMPOWERCHARTSPROPERTIES_A_LENGTH" val="24576"/>
  <p:tag name="RUNTIME_ID" val="c054bea0-696c-4d0c-96c7-7c85bc10a05d"/>
</p:tagLst>
</file>

<file path=ppt/tags/tag3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3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3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EAAAAAAAAAAwAAAAMAAAAA/////wMAdAwAAAAAAAAAAAAAIAD///////////////8AAAD///////////////8DAAAAAgD///////8DAAAAAgD///////////////////////////////////////////////////////////////////////////////////////////////////////////////////////////////////////////////////////////////////////////////////////////////////////////////////////////////////////////////////////////////////////////////////////////////////////////////////////////////////////////////////////////////////////////////////////////////////////////////////////////////////////////////////////////////////////////////////////////////8BACAA////////////////AAAO////////AwAAAAIA////////////////////////////////////////////////////////////////////////////////////////////////////////////////////////////////////////////////////////////////////////////////////////////////////////////////////////////////////////////////////////////////////////////////////////////////////////////////////////////////////////////////////////////////////////////////////////////////////////////////////////////////////////////////////////////////////////////////////////////////////////////////////////AgACAP///////wQAAAACABAAC+KbqfyPaI5DvIX04ba+Js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KbqfyPaI5DvIX04ba+JsMDRGF0YQAWAAAAAlBlcnNvbmFsSWQAAQAAAAAAAk5hbWUACwAAAFBlcnNvbmFsSWQAEFZlcnNpb24AAAAAAAlMYXN0V3JpdGUAliVAb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97283834006458"/>
  <p:tag name="EMPOWERCHARTSPROPERTIES_A_LENGTH" val="24576"/>
  <p:tag name="RUNTIME_ID" val="dc4d7136-c499-4981-a934-b221c922f6c8"/>
</p:tagLst>
</file>

<file path=ppt/tags/tag4.xml><?xml version="1.0" encoding="utf-8"?>
<p:tagLst xmlns:a="http://schemas.openxmlformats.org/drawingml/2006/main" xmlns:r="http://schemas.openxmlformats.org/officeDocument/2006/relationships" xmlns:p="http://schemas.openxmlformats.org/presentationml/2006/main">
  <p:tag name="RUNTIME_ID" val="6055be8b-ac73-466c-8416-3aeb3311ca68"/>
</p:tagLst>
</file>

<file path=ppt/tags/tag5.xml><?xml version="1.0" encoding="utf-8"?>
<p:tagLst xmlns:a="http://schemas.openxmlformats.org/drawingml/2006/main" xmlns:r="http://schemas.openxmlformats.org/officeDocument/2006/relationships" xmlns:p="http://schemas.openxmlformats.org/presentationml/2006/main">
  <p:tag name="RUNTIME_ID" val="edbe19b8-f7af-4aa4-a1a9-e9c23a13f9ee"/>
</p:tagLst>
</file>

<file path=ppt/tags/tag6.xml><?xml version="1.0" encoding="utf-8"?>
<p:tagLst xmlns:a="http://schemas.openxmlformats.org/drawingml/2006/main" xmlns:r="http://schemas.openxmlformats.org/officeDocument/2006/relationships" xmlns:p="http://schemas.openxmlformats.org/presentationml/2006/main">
  <p:tag name="RUNTIME_ID" val="5b76fb8f-db00-460e-a169-a4fa4f829ce9"/>
</p:tagLst>
</file>

<file path=ppt/tags/tag7.xml><?xml version="1.0" encoding="utf-8"?>
<p:tagLst xmlns:a="http://schemas.openxmlformats.org/drawingml/2006/main" xmlns:r="http://schemas.openxmlformats.org/officeDocument/2006/relationships" xmlns:p="http://schemas.openxmlformats.org/presentationml/2006/main">
  <p:tag name="RUNTIME_ID" val="942828ba-c8c0-47f5-8e19-418d1095b1b3"/>
</p:tagLst>
</file>

<file path=ppt/tags/tag8.xml><?xml version="1.0" encoding="utf-8"?>
<p:tagLst xmlns:a="http://schemas.openxmlformats.org/drawingml/2006/main" xmlns:r="http://schemas.openxmlformats.org/officeDocument/2006/relationships" xmlns:p="http://schemas.openxmlformats.org/presentationml/2006/main">
  <p:tag name="RUNTIME_ID" val="2a9bb3e9-cd1b-4d2c-b3dd-a8dd0ea5f699"/>
</p:tagLst>
</file>

<file path=ppt/tags/tag9.xml><?xml version="1.0" encoding="utf-8"?>
<p:tagLst xmlns:a="http://schemas.openxmlformats.org/drawingml/2006/main" xmlns:r="http://schemas.openxmlformats.org/officeDocument/2006/relationships" xmlns:p="http://schemas.openxmlformats.org/presentationml/2006/main">
  <p:tag name="RUNTIME_ID" val="74bf9afc-af0f-4d1e-a9e0-311a99083b1a"/>
</p:tagLst>
</file>

<file path=ppt/theme/theme1.xml><?xml version="1.0" encoding="utf-8"?>
<a:theme xmlns:a="http://schemas.openxmlformats.org/drawingml/2006/main" name="2_Office Theme">
  <a:themeElements>
    <a:clrScheme name="DHL colors">
      <a:dk1>
        <a:srgbClr val="000000"/>
      </a:dk1>
      <a:lt1>
        <a:srgbClr val="FFFFFF"/>
      </a:lt1>
      <a:dk2>
        <a:srgbClr val="000000"/>
      </a:dk2>
      <a:lt2>
        <a:srgbClr val="FFFFFF"/>
      </a:lt2>
      <a:accent1>
        <a:srgbClr val="FECB2F"/>
      </a:accent1>
      <a:accent2>
        <a:srgbClr val="003C6E"/>
      </a:accent2>
      <a:accent3>
        <a:srgbClr val="1D9FE9"/>
      </a:accent3>
      <a:accent4>
        <a:srgbClr val="D40511"/>
      </a:accent4>
      <a:accent5>
        <a:srgbClr val="BFBFBF"/>
      </a:accent5>
      <a:accent6>
        <a:srgbClr val="DFEDF9"/>
      </a:accent6>
      <a:hlink>
        <a:srgbClr val="64B3E3"/>
      </a:hlink>
      <a:folHlink>
        <a:srgbClr val="004683"/>
      </a:folHlink>
    </a:clrScheme>
    <a:fontScheme name="Frutiger">
      <a:majorFont>
        <a:latin typeface="Frutiger 45 bold"/>
        <a:ea typeface=""/>
        <a:cs typeface=""/>
      </a:majorFont>
      <a:minorFont>
        <a:latin typeface="Frutiger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sFor_Spectra.potx" id="{D243AE31-2911-4724-A6B0-9DF4D975FB8C}" vid="{DF7EB32A-31C2-4AB8-91DF-BF0AD935DC35}"/>
    </a:ext>
  </a:extLst>
</a:theme>
</file>

<file path=ppt/theme/theme2.xml><?xml version="1.0" encoding="utf-8"?>
<a:theme xmlns:a="http://schemas.openxmlformats.org/drawingml/2006/main" name="3_Office Theme">
  <a:themeElements>
    <a:clrScheme name="DHL colors">
      <a:dk1>
        <a:srgbClr val="000000"/>
      </a:dk1>
      <a:lt1>
        <a:srgbClr val="FFFFFF"/>
      </a:lt1>
      <a:dk2>
        <a:srgbClr val="000000"/>
      </a:dk2>
      <a:lt2>
        <a:srgbClr val="FFFFFF"/>
      </a:lt2>
      <a:accent1>
        <a:srgbClr val="FECB2F"/>
      </a:accent1>
      <a:accent2>
        <a:srgbClr val="003C6E"/>
      </a:accent2>
      <a:accent3>
        <a:srgbClr val="1D9FE9"/>
      </a:accent3>
      <a:accent4>
        <a:srgbClr val="D40511"/>
      </a:accent4>
      <a:accent5>
        <a:srgbClr val="BFBFBF"/>
      </a:accent5>
      <a:accent6>
        <a:srgbClr val="DFEDF9"/>
      </a:accent6>
      <a:hlink>
        <a:srgbClr val="64B3E3"/>
      </a:hlink>
      <a:folHlink>
        <a:srgbClr val="004683"/>
      </a:folHlink>
    </a:clrScheme>
    <a:fontScheme name="Frutiger">
      <a:majorFont>
        <a:latin typeface="Frutiger 45 bold"/>
        <a:ea typeface=""/>
        <a:cs typeface=""/>
      </a:majorFont>
      <a:minorFont>
        <a:latin typeface="Frutiger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sFor_Spectra.potx" id="{D243AE31-2911-4724-A6B0-9DF4D975FB8C}" vid="{DF7EB32A-31C2-4AB8-91DF-BF0AD935DC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9e23a45-c1be-4549-912d-df7a4714493e" xsi:nil="true"/>
    <lcf76f155ced4ddcb4097134ff3c332f xmlns="e959ad88-215e-4351-bf97-df1b6f03a8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A9F7CB9E2E6846B4A59A1184200B9F" ma:contentTypeVersion="14" ma:contentTypeDescription="Create a new document." ma:contentTypeScope="" ma:versionID="9df88c0394eaffffb1a509a53ed64ed8">
  <xsd:schema xmlns:xsd="http://www.w3.org/2001/XMLSchema" xmlns:xs="http://www.w3.org/2001/XMLSchema" xmlns:p="http://schemas.microsoft.com/office/2006/metadata/properties" xmlns:ns2="e959ad88-215e-4351-bf97-df1b6f03a8c4" xmlns:ns3="e9e23a45-c1be-4549-912d-df7a4714493e" targetNamespace="http://schemas.microsoft.com/office/2006/metadata/properties" ma:root="true" ma:fieldsID="5dddffe12ce5ceae167fb97b0a975ce7" ns2:_="" ns3:_="">
    <xsd:import namespace="e959ad88-215e-4351-bf97-df1b6f03a8c4"/>
    <xsd:import namespace="e9e23a45-c1be-4549-912d-df7a471449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9ad88-215e-4351-bf97-df1b6f03a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554113-5c1c-4c88-a5a0-ba7e0db0880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e23a45-c1be-4549-912d-df7a4714493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cabb621-2185-4beb-aa24-ee932de4a0d4}" ma:internalName="TaxCatchAll" ma:showField="CatchAllData" ma:web="e9e23a45-c1be-4549-912d-df7a471449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13532-09A3-426E-AD68-181ECCB434E2}">
  <ds:schemaRefs>
    <ds:schemaRef ds:uri="http://purl.org/dc/dcmitype/"/>
    <ds:schemaRef ds:uri="http://schemas.microsoft.com/office/2006/metadata/properties"/>
    <ds:schemaRef ds:uri="e9e23a45-c1be-4549-912d-df7a4714493e"/>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e959ad88-215e-4351-bf97-df1b6f03a8c4"/>
    <ds:schemaRef ds:uri="http://purl.org/dc/terms/"/>
  </ds:schemaRefs>
</ds:datastoreItem>
</file>

<file path=customXml/itemProps2.xml><?xml version="1.0" encoding="utf-8"?>
<ds:datastoreItem xmlns:ds="http://schemas.openxmlformats.org/officeDocument/2006/customXml" ds:itemID="{EC2F1998-94BA-47F6-88FC-C3C721A4A0E1}">
  <ds:schemaRefs>
    <ds:schemaRef ds:uri="http://schemas.microsoft.com/sharepoint/v3/contenttype/forms"/>
  </ds:schemaRefs>
</ds:datastoreItem>
</file>

<file path=customXml/itemProps3.xml><?xml version="1.0" encoding="utf-8"?>
<ds:datastoreItem xmlns:ds="http://schemas.openxmlformats.org/officeDocument/2006/customXml" ds:itemID="{31C3C7E9-D877-4E6B-BBD1-E931A54D4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59ad88-215e-4351-bf97-df1b6f03a8c4"/>
    <ds:schemaRef ds:uri="e9e23a45-c1be-4549-912d-df7a471449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2029</TotalTime>
  <Words>3287</Words>
  <Application>Microsoft Office PowerPoint</Application>
  <PresentationFormat>Widescreen</PresentationFormat>
  <Paragraphs>626</Paragraphs>
  <Slides>21</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Aptos</vt:lpstr>
      <vt:lpstr>Arial</vt:lpstr>
      <vt:lpstr>Calibri</vt:lpstr>
      <vt:lpstr>Calibri Light</vt:lpstr>
      <vt:lpstr>Frutiger 45 bold</vt:lpstr>
      <vt:lpstr>Frutiger 45 Light</vt:lpstr>
      <vt:lpstr>Frutiger LT Pro 45 Light</vt:lpstr>
      <vt:lpstr>Trebuchet MS</vt:lpstr>
      <vt:lpstr>Wingdings</vt:lpstr>
      <vt:lpstr>2_Office Theme</vt:lpstr>
      <vt:lpstr>3_Office Theme</vt:lpstr>
      <vt:lpstr>LTIMindtree Service Offerings</vt:lpstr>
      <vt:lpstr>At LTIMindtree, we see the potential of AI playing out in three ways: </vt:lpstr>
      <vt:lpstr>Ips and Acclerators </vt:lpstr>
      <vt:lpstr>Data &amp; Analytics Services: Our Capabilities </vt:lpstr>
      <vt:lpstr>Enterprise AI Practice – Gen AI at LTIMindtree</vt:lpstr>
      <vt:lpstr>LTIMindtree Overview - Expertise @Scale</vt:lpstr>
      <vt:lpstr>Our north star vision for VFC: From AIOps to AI-First</vt:lpstr>
      <vt:lpstr>Key Recognitions</vt:lpstr>
      <vt:lpstr>LTIMindtree is trusted partner of Industry leaders for their transformation journey</vt:lpstr>
      <vt:lpstr>LTIMindtree is trusted partner of Industry leaders for their transformation journey</vt:lpstr>
      <vt:lpstr>Data Driven Continuous Delivery</vt:lpstr>
      <vt:lpstr>Introducing LTIMindtree AI First Operations framework…</vt:lpstr>
      <vt:lpstr>LTIMindtree – People Rebadging Framework</vt:lpstr>
      <vt:lpstr>Operating Model for Digital and Data</vt:lpstr>
      <vt:lpstr>Building a culture of lifelong learning</vt:lpstr>
      <vt:lpstr>Knowledge management for quick on-boarding of team members</vt:lpstr>
      <vt:lpstr>Resource retention framework</vt:lpstr>
      <vt:lpstr>Building Blocks of LTIMindtree AI-Native Solution</vt:lpstr>
      <vt:lpstr>Introducing LTIMindtree’s AI First Operations framework – AI Native DevOps</vt:lpstr>
      <vt:lpstr>Our AI based solutions Success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Amlan Kusum Bhaumik</dc:creator>
  <cp:lastModifiedBy>Ashutosh Dhananjay Bhamare</cp:lastModifiedBy>
  <cp:revision>1</cp:revision>
  <dcterms:created xsi:type="dcterms:W3CDTF">2025-06-23T16:09:44Z</dcterms:created>
  <dcterms:modified xsi:type="dcterms:W3CDTF">2025-06-26T15:14:25Z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0x010100EAA9F7CB9E2E6846B4A59A1184200B9F</vt:lpwstr>
  </property>
  <property fmtid="{D5CDD505-2E9C-101B-9397-08002B2CF9AE}" pid="3" name="MediaServiceImageTags">
    <vt:lpwstr/>
  </property>
</Properties>
</file>