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modernComment_7FFFEFC6_1FE53369.xml" ContentType="application/vnd.ms-powerpoint.comments+xml"/>
  <Override PartName="/ppt/comments/modernComment_7FFFEFC8_2CDAC858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  <p:sldMasterId id="2147483680" r:id="rId5"/>
  </p:sldMasterIdLst>
  <p:notesMasterIdLst>
    <p:notesMasterId r:id="rId35"/>
  </p:notesMasterIdLst>
  <p:handoutMasterIdLst>
    <p:handoutMasterId r:id="rId36"/>
  </p:handoutMasterIdLst>
  <p:sldIdLst>
    <p:sldId id="2147479443" r:id="rId6"/>
    <p:sldId id="2147479477" r:id="rId7"/>
    <p:sldId id="2147479444" r:id="rId8"/>
    <p:sldId id="2147479445" r:id="rId9"/>
    <p:sldId id="2147479483" r:id="rId10"/>
    <p:sldId id="2147479494" r:id="rId11"/>
    <p:sldId id="2147479486" r:id="rId12"/>
    <p:sldId id="2147479487" r:id="rId13"/>
    <p:sldId id="2147479496" r:id="rId14"/>
    <p:sldId id="2147479495" r:id="rId15"/>
    <p:sldId id="2147479446" r:id="rId16"/>
    <p:sldId id="2147479492" r:id="rId17"/>
    <p:sldId id="2147479497" r:id="rId18"/>
    <p:sldId id="2147479479" r:id="rId19"/>
    <p:sldId id="2147479480" r:id="rId20"/>
    <p:sldId id="2147479468" r:id="rId21"/>
    <p:sldId id="2147479467" r:id="rId22"/>
    <p:sldId id="2147479469" r:id="rId23"/>
    <p:sldId id="2147479498" r:id="rId24"/>
    <p:sldId id="2147479450" r:id="rId25"/>
    <p:sldId id="2147479451" r:id="rId26"/>
    <p:sldId id="2147479482" r:id="rId27"/>
    <p:sldId id="2147479452" r:id="rId28"/>
    <p:sldId id="2147479453" r:id="rId29"/>
    <p:sldId id="2147479454" r:id="rId30"/>
    <p:sldId id="2147479455" r:id="rId31"/>
    <p:sldId id="2147479481" r:id="rId32"/>
    <p:sldId id="2147481665" r:id="rId33"/>
    <p:sldId id="21474794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" id="{4688C67F-432C-9F49-8F5D-826B24E2EA75}">
          <p14:sldIdLst>
            <p14:sldId id="2147479443"/>
            <p14:sldId id="2147479477"/>
          </p14:sldIdLst>
        </p14:section>
        <p14:section name="Capabilities" id="{4B63831B-60E8-2746-B530-B6D4C3E9A775}">
          <p14:sldIdLst>
            <p14:sldId id="2147479444"/>
            <p14:sldId id="2147479445"/>
            <p14:sldId id="2147479483"/>
            <p14:sldId id="2147479494"/>
            <p14:sldId id="2147479486"/>
            <p14:sldId id="2147479487"/>
            <p14:sldId id="2147479496"/>
            <p14:sldId id="2147479495"/>
            <p14:sldId id="2147479446"/>
            <p14:sldId id="2147479492"/>
            <p14:sldId id="2147479497"/>
            <p14:sldId id="2147479479"/>
            <p14:sldId id="2147479480"/>
            <p14:sldId id="2147479468"/>
            <p14:sldId id="2147479467"/>
            <p14:sldId id="2147479469"/>
          </p14:sldIdLst>
        </p14:section>
        <p14:section name="Success Stories" id="{3D81C101-47D8-4228-AAFF-889540873F91}">
          <p14:sldIdLst>
            <p14:sldId id="2147479498"/>
            <p14:sldId id="2147479450"/>
            <p14:sldId id="2147479451"/>
            <p14:sldId id="2147479482"/>
            <p14:sldId id="2147479452"/>
            <p14:sldId id="2147479453"/>
            <p14:sldId id="2147479454"/>
            <p14:sldId id="2147479455"/>
            <p14:sldId id="2147479481"/>
            <p14:sldId id="2147481665"/>
            <p14:sldId id="21474794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5C5C00-511B-C142-E062-A6FF10BBFA54}" name="Aston Lopes" initials="" userId="S::Aston.10685361@ltimindtree.com::9d682601-bd29-46dc-b500-a6db06c98999" providerId="AD"/>
  <p188:author id="{0B68B409-994C-FC66-183D-97F7C257F095}" name="Vijaysivakumar Natarajan" initials="VN" userId="S::Vijaysivakumar.10607871@ltimindtree.com::ec620e93-fd9b-4a74-b9be-3a661a10a6fe" providerId="AD"/>
  <p188:author id="{956084B1-DA25-964A-655E-6892E735531F}" name="Amitkumar Lathkar" initials="" userId="S::Amitkumar.10719636@ltimindtree.com::35c106b3-83ba-4b82-8e02-766ee359b8f5" providerId="AD"/>
  <p188:author id="{EF692CC0-97A6-BCDF-13D9-7A0A8F96E0C6}" name="Kaustubh Sunil Mandaokar" initials="KM" userId="S::Kaustubh.10729432@LTIMindtree.com::54103ce9-6e86-425e-abac-54247b22e519" providerId="AD"/>
  <p188:author id="{CC87D4FB-4AA2-920F-2297-95FE5D3A4759}" name="Arindam Guha Mazumder" initials="AM" userId="S::Arindam.61096170@ltimindtree.com::5cb7cb5e-1aa1-47d3-840f-8ceb4c5ebe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4198A"/>
    <a:srgbClr val="020A51"/>
    <a:srgbClr val="FFFFFF"/>
    <a:srgbClr val="192754"/>
    <a:srgbClr val="209BFD"/>
    <a:srgbClr val="B5DEFE"/>
    <a:srgbClr val="013864"/>
    <a:srgbClr val="0000FF"/>
    <a:srgbClr val="1C1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472DE3-C24B-462A-B083-8A2BBD3CACBE}" v="155" dt="2025-06-26T14:46:46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144" autoAdjust="0"/>
  </p:normalViewPr>
  <p:slideViewPr>
    <p:cSldViewPr snapToGrid="0">
      <p:cViewPr>
        <p:scale>
          <a:sx n="50" d="100"/>
          <a:sy n="50" d="100"/>
        </p:scale>
        <p:origin x="11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ton Lopes" userId="9d682601-bd29-46dc-b500-a6db06c98999" providerId="ADAL" clId="{9C3A9289-037A-488A-8378-74EB0783D0E8}"/>
    <pc:docChg chg="undo redo custSel addSld delSld modSld modMainMaster modSection">
      <pc:chgData name="Aston Lopes" userId="9d682601-bd29-46dc-b500-a6db06c98999" providerId="ADAL" clId="{9C3A9289-037A-488A-8378-74EB0783D0E8}" dt="2025-04-14T11:57:15.720" v="232" actId="478"/>
      <pc:docMkLst>
        <pc:docMk/>
      </pc:docMkLst>
      <pc:sldChg chg="addSp delSp modSp mod">
        <pc:chgData name="Aston Lopes" userId="9d682601-bd29-46dc-b500-a6db06c98999" providerId="ADAL" clId="{9C3A9289-037A-488A-8378-74EB0783D0E8}" dt="2025-04-14T10:46:54.616" v="123" actId="167"/>
        <pc:sldMkLst>
          <pc:docMk/>
          <pc:sldMk cId="1943938810" sldId="2147479484"/>
        </pc:sldMkLst>
      </pc:sldChg>
      <pc:sldChg chg="addSp delSp modSp mod">
        <pc:chgData name="Aston Lopes" userId="9d682601-bd29-46dc-b500-a6db06c98999" providerId="ADAL" clId="{9C3A9289-037A-488A-8378-74EB0783D0E8}" dt="2025-04-14T11:08:50.100" v="159"/>
        <pc:sldMkLst>
          <pc:docMk/>
          <pc:sldMk cId="4232051748" sldId="2147479488"/>
        </pc:sldMkLst>
      </pc:sldChg>
      <pc:sldChg chg="delSp modSp mod">
        <pc:chgData name="Aston Lopes" userId="9d682601-bd29-46dc-b500-a6db06c98999" providerId="ADAL" clId="{9C3A9289-037A-488A-8378-74EB0783D0E8}" dt="2025-04-14T11:28:33.571" v="196" actId="113"/>
        <pc:sldMkLst>
          <pc:docMk/>
          <pc:sldMk cId="3918567789" sldId="2147479489"/>
        </pc:sldMkLst>
      </pc:sldChg>
      <pc:sldChg chg="add del">
        <pc:chgData name="Aston Lopes" userId="9d682601-bd29-46dc-b500-a6db06c98999" providerId="ADAL" clId="{9C3A9289-037A-488A-8378-74EB0783D0E8}" dt="2025-04-14T11:08:53.616" v="160" actId="47"/>
        <pc:sldMkLst>
          <pc:docMk/>
          <pc:sldMk cId="1513194607" sldId="2147479490"/>
        </pc:sldMkLst>
      </pc:sldChg>
      <pc:sldChg chg="addSp delSp modSp add mod modShow">
        <pc:chgData name="Aston Lopes" userId="9d682601-bd29-46dc-b500-a6db06c98999" providerId="ADAL" clId="{9C3A9289-037A-488A-8378-74EB0783D0E8}" dt="2025-04-14T11:57:15.720" v="232" actId="478"/>
        <pc:sldMkLst>
          <pc:docMk/>
          <pc:sldMk cId="116149367" sldId="2147479491"/>
        </pc:sldMkLst>
      </pc:sldChg>
      <pc:sldChg chg="add del">
        <pc:chgData name="Aston Lopes" userId="9d682601-bd29-46dc-b500-a6db06c98999" providerId="ADAL" clId="{9C3A9289-037A-488A-8378-74EB0783D0E8}" dt="2025-04-14T11:27:51.787" v="183"/>
        <pc:sldMkLst>
          <pc:docMk/>
          <pc:sldMk cId="2501776507" sldId="2147479492"/>
        </pc:sldMkLst>
      </pc:sldChg>
      <pc:sldMasterChg chg="addSp delSp modSp mod modSldLayout">
        <pc:chgData name="Aston Lopes" userId="9d682601-bd29-46dc-b500-a6db06c98999" providerId="ADAL" clId="{9C3A9289-037A-488A-8378-74EB0783D0E8}" dt="2025-04-14T10:47:53.295" v="156"/>
        <pc:sldMasterMkLst>
          <pc:docMk/>
          <pc:sldMasterMk cId="1818304229" sldId="2147483670"/>
        </pc:sldMasterMkLst>
        <pc:spChg chg="mod">
          <ac:chgData name="Aston Lopes" userId="9d682601-bd29-46dc-b500-a6db06c98999" providerId="ADAL" clId="{9C3A9289-037A-488A-8378-74EB0783D0E8}" dt="2025-04-14T10:47:05.933" v="125" actId="20577"/>
          <ac:spMkLst>
            <pc:docMk/>
            <pc:sldMasterMk cId="1818304229" sldId="2147483670"/>
            <ac:spMk id="10" creationId="{9DEDB723-1905-4E83-9D47-D0B5CFAA7945}"/>
          </ac:spMkLst>
        </pc:spChg>
        <pc:sldLayoutChg chg="addSp modSp">
          <pc:chgData name="Aston Lopes" userId="9d682601-bd29-46dc-b500-a6db06c98999" providerId="ADAL" clId="{9C3A9289-037A-488A-8378-74EB0783D0E8}" dt="2025-04-14T10:47:53.295" v="156"/>
          <pc:sldLayoutMkLst>
            <pc:docMk/>
            <pc:sldMasterMk cId="1818304229" sldId="2147483670"/>
            <pc:sldLayoutMk cId="1147090843" sldId="2147483675"/>
          </pc:sldLayoutMkLst>
          <pc:spChg chg="mod">
            <ac:chgData name="Aston Lopes" userId="9d682601-bd29-46dc-b500-a6db06c98999" providerId="ADAL" clId="{9C3A9289-037A-488A-8378-74EB0783D0E8}" dt="2025-04-14T10:47:53.295" v="156"/>
            <ac:spMkLst>
              <pc:docMk/>
              <pc:sldMasterMk cId="1818304229" sldId="2147483670"/>
              <pc:sldLayoutMk cId="1147090843" sldId="2147483675"/>
              <ac:spMk id="2" creationId="{DD680162-0321-CF91-6CE5-D66074468F01}"/>
            </ac:spMkLst>
          </pc:spChg>
          <pc:spChg chg="mod">
            <ac:chgData name="Aston Lopes" userId="9d682601-bd29-46dc-b500-a6db06c98999" providerId="ADAL" clId="{9C3A9289-037A-488A-8378-74EB0783D0E8}" dt="2025-04-14T10:47:53.295" v="156"/>
            <ac:spMkLst>
              <pc:docMk/>
              <pc:sldMasterMk cId="1818304229" sldId="2147483670"/>
              <pc:sldLayoutMk cId="1147090843" sldId="2147483675"/>
              <ac:spMk id="18" creationId="{B4999557-9494-D768-728A-031296D3BF67}"/>
            </ac:spMkLst>
          </pc:spChg>
          <pc:spChg chg="mod">
            <ac:chgData name="Aston Lopes" userId="9d682601-bd29-46dc-b500-a6db06c98999" providerId="ADAL" clId="{9C3A9289-037A-488A-8378-74EB0783D0E8}" dt="2025-04-14T10:47:53.295" v="156"/>
            <ac:spMkLst>
              <pc:docMk/>
              <pc:sldMasterMk cId="1818304229" sldId="2147483670"/>
              <pc:sldLayoutMk cId="1147090843" sldId="2147483675"/>
              <ac:spMk id="19" creationId="{01348BF3-F3AB-3F29-924D-846BAF4B5437}"/>
            </ac:spMkLst>
          </pc:spChg>
          <pc:spChg chg="mod">
            <ac:chgData name="Aston Lopes" userId="9d682601-bd29-46dc-b500-a6db06c98999" providerId="ADAL" clId="{9C3A9289-037A-488A-8378-74EB0783D0E8}" dt="2025-04-14T10:47:53.295" v="156"/>
            <ac:spMkLst>
              <pc:docMk/>
              <pc:sldMasterMk cId="1818304229" sldId="2147483670"/>
              <pc:sldLayoutMk cId="1147090843" sldId="2147483675"/>
              <ac:spMk id="20" creationId="{33697E58-F794-1BFD-98E0-764981EDBB1E}"/>
            </ac:spMkLst>
          </pc:spChg>
          <pc:spChg chg="mod">
            <ac:chgData name="Aston Lopes" userId="9d682601-bd29-46dc-b500-a6db06c98999" providerId="ADAL" clId="{9C3A9289-037A-488A-8378-74EB0783D0E8}" dt="2025-04-14T10:47:53.295" v="156"/>
            <ac:spMkLst>
              <pc:docMk/>
              <pc:sldMasterMk cId="1818304229" sldId="2147483670"/>
              <pc:sldLayoutMk cId="1147090843" sldId="2147483675"/>
              <ac:spMk id="21" creationId="{7086BDC0-6589-CFA4-FE5F-85B0A6427B78}"/>
            </ac:spMkLst>
          </pc:spChg>
          <pc:grpChg chg="add mod">
            <ac:chgData name="Aston Lopes" userId="9d682601-bd29-46dc-b500-a6db06c98999" providerId="ADAL" clId="{9C3A9289-037A-488A-8378-74EB0783D0E8}" dt="2025-04-14T10:47:53.295" v="156"/>
            <ac:grpSpMkLst>
              <pc:docMk/>
              <pc:sldMasterMk cId="1818304229" sldId="2147483670"/>
              <pc:sldLayoutMk cId="1147090843" sldId="2147483675"/>
              <ac:grpSpMk id="6" creationId="{BE4AF41C-4638-266E-5008-D2D1192B6E2D}"/>
            </ac:grpSpMkLst>
          </pc:grpChg>
        </pc:sldLayoutChg>
      </pc:sldMasterChg>
    </pc:docChg>
  </pc:docChgLst>
  <pc:docChgLst>
    <pc:chgData name="Arindam Guha Mazumder" userId="5cb7cb5e-1aa1-47d3-840f-8ceb4c5ebe93" providerId="ADAL" clId="{2CEB977C-6F7C-4FAC-A886-A71D3A734FB3}"/>
    <pc:docChg chg="undo custSel addSld delSld modSld sldOrd modSection">
      <pc:chgData name="Arindam Guha Mazumder" userId="5cb7cb5e-1aa1-47d3-840f-8ceb4c5ebe93" providerId="ADAL" clId="{2CEB977C-6F7C-4FAC-A886-A71D3A734FB3}" dt="2025-05-19T06:52:05.758" v="3002" actId="47"/>
      <pc:docMkLst>
        <pc:docMk/>
      </pc:docMkLst>
      <pc:sldChg chg="add del">
        <pc:chgData name="Arindam Guha Mazumder" userId="5cb7cb5e-1aa1-47d3-840f-8ceb4c5ebe93" providerId="ADAL" clId="{2CEB977C-6F7C-4FAC-A886-A71D3A734FB3}" dt="2025-05-07T07:28:16.013" v="2984" actId="47"/>
        <pc:sldMkLst>
          <pc:docMk/>
          <pc:sldMk cId="1945564336" sldId="2147479442"/>
        </pc:sldMkLst>
      </pc:sldChg>
      <pc:sldChg chg="modSp mod ord">
        <pc:chgData name="Arindam Guha Mazumder" userId="5cb7cb5e-1aa1-47d3-840f-8ceb4c5ebe93" providerId="ADAL" clId="{2CEB977C-6F7C-4FAC-A886-A71D3A734FB3}" dt="2025-05-19T06:51:30.307" v="3000"/>
        <pc:sldMkLst>
          <pc:docMk/>
          <pc:sldMk cId="2214685824" sldId="2147479446"/>
        </pc:sldMkLst>
        <pc:spChg chg="mod">
          <ac:chgData name="Arindam Guha Mazumder" userId="5cb7cb5e-1aa1-47d3-840f-8ceb4c5ebe93" providerId="ADAL" clId="{2CEB977C-6F7C-4FAC-A886-A71D3A734FB3}" dt="2025-04-14T09:30:24.765" v="1237" actId="20577"/>
          <ac:spMkLst>
            <pc:docMk/>
            <pc:sldMk cId="2214685824" sldId="2147479446"/>
            <ac:spMk id="34" creationId="{88F3F7D8-8533-D8EB-9F71-02B7B4BFBD6F}"/>
          </ac:spMkLst>
        </pc:spChg>
        <pc:spChg chg="mod">
          <ac:chgData name="Arindam Guha Mazumder" userId="5cb7cb5e-1aa1-47d3-840f-8ceb4c5ebe93" providerId="ADAL" clId="{2CEB977C-6F7C-4FAC-A886-A71D3A734FB3}" dt="2025-04-14T09:30:33.823" v="1251" actId="20577"/>
          <ac:spMkLst>
            <pc:docMk/>
            <pc:sldMk cId="2214685824" sldId="2147479446"/>
            <ac:spMk id="35" creationId="{75E216C9-64C6-2E86-246D-585420D02E9F}"/>
          </ac:spMkLst>
        </pc:spChg>
      </pc:sldChg>
      <pc:sldChg chg="del modNotesTx">
        <pc:chgData name="Arindam Guha Mazumder" userId="5cb7cb5e-1aa1-47d3-840f-8ceb4c5ebe93" providerId="ADAL" clId="{2CEB977C-6F7C-4FAC-A886-A71D3A734FB3}" dt="2025-05-19T06:52:05.758" v="3002" actId="47"/>
        <pc:sldMkLst>
          <pc:docMk/>
          <pc:sldMk cId="3120647754" sldId="2147479447"/>
        </pc:sldMkLst>
      </pc:sldChg>
      <pc:sldChg chg="modNotesTx">
        <pc:chgData name="Arindam Guha Mazumder" userId="5cb7cb5e-1aa1-47d3-840f-8ceb4c5ebe93" providerId="ADAL" clId="{2CEB977C-6F7C-4FAC-A886-A71D3A734FB3}" dt="2025-05-05T11:46:27.402" v="2981"/>
        <pc:sldMkLst>
          <pc:docMk/>
          <pc:sldMk cId="1689188434" sldId="2147479482"/>
        </pc:sldMkLst>
      </pc:sldChg>
      <pc:sldChg chg="addSp delSp modSp new del mod">
        <pc:chgData name="Arindam Guha Mazumder" userId="5cb7cb5e-1aa1-47d3-840f-8ceb4c5ebe93" providerId="ADAL" clId="{2CEB977C-6F7C-4FAC-A886-A71D3A734FB3}" dt="2025-05-19T06:49:48.153" v="2987" actId="47"/>
        <pc:sldMkLst>
          <pc:docMk/>
          <pc:sldMk cId="1943938810" sldId="2147479484"/>
        </pc:sldMkLst>
      </pc:sldChg>
      <pc:sldChg chg="addSp delSp modSp add mod">
        <pc:chgData name="Arindam Guha Mazumder" userId="5cb7cb5e-1aa1-47d3-840f-8ceb4c5ebe93" providerId="ADAL" clId="{2CEB977C-6F7C-4FAC-A886-A71D3A734FB3}" dt="2025-04-14T09:40:22.151" v="1303" actId="21"/>
        <pc:sldMkLst>
          <pc:docMk/>
          <pc:sldMk cId="2787043281" sldId="2147479485"/>
        </pc:sldMkLst>
      </pc:sldChg>
      <pc:sldChg chg="addSp modSp add mod">
        <pc:chgData name="Arindam Guha Mazumder" userId="5cb7cb5e-1aa1-47d3-840f-8ceb4c5ebe93" providerId="ADAL" clId="{2CEB977C-6F7C-4FAC-A886-A71D3A734FB3}" dt="2025-04-14T07:35:22.132" v="125" actId="20577"/>
        <pc:sldMkLst>
          <pc:docMk/>
          <pc:sldMk cId="1657386174" sldId="2147479486"/>
        </pc:sldMkLst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9" creationId="{5B637C13-D8C9-5642-C61E-DFFA7D582CF3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10" creationId="{4C8FDC65-AFAD-0BBF-170C-CEBBAA887FE3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16" creationId="{B1A05832-B92F-338E-0886-52628432A941}"/>
          </ac:spMkLst>
        </pc:spChg>
        <pc:spChg chg="mod">
          <ac:chgData name="Arindam Guha Mazumder" userId="5cb7cb5e-1aa1-47d3-840f-8ceb4c5ebe93" providerId="ADAL" clId="{2CEB977C-6F7C-4FAC-A886-A71D3A734FB3}" dt="2025-04-14T07:35:22.132" v="125" actId="20577"/>
          <ac:spMkLst>
            <pc:docMk/>
            <pc:sldMk cId="1657386174" sldId="2147479486"/>
            <ac:spMk id="20" creationId="{DB179CBF-69C4-82D4-0830-9334CAD76E6B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24" creationId="{F093A837-FB27-CB86-9CD6-4B2D73633473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25" creationId="{AFA48282-3E29-4ACC-4361-1DD0AB159F03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29" creationId="{28B8C9FF-404B-FCFA-11BE-07E78CC0D6A7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31" creationId="{19E6A9B6-9B6D-2B54-C92B-D44DE1ADF87B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36" creationId="{9593B2CC-7F24-3557-84AC-4606ADC93B1E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37" creationId="{61EA3C94-BF43-3C7C-8B56-FD9DF7336ECA}"/>
          </ac:spMkLst>
        </pc:spChg>
        <pc:spChg chg="mod">
          <ac:chgData name="Arindam Guha Mazumder" userId="5cb7cb5e-1aa1-47d3-840f-8ceb4c5ebe93" providerId="ADAL" clId="{2CEB977C-6F7C-4FAC-A886-A71D3A734FB3}" dt="2025-04-14T07:34:06.092" v="118"/>
          <ac:spMkLst>
            <pc:docMk/>
            <pc:sldMk cId="1657386174" sldId="2147479486"/>
            <ac:spMk id="38" creationId="{CFA83AC1-8D72-41B6-1117-1B69437010DD}"/>
          </ac:spMkLst>
        </pc:spChg>
      </pc:sldChg>
      <pc:sldChg chg="addSp modSp add mod">
        <pc:chgData name="Arindam Guha Mazumder" userId="5cb7cb5e-1aa1-47d3-840f-8ceb4c5ebe93" providerId="ADAL" clId="{2CEB977C-6F7C-4FAC-A886-A71D3A734FB3}" dt="2025-04-14T07:33:24.340" v="93"/>
        <pc:sldMkLst>
          <pc:docMk/>
          <pc:sldMk cId="159836404" sldId="2147479487"/>
        </pc:sldMkLst>
        <pc:spChg chg="add 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5" creationId="{3BE2FAB4-7C4B-7840-7840-A725FC1F725B}"/>
          </ac:spMkLst>
        </pc:spChg>
        <pc:spChg chg="add 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7" creationId="{ED2C90C7-EBCE-F092-F866-84E624FBECA5}"/>
          </ac:spMkLst>
        </pc:spChg>
        <pc:spChg chg="add 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12" creationId="{87FDE3B7-32DE-BB83-FFA5-E5F858BFFCB9}"/>
          </ac:spMkLst>
        </pc:spChg>
        <pc:spChg chg="add 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16" creationId="{2E44C67F-28BA-CDA4-7002-CF48242188FC}"/>
          </ac:spMkLst>
        </pc:spChg>
        <pc:spChg chg="add 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17" creationId="{8A628298-2E82-52F6-48CF-6D286F34143F}"/>
          </ac:spMkLst>
        </pc:spChg>
        <pc:spChg chg="add 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34" creationId="{C44B35B7-ABDC-B3C1-3767-7D05FFE95001}"/>
          </ac:spMkLst>
        </pc:spChg>
        <pc:spChg chg="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59" creationId="{FBF8875A-B04F-6248-3973-D54C6B56C28B}"/>
          </ac:spMkLst>
        </pc:spChg>
        <pc:spChg chg="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60" creationId="{3F5DB7C7-AD03-442D-8B2D-CF76536617A6}"/>
          </ac:spMkLst>
        </pc:spChg>
        <pc:spChg chg="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75" creationId="{B9881BE0-285A-94FA-2834-043F1DC25D16}"/>
          </ac:spMkLst>
        </pc:spChg>
        <pc:spChg chg="add mod">
          <ac:chgData name="Arindam Guha Mazumder" userId="5cb7cb5e-1aa1-47d3-840f-8ceb4c5ebe93" providerId="ADAL" clId="{2CEB977C-6F7C-4FAC-A886-A71D3A734FB3}" dt="2025-04-14T07:33:24.340" v="93"/>
          <ac:spMkLst>
            <pc:docMk/>
            <pc:sldMk cId="159836404" sldId="2147479487"/>
            <ac:spMk id="91" creationId="{53B9FB8F-B407-B802-1B3E-78F6AA32DBC4}"/>
          </ac:spMkLst>
        </pc:spChg>
      </pc:sldChg>
      <pc:sldChg chg="addSp delSp modSp add del mod">
        <pc:chgData name="Arindam Guha Mazumder" userId="5cb7cb5e-1aa1-47d3-840f-8ceb4c5ebe93" providerId="ADAL" clId="{2CEB977C-6F7C-4FAC-A886-A71D3A734FB3}" dt="2025-05-19T06:50:12.340" v="2989" actId="47"/>
        <pc:sldMkLst>
          <pc:docMk/>
          <pc:sldMk cId="4232051748" sldId="2147479488"/>
        </pc:sldMkLst>
      </pc:sldChg>
      <pc:sldChg chg="addSp delSp modSp add del mod ord">
        <pc:chgData name="Arindam Guha Mazumder" userId="5cb7cb5e-1aa1-47d3-840f-8ceb4c5ebe93" providerId="ADAL" clId="{2CEB977C-6F7C-4FAC-A886-A71D3A734FB3}" dt="2025-05-19T06:50:33.545" v="2991" actId="47"/>
        <pc:sldMkLst>
          <pc:docMk/>
          <pc:sldMk cId="3918567789" sldId="2147479489"/>
        </pc:sldMkLst>
      </pc:sldChg>
      <pc:sldChg chg="del">
        <pc:chgData name="Arindam Guha Mazumder" userId="5cb7cb5e-1aa1-47d3-840f-8ceb4c5ebe93" providerId="ADAL" clId="{2CEB977C-6F7C-4FAC-A886-A71D3A734FB3}" dt="2025-05-19T06:50:38.300" v="2992" actId="47"/>
        <pc:sldMkLst>
          <pc:docMk/>
          <pc:sldMk cId="116149367" sldId="2147479491"/>
        </pc:sldMkLst>
      </pc:sldChg>
      <pc:sldChg chg="ord">
        <pc:chgData name="Arindam Guha Mazumder" userId="5cb7cb5e-1aa1-47d3-840f-8ceb4c5ebe93" providerId="ADAL" clId="{2CEB977C-6F7C-4FAC-A886-A71D3A734FB3}" dt="2025-05-19T06:51:10.576" v="2994"/>
        <pc:sldMkLst>
          <pc:docMk/>
          <pc:sldMk cId="2551657493" sldId="2147479492"/>
        </pc:sldMkLst>
      </pc:sldChg>
      <pc:sldChg chg="new del">
        <pc:chgData name="Arindam Guha Mazumder" userId="5cb7cb5e-1aa1-47d3-840f-8ceb4c5ebe93" providerId="ADAL" clId="{2CEB977C-6F7C-4FAC-A886-A71D3A734FB3}" dt="2025-04-17T10:38:57.353" v="2608" actId="47"/>
        <pc:sldMkLst>
          <pc:docMk/>
          <pc:sldMk cId="2379303030" sldId="2147479493"/>
        </pc:sldMkLst>
      </pc:sldChg>
      <pc:sldChg chg="addSp modSp new mod">
        <pc:chgData name="Arindam Guha Mazumder" userId="5cb7cb5e-1aa1-47d3-840f-8ceb4c5ebe93" providerId="ADAL" clId="{2CEB977C-6F7C-4FAC-A886-A71D3A734FB3}" dt="2025-04-17T10:42:00.240" v="2659" actId="20577"/>
        <pc:sldMkLst>
          <pc:docMk/>
          <pc:sldMk cId="3448448538" sldId="2147479493"/>
        </pc:sldMkLst>
        <pc:spChg chg="mod">
          <ac:chgData name="Arindam Guha Mazumder" userId="5cb7cb5e-1aa1-47d3-840f-8ceb4c5ebe93" providerId="ADAL" clId="{2CEB977C-6F7C-4FAC-A886-A71D3A734FB3}" dt="2025-04-17T10:42:00.240" v="2659" actId="20577"/>
          <ac:spMkLst>
            <pc:docMk/>
            <pc:sldMk cId="3448448538" sldId="2147479493"/>
            <ac:spMk id="2" creationId="{96445677-0A2D-FDB9-BFBD-3D9E8F1327E4}"/>
          </ac:spMkLst>
        </pc:spChg>
        <pc:spChg chg="add mod">
          <ac:chgData name="Arindam Guha Mazumder" userId="5cb7cb5e-1aa1-47d3-840f-8ceb4c5ebe93" providerId="ADAL" clId="{2CEB977C-6F7C-4FAC-A886-A71D3A734FB3}" dt="2025-04-17T10:39:41.078" v="2620" actId="122"/>
          <ac:spMkLst>
            <pc:docMk/>
            <pc:sldMk cId="3448448538" sldId="2147479493"/>
            <ac:spMk id="4" creationId="{42FA0AEE-E6CA-6BD7-5D3A-6E03DAE3370D}"/>
          </ac:spMkLst>
        </pc:spChg>
        <pc:spChg chg="add mod">
          <ac:chgData name="Arindam Guha Mazumder" userId="5cb7cb5e-1aa1-47d3-840f-8ceb4c5ebe93" providerId="ADAL" clId="{2CEB977C-6F7C-4FAC-A886-A71D3A734FB3}" dt="2025-04-17T10:41:49.106" v="2631" actId="1076"/>
          <ac:spMkLst>
            <pc:docMk/>
            <pc:sldMk cId="3448448538" sldId="2147479493"/>
            <ac:spMk id="6" creationId="{8BC63658-96CC-63A4-2C19-D47A2FF25D5A}"/>
          </ac:spMkLst>
        </pc:spChg>
        <pc:picChg chg="add mod">
          <ac:chgData name="Arindam Guha Mazumder" userId="5cb7cb5e-1aa1-47d3-840f-8ceb4c5ebe93" providerId="ADAL" clId="{2CEB977C-6F7C-4FAC-A886-A71D3A734FB3}" dt="2025-04-17T10:39:13.923" v="2612" actId="1076"/>
          <ac:picMkLst>
            <pc:docMk/>
            <pc:sldMk cId="3448448538" sldId="2147479493"/>
            <ac:picMk id="1026" creationId="{11719F2E-CA2C-0DB2-BD24-51DC84D8CFC4}"/>
          </ac:picMkLst>
        </pc:picChg>
        <pc:picChg chg="add mod">
          <ac:chgData name="Arindam Guha Mazumder" userId="5cb7cb5e-1aa1-47d3-840f-8ceb4c5ebe93" providerId="ADAL" clId="{2CEB977C-6F7C-4FAC-A886-A71D3A734FB3}" dt="2025-04-17T10:41:51.877" v="2632" actId="1076"/>
          <ac:picMkLst>
            <pc:docMk/>
            <pc:sldMk cId="3448448538" sldId="2147479493"/>
            <ac:picMk id="1028" creationId="{14AA6E68-F38C-854E-E9AB-9051C8F9780E}"/>
          </ac:picMkLst>
        </pc:picChg>
      </pc:sldChg>
      <pc:sldChg chg="add">
        <pc:chgData name="Arindam Guha Mazumder" userId="5cb7cb5e-1aa1-47d3-840f-8ceb4c5ebe93" providerId="ADAL" clId="{2CEB977C-6F7C-4FAC-A886-A71D3A734FB3}" dt="2025-05-19T06:49:43.922" v="2986"/>
        <pc:sldMkLst>
          <pc:docMk/>
          <pc:sldMk cId="535114601" sldId="2147479494"/>
        </pc:sldMkLst>
      </pc:sldChg>
      <pc:sldChg chg="new del">
        <pc:chgData name="Arindam Guha Mazumder" userId="5cb7cb5e-1aa1-47d3-840f-8ceb4c5ebe93" providerId="ADAL" clId="{2CEB977C-6F7C-4FAC-A886-A71D3A734FB3}" dt="2025-05-07T07:28:16.666" v="2985" actId="680"/>
        <pc:sldMkLst>
          <pc:docMk/>
          <pc:sldMk cId="1318298428" sldId="2147479494"/>
        </pc:sldMkLst>
      </pc:sldChg>
      <pc:sldChg chg="add ord">
        <pc:chgData name="Arindam Guha Mazumder" userId="5cb7cb5e-1aa1-47d3-840f-8ceb4c5ebe93" providerId="ADAL" clId="{2CEB977C-6F7C-4FAC-A886-A71D3A734FB3}" dt="2025-05-19T06:51:17.075" v="2998"/>
        <pc:sldMkLst>
          <pc:docMk/>
          <pc:sldMk cId="205318882" sldId="2147479495"/>
        </pc:sldMkLst>
      </pc:sldChg>
      <pc:sldChg chg="add ord">
        <pc:chgData name="Arindam Guha Mazumder" userId="5cb7cb5e-1aa1-47d3-840f-8ceb4c5ebe93" providerId="ADAL" clId="{2CEB977C-6F7C-4FAC-A886-A71D3A734FB3}" dt="2025-05-19T06:51:14.978" v="2996"/>
        <pc:sldMkLst>
          <pc:docMk/>
          <pc:sldMk cId="752535640" sldId="2147479496"/>
        </pc:sldMkLst>
      </pc:sldChg>
      <pc:sldChg chg="add">
        <pc:chgData name="Arindam Guha Mazumder" userId="5cb7cb5e-1aa1-47d3-840f-8ceb4c5ebe93" providerId="ADAL" clId="{2CEB977C-6F7C-4FAC-A886-A71D3A734FB3}" dt="2025-05-19T06:52:02.402" v="3001"/>
        <pc:sldMkLst>
          <pc:docMk/>
          <pc:sldMk cId="2856738460" sldId="2147479497"/>
        </pc:sldMkLst>
      </pc:sldChg>
    </pc:docChg>
  </pc:docChgLst>
  <pc:docChgLst>
    <pc:chgData name="Ashutosh Dhananjay Bhamare" userId="990e45cb-1c5c-421b-ace5-d19bb915f6ac" providerId="ADAL" clId="{D5472DE3-C24B-462A-B083-8A2BBD3CACBE}"/>
    <pc:docChg chg="undo redo custSel addSld delSld modSld modMainMaster modSection">
      <pc:chgData name="Ashutosh Dhananjay Bhamare" userId="990e45cb-1c5c-421b-ace5-d19bb915f6ac" providerId="ADAL" clId="{D5472DE3-C24B-462A-B083-8A2BBD3CACBE}" dt="2025-06-26T14:46:49.468" v="205" actId="478"/>
      <pc:docMkLst>
        <pc:docMk/>
      </pc:docMkLst>
      <pc:sldChg chg="del">
        <pc:chgData name="Ashutosh Dhananjay Bhamare" userId="990e45cb-1c5c-421b-ace5-d19bb915f6ac" providerId="ADAL" clId="{D5472DE3-C24B-462A-B083-8A2BBD3CACBE}" dt="2025-06-26T14:42:36.973" v="142" actId="47"/>
        <pc:sldMkLst>
          <pc:docMk/>
          <pc:sldMk cId="1028298418" sldId="2147479179"/>
        </pc:sldMkLst>
      </pc:sldChg>
      <pc:sldChg chg="add del">
        <pc:chgData name="Ashutosh Dhananjay Bhamare" userId="990e45cb-1c5c-421b-ace5-d19bb915f6ac" providerId="ADAL" clId="{D5472DE3-C24B-462A-B083-8A2BBD3CACBE}" dt="2025-06-26T14:46:30.128" v="197" actId="47"/>
        <pc:sldMkLst>
          <pc:docMk/>
          <pc:sldMk cId="1945564336" sldId="2147479442"/>
        </pc:sldMkLst>
      </pc:sldChg>
      <pc:sldChg chg="addSp delSp modSp mod modClrScheme chgLayout">
        <pc:chgData name="Ashutosh Dhananjay Bhamare" userId="990e45cb-1c5c-421b-ace5-d19bb915f6ac" providerId="ADAL" clId="{D5472DE3-C24B-462A-B083-8A2BBD3CACBE}" dt="2025-06-26T14:34:06.551" v="13" actId="20577"/>
        <pc:sldMkLst>
          <pc:docMk/>
          <pc:sldMk cId="2734450725" sldId="2147479443"/>
        </pc:sldMkLst>
        <pc:spChg chg="add mod">
          <ac:chgData name="Ashutosh Dhananjay Bhamare" userId="990e45cb-1c5c-421b-ace5-d19bb915f6ac" providerId="ADAL" clId="{D5472DE3-C24B-462A-B083-8A2BBD3CACBE}" dt="2025-06-26T14:34:06.551" v="13" actId="20577"/>
          <ac:spMkLst>
            <pc:docMk/>
            <pc:sldMk cId="2734450725" sldId="2147479443"/>
            <ac:spMk id="2" creationId="{A167CF07-0349-BC8B-89FD-CE33C3804D00}"/>
          </ac:spMkLst>
        </pc:spChg>
        <pc:spChg chg="del mod ord">
          <ac:chgData name="Ashutosh Dhananjay Bhamare" userId="990e45cb-1c5c-421b-ace5-d19bb915f6ac" providerId="ADAL" clId="{D5472DE3-C24B-462A-B083-8A2BBD3CACBE}" dt="2025-06-26T14:34:03.251" v="12" actId="478"/>
          <ac:spMkLst>
            <pc:docMk/>
            <pc:sldMk cId="2734450725" sldId="2147479443"/>
            <ac:spMk id="7" creationId="{1AB77B9A-695E-4CB2-82D6-C6B0CE1397F0}"/>
          </ac:spMkLst>
        </pc:spChg>
        <pc:grpChg chg="add mod">
          <ac:chgData name="Ashutosh Dhananjay Bhamare" userId="990e45cb-1c5c-421b-ace5-d19bb915f6ac" providerId="ADAL" clId="{D5472DE3-C24B-462A-B083-8A2BBD3CACBE}" dt="2025-06-26T14:33:47.201" v="9"/>
          <ac:grpSpMkLst>
            <pc:docMk/>
            <pc:sldMk cId="2734450725" sldId="2147479443"/>
            <ac:grpSpMk id="3" creationId="{1FB17754-1833-91F8-C151-19CB6281BBEA}"/>
          </ac:grpSpMkLst>
        </pc:grpChg>
        <pc:picChg chg="mod">
          <ac:chgData name="Ashutosh Dhananjay Bhamare" userId="990e45cb-1c5c-421b-ace5-d19bb915f6ac" providerId="ADAL" clId="{D5472DE3-C24B-462A-B083-8A2BBD3CACBE}" dt="2025-06-26T14:33:47.201" v="9"/>
          <ac:picMkLst>
            <pc:docMk/>
            <pc:sldMk cId="2734450725" sldId="2147479443"/>
            <ac:picMk id="4" creationId="{69B74680-17E4-AAF6-44B0-301611061198}"/>
          </ac:picMkLst>
        </pc:picChg>
        <pc:picChg chg="mod">
          <ac:chgData name="Ashutosh Dhananjay Bhamare" userId="990e45cb-1c5c-421b-ace5-d19bb915f6ac" providerId="ADAL" clId="{D5472DE3-C24B-462A-B083-8A2BBD3CACBE}" dt="2025-06-26T14:33:47.201" v="9"/>
          <ac:picMkLst>
            <pc:docMk/>
            <pc:sldMk cId="2734450725" sldId="2147479443"/>
            <ac:picMk id="6" creationId="{AB94062A-59D9-CAA2-2298-90B797F34C46}"/>
          </ac:picMkLst>
        </pc:picChg>
        <pc:cxnChg chg="mod">
          <ac:chgData name="Ashutosh Dhananjay Bhamare" userId="990e45cb-1c5c-421b-ace5-d19bb915f6ac" providerId="ADAL" clId="{D5472DE3-C24B-462A-B083-8A2BBD3CACBE}" dt="2025-06-26T14:33:47.201" v="9"/>
          <ac:cxnSpMkLst>
            <pc:docMk/>
            <pc:sldMk cId="2734450725" sldId="2147479443"/>
            <ac:cxnSpMk id="5" creationId="{6EFFA065-9B8D-6B24-D93F-44A8E565D82F}"/>
          </ac:cxnSpMkLst>
        </pc:cxnChg>
      </pc:sldChg>
      <pc:sldChg chg="addSp delSp modSp mod modClrScheme chgLayout">
        <pc:chgData name="Ashutosh Dhananjay Bhamare" userId="990e45cb-1c5c-421b-ace5-d19bb915f6ac" providerId="ADAL" clId="{D5472DE3-C24B-462A-B083-8A2BBD3CACBE}" dt="2025-06-26T14:38:08.760" v="72" actId="478"/>
        <pc:sldMkLst>
          <pc:docMk/>
          <pc:sldMk cId="1375207330" sldId="2147479444"/>
        </pc:sldMkLst>
        <pc:spChg chg="del mod ord">
          <ac:chgData name="Ashutosh Dhananjay Bhamare" userId="990e45cb-1c5c-421b-ace5-d19bb915f6ac" providerId="ADAL" clId="{D5472DE3-C24B-462A-B083-8A2BBD3CACBE}" dt="2025-06-26T14:38:08.760" v="72" actId="478"/>
          <ac:spMkLst>
            <pc:docMk/>
            <pc:sldMk cId="1375207330" sldId="2147479444"/>
            <ac:spMk id="3" creationId="{E33E4B91-D65C-22FA-621D-41FDB002BAFD}"/>
          </ac:spMkLst>
        </pc:spChg>
        <pc:spChg chg="add mod ord">
          <ac:chgData name="Ashutosh Dhananjay Bhamare" userId="990e45cb-1c5c-421b-ace5-d19bb915f6ac" providerId="ADAL" clId="{D5472DE3-C24B-462A-B083-8A2BBD3CACBE}" dt="2025-06-26T14:38:05.967" v="71" actId="20577"/>
          <ac:spMkLst>
            <pc:docMk/>
            <pc:sldMk cId="1375207330" sldId="2147479444"/>
            <ac:spMk id="23" creationId="{6D734EDC-E2A1-E6AA-D6C4-04327FD15F72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7:36.030" v="67" actId="478"/>
        <pc:sldMkLst>
          <pc:docMk/>
          <pc:sldMk cId="4033045778" sldId="2147479445"/>
        </pc:sldMkLst>
        <pc:spChg chg="del mod ord">
          <ac:chgData name="Ashutosh Dhananjay Bhamare" userId="990e45cb-1c5c-421b-ace5-d19bb915f6ac" providerId="ADAL" clId="{D5472DE3-C24B-462A-B083-8A2BBD3CACBE}" dt="2025-06-26T14:37:36.030" v="67" actId="478"/>
          <ac:spMkLst>
            <pc:docMk/>
            <pc:sldMk cId="4033045778" sldId="2147479445"/>
            <ac:spMk id="2" creationId="{E0B5755D-D4B0-B572-F766-7853FA00358A}"/>
          </ac:spMkLst>
        </pc:spChg>
        <pc:spChg chg="add mod ord">
          <ac:chgData name="Ashutosh Dhananjay Bhamare" userId="990e45cb-1c5c-421b-ace5-d19bb915f6ac" providerId="ADAL" clId="{D5472DE3-C24B-462A-B083-8A2BBD3CACBE}" dt="2025-06-26T14:37:31.876" v="66" actId="20577"/>
          <ac:spMkLst>
            <pc:docMk/>
            <pc:sldMk cId="4033045778" sldId="2147479445"/>
            <ac:spMk id="20" creationId="{4E09324B-664F-8FE4-7075-40FA12DC6A11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5:46.937" v="34" actId="478"/>
        <pc:sldMkLst>
          <pc:docMk/>
          <pc:sldMk cId="2214685824" sldId="2147479446"/>
        </pc:sldMkLst>
        <pc:spChg chg="del mod ord">
          <ac:chgData name="Ashutosh Dhananjay Bhamare" userId="990e45cb-1c5c-421b-ace5-d19bb915f6ac" providerId="ADAL" clId="{D5472DE3-C24B-462A-B083-8A2BBD3CACBE}" dt="2025-06-26T14:35:46.937" v="34" actId="478"/>
          <ac:spMkLst>
            <pc:docMk/>
            <pc:sldMk cId="2214685824" sldId="2147479446"/>
            <ac:spMk id="2" creationId="{F210D980-8CC0-2C7F-A0C1-44418FCB0BA8}"/>
          </ac:spMkLst>
        </pc:spChg>
        <pc:spChg chg="add mod ord">
          <ac:chgData name="Ashutosh Dhananjay Bhamare" userId="990e45cb-1c5c-421b-ace5-d19bb915f6ac" providerId="ADAL" clId="{D5472DE3-C24B-462A-B083-8A2BBD3CACBE}" dt="2025-06-26T14:35:44.132" v="33" actId="20577"/>
          <ac:spMkLst>
            <pc:docMk/>
            <pc:sldMk cId="2214685824" sldId="2147479446"/>
            <ac:spMk id="8" creationId="{591B6560-1BAE-03E6-BE97-1C573025C0FC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3:29.101" v="161" actId="478"/>
        <pc:sldMkLst>
          <pc:docMk/>
          <pc:sldMk cId="3522700903" sldId="2147479450"/>
        </pc:sldMkLst>
        <pc:spChg chg="del mod ord">
          <ac:chgData name="Ashutosh Dhananjay Bhamare" userId="990e45cb-1c5c-421b-ace5-d19bb915f6ac" providerId="ADAL" clId="{D5472DE3-C24B-462A-B083-8A2BBD3CACBE}" dt="2025-06-26T14:43:29.101" v="161" actId="478"/>
          <ac:spMkLst>
            <pc:docMk/>
            <pc:sldMk cId="3522700903" sldId="2147479450"/>
            <ac:spMk id="2" creationId="{530B98C8-0FEE-B690-A0C3-ED8B2FF1EEDA}"/>
          </ac:spMkLst>
        </pc:spChg>
        <pc:spChg chg="add mod ord">
          <ac:chgData name="Ashutosh Dhananjay Bhamare" userId="990e45cb-1c5c-421b-ace5-d19bb915f6ac" providerId="ADAL" clId="{D5472DE3-C24B-462A-B083-8A2BBD3CACBE}" dt="2025-06-26T14:43:26.104" v="160" actId="20577"/>
          <ac:spMkLst>
            <pc:docMk/>
            <pc:sldMk cId="3522700903" sldId="2147479450"/>
            <ac:spMk id="6" creationId="{B9674F8D-9A18-DA41-85F9-307279FEE5B9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3:15.647" v="156" actId="478"/>
        <pc:sldMkLst>
          <pc:docMk/>
          <pc:sldMk cId="3063725461" sldId="2147479451"/>
        </pc:sldMkLst>
        <pc:spChg chg="del mod ord">
          <ac:chgData name="Ashutosh Dhananjay Bhamare" userId="990e45cb-1c5c-421b-ace5-d19bb915f6ac" providerId="ADAL" clId="{D5472DE3-C24B-462A-B083-8A2BBD3CACBE}" dt="2025-06-26T14:43:15.647" v="156" actId="478"/>
          <ac:spMkLst>
            <pc:docMk/>
            <pc:sldMk cId="3063725461" sldId="2147479451"/>
            <ac:spMk id="2" creationId="{530B98C8-0FEE-B690-A0C3-ED8B2FF1EEDA}"/>
          </ac:spMkLst>
        </pc:spChg>
        <pc:spChg chg="add mod ord">
          <ac:chgData name="Ashutosh Dhananjay Bhamare" userId="990e45cb-1c5c-421b-ace5-d19bb915f6ac" providerId="ADAL" clId="{D5472DE3-C24B-462A-B083-8A2BBD3CACBE}" dt="2025-06-26T14:43:12.664" v="155" actId="20577"/>
          <ac:spMkLst>
            <pc:docMk/>
            <pc:sldMk cId="3063725461" sldId="2147479451"/>
            <ac:spMk id="6" creationId="{C9C84D66-149E-0D05-1C4F-3CDF1646B3E7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4:23.958" v="171" actId="478"/>
        <pc:sldMkLst>
          <pc:docMk/>
          <pc:sldMk cId="4058870545" sldId="2147479452"/>
        </pc:sldMkLst>
        <pc:spChg chg="del mod ord">
          <ac:chgData name="Ashutosh Dhananjay Bhamare" userId="990e45cb-1c5c-421b-ace5-d19bb915f6ac" providerId="ADAL" clId="{D5472DE3-C24B-462A-B083-8A2BBD3CACBE}" dt="2025-06-26T14:44:23.958" v="171" actId="478"/>
          <ac:spMkLst>
            <pc:docMk/>
            <pc:sldMk cId="4058870545" sldId="2147479452"/>
            <ac:spMk id="2" creationId="{530B98C8-0FEE-B690-A0C3-ED8B2FF1EEDA}"/>
          </ac:spMkLst>
        </pc:spChg>
        <pc:spChg chg="add mod ord">
          <ac:chgData name="Ashutosh Dhananjay Bhamare" userId="990e45cb-1c5c-421b-ace5-d19bb915f6ac" providerId="ADAL" clId="{D5472DE3-C24B-462A-B083-8A2BBD3CACBE}" dt="2025-06-26T14:44:21.784" v="170" actId="20577"/>
          <ac:spMkLst>
            <pc:docMk/>
            <pc:sldMk cId="4058870545" sldId="2147479452"/>
            <ac:spMk id="10" creationId="{B2735C4A-75FB-CE01-E6FF-377749D29BDC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4:38.464" v="177" actId="478"/>
        <pc:sldMkLst>
          <pc:docMk/>
          <pc:sldMk cId="2501272039" sldId="2147479453"/>
        </pc:sldMkLst>
        <pc:spChg chg="del mod ord">
          <ac:chgData name="Ashutosh Dhananjay Bhamare" userId="990e45cb-1c5c-421b-ace5-d19bb915f6ac" providerId="ADAL" clId="{D5472DE3-C24B-462A-B083-8A2BBD3CACBE}" dt="2025-06-26T14:44:38.464" v="177" actId="478"/>
          <ac:spMkLst>
            <pc:docMk/>
            <pc:sldMk cId="2501272039" sldId="2147479453"/>
            <ac:spMk id="2" creationId="{530B98C8-0FEE-B690-A0C3-ED8B2FF1EEDA}"/>
          </ac:spMkLst>
        </pc:spChg>
        <pc:spChg chg="add mod ord">
          <ac:chgData name="Ashutosh Dhananjay Bhamare" userId="990e45cb-1c5c-421b-ace5-d19bb915f6ac" providerId="ADAL" clId="{D5472DE3-C24B-462A-B083-8A2BBD3CACBE}" dt="2025-06-26T14:44:35.680" v="176" actId="20577"/>
          <ac:spMkLst>
            <pc:docMk/>
            <pc:sldMk cId="2501272039" sldId="2147479453"/>
            <ac:spMk id="3" creationId="{92BCA165-D168-FBE2-8E48-F58018CD0252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4:52.235" v="181" actId="478"/>
        <pc:sldMkLst>
          <pc:docMk/>
          <pc:sldMk cId="228468363" sldId="2147479454"/>
        </pc:sldMkLst>
        <pc:spChg chg="del mod ord">
          <ac:chgData name="Ashutosh Dhananjay Bhamare" userId="990e45cb-1c5c-421b-ace5-d19bb915f6ac" providerId="ADAL" clId="{D5472DE3-C24B-462A-B083-8A2BBD3CACBE}" dt="2025-06-26T14:44:52.235" v="181" actId="478"/>
          <ac:spMkLst>
            <pc:docMk/>
            <pc:sldMk cId="228468363" sldId="2147479454"/>
            <ac:spMk id="2" creationId="{530B98C8-0FEE-B690-A0C3-ED8B2FF1EEDA}"/>
          </ac:spMkLst>
        </pc:spChg>
        <pc:spChg chg="add mod ord">
          <ac:chgData name="Ashutosh Dhananjay Bhamare" userId="990e45cb-1c5c-421b-ace5-d19bb915f6ac" providerId="ADAL" clId="{D5472DE3-C24B-462A-B083-8A2BBD3CACBE}" dt="2025-06-26T14:44:49.742" v="180" actId="20577"/>
          <ac:spMkLst>
            <pc:docMk/>
            <pc:sldMk cId="228468363" sldId="2147479454"/>
            <ac:spMk id="12" creationId="{57EDE1A3-75F9-499C-695E-612E2651BF0D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5:10.518" v="186" actId="20577"/>
        <pc:sldMkLst>
          <pc:docMk/>
          <pc:sldMk cId="1301674387" sldId="2147479455"/>
        </pc:sldMkLst>
        <pc:spChg chg="del mod ord">
          <ac:chgData name="Ashutosh Dhananjay Bhamare" userId="990e45cb-1c5c-421b-ace5-d19bb915f6ac" providerId="ADAL" clId="{D5472DE3-C24B-462A-B083-8A2BBD3CACBE}" dt="2025-06-26T14:45:08.127" v="185" actId="478"/>
          <ac:spMkLst>
            <pc:docMk/>
            <pc:sldMk cId="1301674387" sldId="2147479455"/>
            <ac:spMk id="2" creationId="{6AE493DE-0161-E51A-FDBD-E47535A5C901}"/>
          </ac:spMkLst>
        </pc:spChg>
        <pc:spChg chg="add mod ord">
          <ac:chgData name="Ashutosh Dhananjay Bhamare" userId="990e45cb-1c5c-421b-ace5-d19bb915f6ac" providerId="ADAL" clId="{D5472DE3-C24B-462A-B083-8A2BBD3CACBE}" dt="2025-06-26T14:45:10.518" v="186" actId="20577"/>
          <ac:spMkLst>
            <pc:docMk/>
            <pc:sldMk cId="1301674387" sldId="2147479455"/>
            <ac:spMk id="4" creationId="{1A45DB39-1FE3-5C3F-25B0-F85D75DFADFD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0:40.091" v="107" actId="207"/>
        <pc:sldMkLst>
          <pc:docMk/>
          <pc:sldMk cId="4161256226" sldId="2147479467"/>
        </pc:sldMkLst>
        <pc:spChg chg="del mod ord">
          <ac:chgData name="Ashutosh Dhananjay Bhamare" userId="990e45cb-1c5c-421b-ace5-d19bb915f6ac" providerId="ADAL" clId="{D5472DE3-C24B-462A-B083-8A2BBD3CACBE}" dt="2025-06-26T14:40:30.164" v="105" actId="478"/>
          <ac:spMkLst>
            <pc:docMk/>
            <pc:sldMk cId="4161256226" sldId="2147479467"/>
            <ac:spMk id="2" creationId="{530B98C8-0FEE-B690-A0C3-ED8B2FF1EEDA}"/>
          </ac:spMkLst>
        </pc:spChg>
        <pc:spChg chg="add del mod ord">
          <ac:chgData name="Ashutosh Dhananjay Bhamare" userId="990e45cb-1c5c-421b-ace5-d19bb915f6ac" providerId="ADAL" clId="{D5472DE3-C24B-462A-B083-8A2BBD3CACBE}" dt="2025-06-26T14:39:49.949" v="92" actId="700"/>
          <ac:spMkLst>
            <pc:docMk/>
            <pc:sldMk cId="4161256226" sldId="2147479467"/>
            <ac:spMk id="4" creationId="{DB899DFD-69FB-FF63-6C75-1A870C3E0F14}"/>
          </ac:spMkLst>
        </pc:spChg>
        <pc:spChg chg="add del mod ord">
          <ac:chgData name="Ashutosh Dhananjay Bhamare" userId="990e45cb-1c5c-421b-ace5-d19bb915f6ac" providerId="ADAL" clId="{D5472DE3-C24B-462A-B083-8A2BBD3CACBE}" dt="2025-06-26T14:40:00.547" v="97" actId="700"/>
          <ac:spMkLst>
            <pc:docMk/>
            <pc:sldMk cId="4161256226" sldId="2147479467"/>
            <ac:spMk id="5" creationId="{F6AEF034-6E9F-8B2A-6307-12F64B390C7F}"/>
          </ac:spMkLst>
        </pc:spChg>
        <pc:spChg chg="add mod ord">
          <ac:chgData name="Ashutosh Dhananjay Bhamare" userId="990e45cb-1c5c-421b-ace5-d19bb915f6ac" providerId="ADAL" clId="{D5472DE3-C24B-462A-B083-8A2BBD3CACBE}" dt="2025-06-26T14:40:26.130" v="104" actId="20577"/>
          <ac:spMkLst>
            <pc:docMk/>
            <pc:sldMk cId="4161256226" sldId="2147479467"/>
            <ac:spMk id="10" creationId="{77D15318-E8A5-1DB8-C1C4-F2ECC9DCB200}"/>
          </ac:spMkLst>
        </pc:spChg>
        <pc:spChg chg="mod">
          <ac:chgData name="Ashutosh Dhananjay Bhamare" userId="990e45cb-1c5c-421b-ace5-d19bb915f6ac" providerId="ADAL" clId="{D5472DE3-C24B-462A-B083-8A2BBD3CACBE}" dt="2025-06-26T14:40:40.091" v="107" actId="207"/>
          <ac:spMkLst>
            <pc:docMk/>
            <pc:sldMk cId="4161256226" sldId="2147479467"/>
            <ac:spMk id="13" creationId="{C133523B-0146-7B82-6401-6F2B267670BB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1:52.731" v="131" actId="478"/>
        <pc:sldMkLst>
          <pc:docMk/>
          <pc:sldMk cId="2218572591" sldId="2147479468"/>
        </pc:sldMkLst>
        <pc:spChg chg="del mod ord">
          <ac:chgData name="Ashutosh Dhananjay Bhamare" userId="990e45cb-1c5c-421b-ace5-d19bb915f6ac" providerId="ADAL" clId="{D5472DE3-C24B-462A-B083-8A2BBD3CACBE}" dt="2025-06-26T14:41:52.731" v="131" actId="478"/>
          <ac:spMkLst>
            <pc:docMk/>
            <pc:sldMk cId="2218572591" sldId="2147479468"/>
            <ac:spMk id="2" creationId="{530B98C8-0FEE-B690-A0C3-ED8B2FF1EEDA}"/>
          </ac:spMkLst>
        </pc:spChg>
        <pc:spChg chg="add del mod ord">
          <ac:chgData name="Ashutosh Dhananjay Bhamare" userId="990e45cb-1c5c-421b-ace5-d19bb915f6ac" providerId="ADAL" clId="{D5472DE3-C24B-462A-B083-8A2BBD3CACBE}" dt="2025-06-26T14:39:49.949" v="92" actId="700"/>
          <ac:spMkLst>
            <pc:docMk/>
            <pc:sldMk cId="2218572591" sldId="2147479468"/>
            <ac:spMk id="6" creationId="{82E7C194-BC2D-8C6C-80CA-9645EE6F6454}"/>
          </ac:spMkLst>
        </pc:spChg>
        <pc:spChg chg="add del mod ord">
          <ac:chgData name="Ashutosh Dhananjay Bhamare" userId="990e45cb-1c5c-421b-ace5-d19bb915f6ac" providerId="ADAL" clId="{D5472DE3-C24B-462A-B083-8A2BBD3CACBE}" dt="2025-06-26T14:40:00.547" v="97" actId="700"/>
          <ac:spMkLst>
            <pc:docMk/>
            <pc:sldMk cId="2218572591" sldId="2147479468"/>
            <ac:spMk id="9" creationId="{2103CBDB-33C0-29A0-FCD9-D8E12700D578}"/>
          </ac:spMkLst>
        </pc:spChg>
        <pc:spChg chg="add mod ord">
          <ac:chgData name="Ashutosh Dhananjay Bhamare" userId="990e45cb-1c5c-421b-ace5-d19bb915f6ac" providerId="ADAL" clId="{D5472DE3-C24B-462A-B083-8A2BBD3CACBE}" dt="2025-06-26T14:41:49.796" v="130" actId="20577"/>
          <ac:spMkLst>
            <pc:docMk/>
            <pc:sldMk cId="2218572591" sldId="2147479468"/>
            <ac:spMk id="11" creationId="{8A298AB8-2830-8EC9-9D46-8485C669D991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1:19.816" v="122" actId="207"/>
        <pc:sldMkLst>
          <pc:docMk/>
          <pc:sldMk cId="2931938966" sldId="2147479469"/>
        </pc:sldMkLst>
        <pc:spChg chg="del mod ord">
          <ac:chgData name="Ashutosh Dhananjay Bhamare" userId="990e45cb-1c5c-421b-ace5-d19bb915f6ac" providerId="ADAL" clId="{D5472DE3-C24B-462A-B083-8A2BBD3CACBE}" dt="2025-06-26T14:41:14.032" v="121" actId="478"/>
          <ac:spMkLst>
            <pc:docMk/>
            <pc:sldMk cId="2931938966" sldId="2147479469"/>
            <ac:spMk id="2" creationId="{530B98C8-0FEE-B690-A0C3-ED8B2FF1EEDA}"/>
          </ac:spMkLst>
        </pc:spChg>
        <pc:spChg chg="add del mod ord">
          <ac:chgData name="Ashutosh Dhananjay Bhamare" userId="990e45cb-1c5c-421b-ace5-d19bb915f6ac" providerId="ADAL" clId="{D5472DE3-C24B-462A-B083-8A2BBD3CACBE}" dt="2025-06-26T14:39:49.949" v="92" actId="700"/>
          <ac:spMkLst>
            <pc:docMk/>
            <pc:sldMk cId="2931938966" sldId="2147479469"/>
            <ac:spMk id="4" creationId="{0F611231-B908-9C9B-7D2C-04DC9391CD4C}"/>
          </ac:spMkLst>
        </pc:spChg>
        <pc:spChg chg="add del mod ord">
          <ac:chgData name="Ashutosh Dhananjay Bhamare" userId="990e45cb-1c5c-421b-ace5-d19bb915f6ac" providerId="ADAL" clId="{D5472DE3-C24B-462A-B083-8A2BBD3CACBE}" dt="2025-06-26T14:40:00.547" v="97" actId="700"/>
          <ac:spMkLst>
            <pc:docMk/>
            <pc:sldMk cId="2931938966" sldId="2147479469"/>
            <ac:spMk id="6" creationId="{0B035E2C-269E-3B37-DFE3-578BB0874618}"/>
          </ac:spMkLst>
        </pc:spChg>
        <pc:spChg chg="add mod ord">
          <ac:chgData name="Ashutosh Dhananjay Bhamare" userId="990e45cb-1c5c-421b-ace5-d19bb915f6ac" providerId="ADAL" clId="{D5472DE3-C24B-462A-B083-8A2BBD3CACBE}" dt="2025-06-26T14:41:10.808" v="120" actId="20577"/>
          <ac:spMkLst>
            <pc:docMk/>
            <pc:sldMk cId="2931938966" sldId="2147479469"/>
            <ac:spMk id="9" creationId="{B92A8394-A374-D614-090D-4F0AC8E5BE48}"/>
          </ac:spMkLst>
        </pc:spChg>
        <pc:spChg chg="mod">
          <ac:chgData name="Ashutosh Dhananjay Bhamare" userId="990e45cb-1c5c-421b-ace5-d19bb915f6ac" providerId="ADAL" clId="{D5472DE3-C24B-462A-B083-8A2BBD3CACBE}" dt="2025-06-26T14:41:19.816" v="122" actId="207"/>
          <ac:spMkLst>
            <pc:docMk/>
            <pc:sldMk cId="2931938966" sldId="2147479469"/>
            <ac:spMk id="13" creationId="{C133523B-0146-7B82-6401-6F2B267670BB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8:21.768" v="76" actId="478"/>
        <pc:sldMkLst>
          <pc:docMk/>
          <pc:sldMk cId="2330173715" sldId="2147479477"/>
        </pc:sldMkLst>
        <pc:spChg chg="del mod ord">
          <ac:chgData name="Ashutosh Dhananjay Bhamare" userId="990e45cb-1c5c-421b-ace5-d19bb915f6ac" providerId="ADAL" clId="{D5472DE3-C24B-462A-B083-8A2BBD3CACBE}" dt="2025-06-26T14:38:21.768" v="76" actId="478"/>
          <ac:spMkLst>
            <pc:docMk/>
            <pc:sldMk cId="2330173715" sldId="2147479477"/>
            <ac:spMk id="2" creationId="{D593F8CB-B347-96BF-BD51-F8FB8B133F7D}"/>
          </ac:spMkLst>
        </pc:spChg>
        <pc:spChg chg="add mod ord">
          <ac:chgData name="Ashutosh Dhananjay Bhamare" userId="990e45cb-1c5c-421b-ace5-d19bb915f6ac" providerId="ADAL" clId="{D5472DE3-C24B-462A-B083-8A2BBD3CACBE}" dt="2025-06-26T14:38:16.822" v="75" actId="20577"/>
          <ac:spMkLst>
            <pc:docMk/>
            <pc:sldMk cId="2330173715" sldId="2147479477"/>
            <ac:spMk id="12" creationId="{77D628D8-1D88-564A-5D75-A701DC8C3B41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9:24.527" v="87" actId="700"/>
        <pc:sldMkLst>
          <pc:docMk/>
          <pc:sldMk cId="420887088" sldId="2147479479"/>
        </pc:sldMkLst>
        <pc:spChg chg="add del mod">
          <ac:chgData name="Ashutosh Dhananjay Bhamare" userId="990e45cb-1c5c-421b-ace5-d19bb915f6ac" providerId="ADAL" clId="{D5472DE3-C24B-462A-B083-8A2BBD3CACBE}" dt="2025-06-26T14:39:23.543" v="86" actId="21"/>
          <ac:spMkLst>
            <pc:docMk/>
            <pc:sldMk cId="420887088" sldId="2147479479"/>
            <ac:spMk id="3" creationId="{51D4064B-A416-197E-8D6D-C34BEF6CE729}"/>
          </ac:spMkLst>
        </pc:spChg>
        <pc:spChg chg="add del mod ord">
          <ac:chgData name="Ashutosh Dhananjay Bhamare" userId="990e45cb-1c5c-421b-ace5-d19bb915f6ac" providerId="ADAL" clId="{D5472DE3-C24B-462A-B083-8A2BBD3CACBE}" dt="2025-06-26T14:39:24.527" v="87" actId="700"/>
          <ac:spMkLst>
            <pc:docMk/>
            <pc:sldMk cId="420887088" sldId="2147479479"/>
            <ac:spMk id="4" creationId="{78F8EFA7-D5AC-F5EF-5963-631F51522837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2:16.763" v="138" actId="478"/>
        <pc:sldMkLst>
          <pc:docMk/>
          <pc:sldMk cId="3528125658" sldId="2147479480"/>
        </pc:sldMkLst>
        <pc:spChg chg="del mod ord">
          <ac:chgData name="Ashutosh Dhananjay Bhamare" userId="990e45cb-1c5c-421b-ace5-d19bb915f6ac" providerId="ADAL" clId="{D5472DE3-C24B-462A-B083-8A2BBD3CACBE}" dt="2025-06-26T14:42:16.763" v="138" actId="478"/>
          <ac:spMkLst>
            <pc:docMk/>
            <pc:sldMk cId="3528125658" sldId="2147479480"/>
            <ac:spMk id="2" creationId="{7D01DC7A-33EC-BCF3-1A36-0EB0B8D7291B}"/>
          </ac:spMkLst>
        </pc:spChg>
        <pc:spChg chg="add mod ord">
          <ac:chgData name="Ashutosh Dhananjay Bhamare" userId="990e45cb-1c5c-421b-ace5-d19bb915f6ac" providerId="ADAL" clId="{D5472DE3-C24B-462A-B083-8A2BBD3CACBE}" dt="2025-06-26T14:42:11.937" v="137" actId="20577"/>
          <ac:spMkLst>
            <pc:docMk/>
            <pc:sldMk cId="3528125658" sldId="2147479480"/>
            <ac:spMk id="9" creationId="{197B89A1-CB5C-BD3C-A016-8265D37AADB0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5:25.448" v="192" actId="478"/>
        <pc:sldMkLst>
          <pc:docMk/>
          <pc:sldMk cId="2922706658" sldId="2147479481"/>
        </pc:sldMkLst>
        <pc:spChg chg="del mod ord">
          <ac:chgData name="Ashutosh Dhananjay Bhamare" userId="990e45cb-1c5c-421b-ace5-d19bb915f6ac" providerId="ADAL" clId="{D5472DE3-C24B-462A-B083-8A2BBD3CACBE}" dt="2025-06-26T14:45:25.448" v="192" actId="478"/>
          <ac:spMkLst>
            <pc:docMk/>
            <pc:sldMk cId="2922706658" sldId="2147479481"/>
            <ac:spMk id="2" creationId="{6AE493DE-0161-E51A-FDBD-E47535A5C901}"/>
          </ac:spMkLst>
        </pc:spChg>
        <pc:spChg chg="add mod ord">
          <ac:chgData name="Ashutosh Dhananjay Bhamare" userId="990e45cb-1c5c-421b-ace5-d19bb915f6ac" providerId="ADAL" clId="{D5472DE3-C24B-462A-B083-8A2BBD3CACBE}" dt="2025-06-26T14:45:22.985" v="191" actId="20577"/>
          <ac:spMkLst>
            <pc:docMk/>
            <pc:sldMk cId="2922706658" sldId="2147479481"/>
            <ac:spMk id="5" creationId="{5114AC32-3526-160C-54FF-3691F4B3C933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4:03.660" v="166" actId="478"/>
        <pc:sldMkLst>
          <pc:docMk/>
          <pc:sldMk cId="1689188434" sldId="2147479482"/>
        </pc:sldMkLst>
        <pc:spChg chg="del mod ord">
          <ac:chgData name="Ashutosh Dhananjay Bhamare" userId="990e45cb-1c5c-421b-ace5-d19bb915f6ac" providerId="ADAL" clId="{D5472DE3-C24B-462A-B083-8A2BBD3CACBE}" dt="2025-06-26T14:44:03.660" v="166" actId="478"/>
          <ac:spMkLst>
            <pc:docMk/>
            <pc:sldMk cId="1689188434" sldId="2147479482"/>
            <ac:spMk id="2" creationId="{F40E4D2C-BEAA-FF00-498E-A98A3F9810BB}"/>
          </ac:spMkLst>
        </pc:spChg>
        <pc:spChg chg="add mod ord">
          <ac:chgData name="Ashutosh Dhananjay Bhamare" userId="990e45cb-1c5c-421b-ace5-d19bb915f6ac" providerId="ADAL" clId="{D5472DE3-C24B-462A-B083-8A2BBD3CACBE}" dt="2025-06-26T14:43:58.099" v="165" actId="20577"/>
          <ac:spMkLst>
            <pc:docMk/>
            <pc:sldMk cId="1689188434" sldId="2147479482"/>
            <ac:spMk id="32" creationId="{F178427F-C011-5728-5075-A55E12C74F61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7:16.835" v="62" actId="478"/>
        <pc:sldMkLst>
          <pc:docMk/>
          <pc:sldMk cId="2175869000" sldId="2147479483"/>
        </pc:sldMkLst>
        <pc:spChg chg="del mod ord">
          <ac:chgData name="Ashutosh Dhananjay Bhamare" userId="990e45cb-1c5c-421b-ace5-d19bb915f6ac" providerId="ADAL" clId="{D5472DE3-C24B-462A-B083-8A2BBD3CACBE}" dt="2025-06-26T14:37:16.835" v="62" actId="478"/>
          <ac:spMkLst>
            <pc:docMk/>
            <pc:sldMk cId="2175869000" sldId="2147479483"/>
            <ac:spMk id="2" creationId="{B6B48E96-42BD-0A0D-C45D-0CD342CB17E7}"/>
          </ac:spMkLst>
        </pc:spChg>
        <pc:spChg chg="add mod ord">
          <ac:chgData name="Ashutosh Dhananjay Bhamare" userId="990e45cb-1c5c-421b-ace5-d19bb915f6ac" providerId="ADAL" clId="{D5472DE3-C24B-462A-B083-8A2BBD3CACBE}" dt="2025-06-26T14:37:11.126" v="61" actId="20577"/>
          <ac:spMkLst>
            <pc:docMk/>
            <pc:sldMk cId="2175869000" sldId="2147479483"/>
            <ac:spMk id="3" creationId="{1B2F6C3B-F268-457A-1CCF-07AD33A8C043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6:48.735" v="53" actId="478"/>
        <pc:sldMkLst>
          <pc:docMk/>
          <pc:sldMk cId="1657386174" sldId="2147479486"/>
        </pc:sldMkLst>
        <pc:spChg chg="del mod ord">
          <ac:chgData name="Ashutosh Dhananjay Bhamare" userId="990e45cb-1c5c-421b-ace5-d19bb915f6ac" providerId="ADAL" clId="{D5472DE3-C24B-462A-B083-8A2BBD3CACBE}" dt="2025-06-26T14:36:48.735" v="53" actId="478"/>
          <ac:spMkLst>
            <pc:docMk/>
            <pc:sldMk cId="1657386174" sldId="2147479486"/>
            <ac:spMk id="2" creationId="{207D8F8A-69D4-2966-3ABC-0154A6331A03}"/>
          </ac:spMkLst>
        </pc:spChg>
        <pc:spChg chg="add mod ord">
          <ac:chgData name="Ashutosh Dhananjay Bhamare" userId="990e45cb-1c5c-421b-ace5-d19bb915f6ac" providerId="ADAL" clId="{D5472DE3-C24B-462A-B083-8A2BBD3CACBE}" dt="2025-06-26T14:36:45.490" v="52" actId="20577"/>
          <ac:spMkLst>
            <pc:docMk/>
            <pc:sldMk cId="1657386174" sldId="2147479486"/>
            <ac:spMk id="62" creationId="{E934B08A-3AE9-A2E4-2732-E695B29369A5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6:34.273" v="49" actId="20577"/>
        <pc:sldMkLst>
          <pc:docMk/>
          <pc:sldMk cId="159836404" sldId="2147479487"/>
        </pc:sldMkLst>
        <pc:spChg chg="del mod ord">
          <ac:chgData name="Ashutosh Dhananjay Bhamare" userId="990e45cb-1c5c-421b-ace5-d19bb915f6ac" providerId="ADAL" clId="{D5472DE3-C24B-462A-B083-8A2BBD3CACBE}" dt="2025-06-26T14:36:31.967" v="48" actId="478"/>
          <ac:spMkLst>
            <pc:docMk/>
            <pc:sldMk cId="159836404" sldId="2147479487"/>
            <ac:spMk id="2" creationId="{1D63DBF9-0F4E-D642-7DC5-9A196BB986EA}"/>
          </ac:spMkLst>
        </pc:spChg>
        <pc:spChg chg="add mod ord">
          <ac:chgData name="Ashutosh Dhananjay Bhamare" userId="990e45cb-1c5c-421b-ace5-d19bb915f6ac" providerId="ADAL" clId="{D5472DE3-C24B-462A-B083-8A2BBD3CACBE}" dt="2025-06-26T14:36:34.273" v="49" actId="20577"/>
          <ac:spMkLst>
            <pc:docMk/>
            <pc:sldMk cId="159836404" sldId="2147479487"/>
            <ac:spMk id="96" creationId="{81967855-7E46-6A95-1C7F-E349E6A51285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5:28.871" v="29" actId="478"/>
        <pc:sldMkLst>
          <pc:docMk/>
          <pc:sldMk cId="2551657493" sldId="2147479492"/>
        </pc:sldMkLst>
        <pc:spChg chg="del mod ord">
          <ac:chgData name="Ashutosh Dhananjay Bhamare" userId="990e45cb-1c5c-421b-ace5-d19bb915f6ac" providerId="ADAL" clId="{D5472DE3-C24B-462A-B083-8A2BBD3CACBE}" dt="2025-06-26T14:35:28.871" v="29" actId="478"/>
          <ac:spMkLst>
            <pc:docMk/>
            <pc:sldMk cId="2551657493" sldId="2147479492"/>
            <ac:spMk id="2" creationId="{40FE061E-6994-88B0-4848-7EB6725B712E}"/>
          </ac:spMkLst>
        </pc:spChg>
        <pc:spChg chg="add mod ord">
          <ac:chgData name="Ashutosh Dhananjay Bhamare" userId="990e45cb-1c5c-421b-ace5-d19bb915f6ac" providerId="ADAL" clId="{D5472DE3-C24B-462A-B083-8A2BBD3CACBE}" dt="2025-06-26T14:35:26.310" v="28" actId="20577"/>
          <ac:spMkLst>
            <pc:docMk/>
            <pc:sldMk cId="2551657493" sldId="2147479492"/>
            <ac:spMk id="3" creationId="{9066B8A4-DE1A-615B-6F02-35145D3F7BF3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46:49.468" v="205" actId="478"/>
        <pc:sldMkLst>
          <pc:docMk/>
          <pc:sldMk cId="3448448538" sldId="2147479493"/>
        </pc:sldMkLst>
        <pc:spChg chg="del mod ord">
          <ac:chgData name="Ashutosh Dhananjay Bhamare" userId="990e45cb-1c5c-421b-ace5-d19bb915f6ac" providerId="ADAL" clId="{D5472DE3-C24B-462A-B083-8A2BBD3CACBE}" dt="2025-06-26T14:46:49.468" v="205" actId="478"/>
          <ac:spMkLst>
            <pc:docMk/>
            <pc:sldMk cId="3448448538" sldId="2147479493"/>
            <ac:spMk id="2" creationId="{96445677-0A2D-FDB9-BFBD-3D9E8F1327E4}"/>
          </ac:spMkLst>
        </pc:spChg>
        <pc:spChg chg="add mod ord">
          <ac:chgData name="Ashutosh Dhananjay Bhamare" userId="990e45cb-1c5c-421b-ace5-d19bb915f6ac" providerId="ADAL" clId="{D5472DE3-C24B-462A-B083-8A2BBD3CACBE}" dt="2025-06-26T14:46:46.848" v="204" actId="20577"/>
          <ac:spMkLst>
            <pc:docMk/>
            <pc:sldMk cId="3448448538" sldId="2147479493"/>
            <ac:spMk id="3" creationId="{B0A7269F-B34A-D3B6-7E4A-1A1A0A189C58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7:00.360" v="57" actId="478"/>
        <pc:sldMkLst>
          <pc:docMk/>
          <pc:sldMk cId="535114601" sldId="2147479494"/>
        </pc:sldMkLst>
        <pc:spChg chg="del mod ord">
          <ac:chgData name="Ashutosh Dhananjay Bhamare" userId="990e45cb-1c5c-421b-ace5-d19bb915f6ac" providerId="ADAL" clId="{D5472DE3-C24B-462A-B083-8A2BBD3CACBE}" dt="2025-06-26T14:37:00.360" v="57" actId="478"/>
          <ac:spMkLst>
            <pc:docMk/>
            <pc:sldMk cId="535114601" sldId="2147479494"/>
            <ac:spMk id="2" creationId="{9106016D-3DAE-3458-E218-0F8B5A136F41}"/>
          </ac:spMkLst>
        </pc:spChg>
        <pc:spChg chg="add mod ord">
          <ac:chgData name="Ashutosh Dhananjay Bhamare" userId="990e45cb-1c5c-421b-ace5-d19bb915f6ac" providerId="ADAL" clId="{D5472DE3-C24B-462A-B083-8A2BBD3CACBE}" dt="2025-06-26T14:36:57.364" v="56" actId="20577"/>
          <ac:spMkLst>
            <pc:docMk/>
            <pc:sldMk cId="535114601" sldId="2147479494"/>
            <ac:spMk id="35" creationId="{95E61437-8EA2-E9CA-C1CB-A441EF36AFC5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6:02.218" v="39" actId="478"/>
        <pc:sldMkLst>
          <pc:docMk/>
          <pc:sldMk cId="205318882" sldId="2147479495"/>
        </pc:sldMkLst>
        <pc:spChg chg="del mod ord">
          <ac:chgData name="Ashutosh Dhananjay Bhamare" userId="990e45cb-1c5c-421b-ace5-d19bb915f6ac" providerId="ADAL" clId="{D5472DE3-C24B-462A-B083-8A2BBD3CACBE}" dt="2025-06-26T14:36:02.218" v="39" actId="478"/>
          <ac:spMkLst>
            <pc:docMk/>
            <pc:sldMk cId="205318882" sldId="2147479495"/>
            <ac:spMk id="2" creationId="{308B4D53-9FF9-5F9A-EE82-57A2A25AC68F}"/>
          </ac:spMkLst>
        </pc:spChg>
        <pc:spChg chg="add mod ord">
          <ac:chgData name="Ashutosh Dhananjay Bhamare" userId="990e45cb-1c5c-421b-ace5-d19bb915f6ac" providerId="ADAL" clId="{D5472DE3-C24B-462A-B083-8A2BBD3CACBE}" dt="2025-06-26T14:35:58.778" v="38" actId="20577"/>
          <ac:spMkLst>
            <pc:docMk/>
            <pc:sldMk cId="205318882" sldId="2147479495"/>
            <ac:spMk id="7" creationId="{A7AE8C21-A2B1-5933-AA42-85ABBB1A0748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6:15.313" v="44" actId="478"/>
        <pc:sldMkLst>
          <pc:docMk/>
          <pc:sldMk cId="752535640" sldId="2147479496"/>
        </pc:sldMkLst>
        <pc:spChg chg="del mod ord">
          <ac:chgData name="Ashutosh Dhananjay Bhamare" userId="990e45cb-1c5c-421b-ace5-d19bb915f6ac" providerId="ADAL" clId="{D5472DE3-C24B-462A-B083-8A2BBD3CACBE}" dt="2025-06-26T14:36:15.313" v="44" actId="478"/>
          <ac:spMkLst>
            <pc:docMk/>
            <pc:sldMk cId="752535640" sldId="2147479496"/>
            <ac:spMk id="2" creationId="{16F70025-3A68-2F1D-25D6-528879BAAF1B}"/>
          </ac:spMkLst>
        </pc:spChg>
        <pc:spChg chg="add mod ord">
          <ac:chgData name="Ashutosh Dhananjay Bhamare" userId="990e45cb-1c5c-421b-ace5-d19bb915f6ac" providerId="ADAL" clId="{D5472DE3-C24B-462A-B083-8A2BBD3CACBE}" dt="2025-06-26T14:36:12.186" v="43" actId="20577"/>
          <ac:spMkLst>
            <pc:docMk/>
            <pc:sldMk cId="752535640" sldId="2147479496"/>
            <ac:spMk id="3" creationId="{24740378-F63A-50DB-6AB7-B693AE8D4132}"/>
          </ac:spMkLst>
        </pc:spChg>
      </pc:sldChg>
      <pc:sldChg chg="addSp delSp modSp mod modClrScheme chgLayout">
        <pc:chgData name="Ashutosh Dhananjay Bhamare" userId="990e45cb-1c5c-421b-ace5-d19bb915f6ac" providerId="ADAL" clId="{D5472DE3-C24B-462A-B083-8A2BBD3CACBE}" dt="2025-06-26T14:35:10.244" v="25" actId="478"/>
        <pc:sldMkLst>
          <pc:docMk/>
          <pc:sldMk cId="2856738460" sldId="2147479497"/>
        </pc:sldMkLst>
        <pc:spChg chg="add mod ord">
          <ac:chgData name="Ashutosh Dhananjay Bhamare" userId="990e45cb-1c5c-421b-ace5-d19bb915f6ac" providerId="ADAL" clId="{D5472DE3-C24B-462A-B083-8A2BBD3CACBE}" dt="2025-06-26T14:35:07.343" v="24" actId="20577"/>
          <ac:spMkLst>
            <pc:docMk/>
            <pc:sldMk cId="2856738460" sldId="2147479497"/>
            <ac:spMk id="2" creationId="{96492586-9F8D-B8D2-4ED0-605E3D70E9D8}"/>
          </ac:spMkLst>
        </pc:spChg>
        <pc:spChg chg="del">
          <ac:chgData name="Ashutosh Dhananjay Bhamare" userId="990e45cb-1c5c-421b-ace5-d19bb915f6ac" providerId="ADAL" clId="{D5472DE3-C24B-462A-B083-8A2BBD3CACBE}" dt="2025-06-26T14:35:10.244" v="25" actId="478"/>
          <ac:spMkLst>
            <pc:docMk/>
            <pc:sldMk cId="2856738460" sldId="2147479497"/>
            <ac:spMk id="32" creationId="{75BA39D1-DDFD-AA0D-235D-9FB23BD3D5D6}"/>
          </ac:spMkLst>
        </pc:spChg>
      </pc:sldChg>
      <pc:sldChg chg="modSp add mod modClrScheme chgLayout">
        <pc:chgData name="Ashutosh Dhananjay Bhamare" userId="990e45cb-1c5c-421b-ace5-d19bb915f6ac" providerId="ADAL" clId="{D5472DE3-C24B-462A-B083-8A2BBD3CACBE}" dt="2025-06-26T14:42:29.830" v="141" actId="27636"/>
        <pc:sldMkLst>
          <pc:docMk/>
          <pc:sldMk cId="2002133216" sldId="2147479498"/>
        </pc:sldMkLst>
        <pc:spChg chg="mod ord">
          <ac:chgData name="Ashutosh Dhananjay Bhamare" userId="990e45cb-1c5c-421b-ace5-d19bb915f6ac" providerId="ADAL" clId="{D5472DE3-C24B-462A-B083-8A2BBD3CACBE}" dt="2025-06-26T14:42:29.830" v="141" actId="27636"/>
          <ac:spMkLst>
            <pc:docMk/>
            <pc:sldMk cId="2002133216" sldId="2147479498"/>
            <ac:spMk id="2" creationId="{B516EA69-8351-BE4B-EBC7-EF40E98CD521}"/>
          </ac:spMkLst>
        </pc:spChg>
      </pc:sldChg>
      <pc:sldChg chg="add del">
        <pc:chgData name="Ashutosh Dhananjay Bhamare" userId="990e45cb-1c5c-421b-ace5-d19bb915f6ac" providerId="ADAL" clId="{D5472DE3-C24B-462A-B083-8A2BBD3CACBE}" dt="2025-06-26T14:46:30.730" v="198"/>
        <pc:sldMkLst>
          <pc:docMk/>
          <pc:sldMk cId="4214631934" sldId="2147481665"/>
        </pc:sldMkLst>
      </pc:sldChg>
      <pc:sldMasterChg chg="modSldLayout">
        <pc:chgData name="Ashutosh Dhananjay Bhamare" userId="990e45cb-1c5c-421b-ace5-d19bb915f6ac" providerId="ADAL" clId="{D5472DE3-C24B-462A-B083-8A2BBD3CACBE}" dt="2025-06-26T14:32:51.387" v="3" actId="478"/>
        <pc:sldMasterMkLst>
          <pc:docMk/>
          <pc:sldMasterMk cId="2408264563" sldId="2147483680"/>
        </pc:sldMasterMkLst>
        <pc:sldLayoutChg chg="addSp delSp mod">
          <pc:chgData name="Ashutosh Dhananjay Bhamare" userId="990e45cb-1c5c-421b-ace5-d19bb915f6ac" providerId="ADAL" clId="{D5472DE3-C24B-462A-B083-8A2BBD3CACBE}" dt="2025-06-26T14:32:51.387" v="3" actId="478"/>
          <pc:sldLayoutMkLst>
            <pc:docMk/>
            <pc:sldMasterMk cId="2408264563" sldId="2147483680"/>
            <pc:sldLayoutMk cId="404298954" sldId="2147483688"/>
          </pc:sldLayoutMkLst>
          <pc:spChg chg="add del">
            <ac:chgData name="Ashutosh Dhananjay Bhamare" userId="990e45cb-1c5c-421b-ace5-d19bb915f6ac" providerId="ADAL" clId="{D5472DE3-C24B-462A-B083-8A2BBD3CACBE}" dt="2025-06-26T14:32:50.984" v="2" actId="478"/>
            <ac:spMkLst>
              <pc:docMk/>
              <pc:sldMasterMk cId="2408264563" sldId="2147483680"/>
              <pc:sldLayoutMk cId="404298954" sldId="2147483688"/>
              <ac:spMk id="2" creationId="{ECE03DCE-30C9-F426-C00F-B9F460DC72B9}"/>
            </ac:spMkLst>
          </pc:spChg>
          <pc:spChg chg="add del">
            <ac:chgData name="Ashutosh Dhananjay Bhamare" userId="990e45cb-1c5c-421b-ace5-d19bb915f6ac" providerId="ADAL" clId="{D5472DE3-C24B-462A-B083-8A2BBD3CACBE}" dt="2025-06-26T14:32:51.387" v="3" actId="478"/>
            <ac:spMkLst>
              <pc:docMk/>
              <pc:sldMasterMk cId="2408264563" sldId="2147483680"/>
              <pc:sldLayoutMk cId="404298954" sldId="2147483688"/>
              <ac:spMk id="3" creationId="{74C22D51-73B5-F05B-D4A5-8E57C78EC35B}"/>
            </ac:spMkLst>
          </pc:spChg>
        </pc:sldLayoutChg>
      </pc:sldMasterChg>
    </pc:docChg>
  </pc:docChgLst>
</pc:chgInfo>
</file>

<file path=ppt/comments/modernComment_7FFFEFC6_1FE533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8CB2AC2-C1B0-4D66-A002-85928041FECA}" authorId="{CC87D4FB-4AA2-920F-2297-95FE5D3A4759}" created="2025-04-14T10:31:10.481">
    <pc:sldMkLst xmlns:pc="http://schemas.microsoft.com/office/powerpoint/2013/main/command">
      <pc:docMk/>
      <pc:sldMk cId="1943938810" sldId="2147479484"/>
    </pc:sldMkLst>
    <p188:replyLst>
      <p188:reply id="{A12ADA68-91F1-47A6-9AE7-8244C0660F72}" authorId="{CC87D4FB-4AA2-920F-2297-95FE5D3A4759}" created="2025-04-16T05:32:46.223">
        <p188:txBody>
          <a:bodyPr/>
          <a:lstStyle/>
          <a:p>
            <a:r>
              <a:rPr lang="en-US"/>
              <a:t>Can you please make it better @Aston</a:t>
            </a:r>
          </a:p>
        </p188:txBody>
      </p188:reply>
    </p188:replyLst>
    <p188:txBody>
      <a:bodyPr/>
      <a:lstStyle/>
      <a:p>
        <a:r>
          <a:rPr lang="en-US"/>
          <a:t>[@Vijaysivakumar Natarajan] [@Aston Lopes] formatting help pls</a:t>
        </a:r>
      </a:p>
    </p188:txBody>
  </p188:cm>
</p188:cmLst>
</file>

<file path=ppt/comments/modernComment_7FFFEFC8_2CDAC8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D04A48-8761-4EE3-8FB0-0E119DEA6BAB}" authorId="{CC87D4FB-4AA2-920F-2297-95FE5D3A4759}" created="2025-04-14T08:18:52.759">
    <pc:sldMkLst xmlns:pc="http://schemas.microsoft.com/office/powerpoint/2013/main/command">
      <pc:docMk/>
      <pc:sldMk cId="4232051748" sldId="2147479488"/>
    </pc:sldMkLst>
    <p188:replyLst>
      <p188:reply id="{FB2C80CD-AA45-44B8-A21F-689FC68297A6}" authorId="{CC87D4FB-4AA2-920F-2297-95FE5D3A4759}" created="2025-04-14T09:29:17.689">
        <p188:txBody>
          <a:bodyPr/>
          <a:lstStyle/>
          <a:p>
            <a:r>
              <a:rPr lang="en-US"/>
              <a:t>[@Vijaysivakumar Natarajan] </a:t>
            </a:r>
          </a:p>
        </p188:txBody>
      </p188:reply>
      <p188:reply id="{711C3F40-16C8-4801-862A-FD6D10DFA06C}" authorId="{CC87D4FB-4AA2-920F-2297-95FE5D3A4759}" created="2025-04-16T05:33:53.991">
        <p188:txBody>
          <a:bodyPr/>
          <a:lstStyle/>
          <a:p>
            <a:r>
              <a:rPr lang="en-US"/>
              <a:t>Is it done?</a:t>
            </a:r>
          </a:p>
        </p188:txBody>
      </p188:reply>
    </p188:replyLst>
    <p188:txBody>
      <a:bodyPr/>
      <a:lstStyle/>
      <a:p>
        <a:r>
          <a:rPr lang="en-US"/>
          <a:t>[@Aston Lopes] can you please convert this slide to better representation?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412D67-2B4E-9F55-6EDC-F2256BD021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68C3D-E520-C942-CFB7-27E263C06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296E7-6EEA-4CEF-8F27-97AAB1939405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EDE418-482A-7A43-F10A-2705951C1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D5FD8-B708-FF93-D8FD-7A2F3AD618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EA95-EEDE-466E-B94C-8B572EEF9C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94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CC6DD-94A1-4F8F-8487-C66D7771A39D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6C970-81CD-4976-ABCF-F37337E66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82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Applify.AI App build simplified infusing GenAI with low code. Convert requirement docs into workflows.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 Starter Kit for Mail Automation - AI driven classification of Mail and Document. Data extraction of different Form</a:t>
            </a:r>
            <a:b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Intelligent automatic handling of request.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Onboarding Co-Pilot - AI driven Co-Pilot. Defines products and generates intake forms. Accelerates Onboarding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Smart Fit Assessment - Gen AI infused Appian fitment analysis and ROI calculator</a:t>
            </a:r>
            <a:endParaRPr lang="en-US" b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7ACE5B-8810-49D4-8E02-9DC52C4365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6C970-81CD-4976-ABCF-F37337E66D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1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Deal Onboarding process, which is part of Issuer Services group, is about commercial client onboarding, KYC process and transactions management. The Issuer Service Sales Support is a part of the deal onboarding process. The process is end-to-end, and starts from winning the deal to onboarding the client. The deals are for various companies and may include Corporate Debt, Structured Finance, Specialized Agency, Loans and Project Finance, Repacks. </a:t>
            </a:r>
            <a:r>
              <a:rPr lang="en-US"/>
              <a:t>Once a deal is won, it is put into an end-to-end application to ensure successful onboarding.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6C970-81CD-4976-ABCF-F37337E66D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31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Lord </a:t>
            </a:r>
            <a:r>
              <a:rPr lang="en-US" err="1"/>
              <a:t>Abette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6C970-81CD-4976-ABCF-F37337E66D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Walt Disney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6C970-81CD-4976-ABCF-F37337E66D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28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Scania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6C970-81CD-4976-ABCF-F37337E66D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045BA-14EA-88E3-64E9-AF670CC1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681E2-764B-FA01-2925-8543301A5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1B48D-1300-507C-D674-13EBF8A1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Premera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0A6C1-2221-AFA8-B834-A3BF68C34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6C970-81CD-4976-ABCF-F37337E66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58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045BA-14EA-88E3-64E9-AF670CC1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D681E2-764B-FA01-2925-8543301A5D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01B48D-1300-507C-D674-13EBF8A1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Capital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0A6C1-2221-AFA8-B834-A3BF68C34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6C970-81CD-4976-ABCF-F37337E66D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5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background&#10;&#10;Description automatically generated">
            <a:extLst>
              <a:ext uri="{FF2B5EF4-FFF2-40B4-BE49-F238E27FC236}">
                <a16:creationId xmlns:a16="http://schemas.microsoft.com/office/drawing/2014/main" id="{29AB6751-0922-6CE1-93B5-DA223E73B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1236"/>
            <a:ext cx="12192001" cy="6879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67306-5A21-C596-5284-2A7C0FD5D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96" y="1048773"/>
            <a:ext cx="2323600" cy="660011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22D7F727-76B1-08E7-DCD5-3B61F626A936}"/>
              </a:ext>
            </a:extLst>
          </p:cNvPr>
          <p:cNvSpPr/>
          <p:nvPr userDrawn="1"/>
        </p:nvSpPr>
        <p:spPr>
          <a:xfrm>
            <a:off x="-405790" y="1481505"/>
            <a:ext cx="4538296" cy="4538296"/>
          </a:xfrm>
          <a:custGeom>
            <a:avLst/>
            <a:gdLst/>
            <a:ahLst/>
            <a:cxnLst/>
            <a:rect l="l" t="t" r="r" b="b"/>
            <a:pathLst>
              <a:path w="4387207" h="4387207">
                <a:moveTo>
                  <a:pt x="0" y="0"/>
                </a:moveTo>
                <a:lnTo>
                  <a:pt x="4387206" y="0"/>
                </a:lnTo>
                <a:lnTo>
                  <a:pt x="4387206" y="4387207"/>
                </a:lnTo>
                <a:lnTo>
                  <a:pt x="0" y="438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931615-3EFD-406D-8CAB-500F498BBC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463" y="2861380"/>
            <a:ext cx="6070188" cy="1421928"/>
          </a:xfrm>
          <a:noFill/>
        </p:spPr>
        <p:txBody>
          <a:bodyPr wrap="square" rtlCol="0">
            <a:sp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j-lt"/>
                <a:ea typeface="Frutiger LT Pro 55 Roman" panose="020B0602020204020204" pitchFamily="34" charset="77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511E1744-E6A1-D908-9ABF-0176CD76B877}"/>
              </a:ext>
            </a:extLst>
          </p:cNvPr>
          <p:cNvSpPr/>
          <p:nvPr userDrawn="1"/>
        </p:nvSpPr>
        <p:spPr>
          <a:xfrm>
            <a:off x="4823460" y="-1573911"/>
            <a:ext cx="9630604" cy="10005821"/>
          </a:xfrm>
          <a:custGeom>
            <a:avLst/>
            <a:gdLst/>
            <a:ahLst/>
            <a:cxnLst/>
            <a:rect l="l" t="t" r="r" b="b"/>
            <a:pathLst>
              <a:path w="7560000" h="7854545">
                <a:moveTo>
                  <a:pt x="0" y="0"/>
                </a:moveTo>
                <a:lnTo>
                  <a:pt x="7560000" y="0"/>
                </a:lnTo>
                <a:lnTo>
                  <a:pt x="7560000" y="7854545"/>
                </a:lnTo>
                <a:lnTo>
                  <a:pt x="0" y="785454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87F1AC-13C3-0D56-BD3C-4609C2A3B38D}"/>
              </a:ext>
            </a:extLst>
          </p:cNvPr>
          <p:cNvSpPr/>
          <p:nvPr userDrawn="1"/>
        </p:nvSpPr>
        <p:spPr>
          <a:xfrm>
            <a:off x="0" y="5525037"/>
            <a:ext cx="12192000" cy="1332963"/>
          </a:xfrm>
          <a:prstGeom prst="rect">
            <a:avLst/>
          </a:prstGeom>
          <a:gradFill flip="none" rotWithShape="1">
            <a:gsLst>
              <a:gs pos="0">
                <a:srgbClr val="020A51"/>
              </a:gs>
              <a:gs pos="100000">
                <a:srgbClr val="020A51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D5634E86-40E3-A73B-CBD8-98A54A7BDDDB}"/>
              </a:ext>
            </a:extLst>
          </p:cNvPr>
          <p:cNvSpPr/>
          <p:nvPr userDrawn="1"/>
        </p:nvSpPr>
        <p:spPr>
          <a:xfrm>
            <a:off x="9591631" y="223833"/>
            <a:ext cx="2298071" cy="1257672"/>
          </a:xfrm>
          <a:custGeom>
            <a:avLst/>
            <a:gdLst/>
            <a:ahLst/>
            <a:cxnLst/>
            <a:rect l="l" t="t" r="r" b="b"/>
            <a:pathLst>
              <a:path w="3102526" h="1697928">
                <a:moveTo>
                  <a:pt x="0" y="0"/>
                </a:moveTo>
                <a:lnTo>
                  <a:pt x="3102526" y="0"/>
                </a:lnTo>
                <a:lnTo>
                  <a:pt x="3102526" y="1697928"/>
                </a:lnTo>
                <a:lnTo>
                  <a:pt x="0" y="169792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 descr="A person wearing virtual reality goggles&#10;&#10;Description automatically generated">
            <a:extLst>
              <a:ext uri="{FF2B5EF4-FFF2-40B4-BE49-F238E27FC236}">
                <a16:creationId xmlns:a16="http://schemas.microsoft.com/office/drawing/2014/main" id="{C77FB8AD-BDAD-BEC9-3F5A-1FEB040541F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392" y="0"/>
            <a:ext cx="5461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6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8C2DA-AE5A-72B0-9AED-CFA54E6B7EBC}"/>
              </a:ext>
            </a:extLst>
          </p:cNvPr>
          <p:cNvSpPr/>
          <p:nvPr userDrawn="1"/>
        </p:nvSpPr>
        <p:spPr>
          <a:xfrm flipH="1">
            <a:off x="5834065" y="6802077"/>
            <a:ext cx="6357937" cy="59099"/>
          </a:xfrm>
          <a:custGeom>
            <a:avLst/>
            <a:gdLst>
              <a:gd name="connsiteX0" fmla="*/ 0 w 6896100"/>
              <a:gd name="connsiteY0" fmla="*/ 0 h 139700"/>
              <a:gd name="connsiteX1" fmla="*/ 6896100 w 6896100"/>
              <a:gd name="connsiteY1" fmla="*/ 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896100"/>
              <a:gd name="connsiteY0" fmla="*/ 0 h 139700"/>
              <a:gd name="connsiteX1" fmla="*/ 6146800 w 6896100"/>
              <a:gd name="connsiteY1" fmla="*/ 6350 h 139700"/>
              <a:gd name="connsiteX2" fmla="*/ 6896100 w 6896100"/>
              <a:gd name="connsiteY2" fmla="*/ 139700 h 139700"/>
              <a:gd name="connsiteX3" fmla="*/ 0 w 6896100"/>
              <a:gd name="connsiteY3" fmla="*/ 139700 h 139700"/>
              <a:gd name="connsiteX4" fmla="*/ 0 w 6896100"/>
              <a:gd name="connsiteY4" fmla="*/ 0 h 139700"/>
              <a:gd name="connsiteX0" fmla="*/ 0 w 6416675"/>
              <a:gd name="connsiteY0" fmla="*/ 0 h 139700"/>
              <a:gd name="connsiteX1" fmla="*/ 6146800 w 6416675"/>
              <a:gd name="connsiteY1" fmla="*/ 6350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416675"/>
              <a:gd name="connsiteY0" fmla="*/ 0 h 139700"/>
              <a:gd name="connsiteX1" fmla="*/ 6173788 w 6416675"/>
              <a:gd name="connsiteY1" fmla="*/ 3175 h 139700"/>
              <a:gd name="connsiteX2" fmla="*/ 6416675 w 6416675"/>
              <a:gd name="connsiteY2" fmla="*/ 136525 h 139700"/>
              <a:gd name="connsiteX3" fmla="*/ 0 w 6416675"/>
              <a:gd name="connsiteY3" fmla="*/ 139700 h 139700"/>
              <a:gd name="connsiteX4" fmla="*/ 0 w 6416675"/>
              <a:gd name="connsiteY4" fmla="*/ 0 h 139700"/>
              <a:gd name="connsiteX0" fmla="*/ 0 w 6357937"/>
              <a:gd name="connsiteY0" fmla="*/ 0 h 139700"/>
              <a:gd name="connsiteX1" fmla="*/ 61737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0 h 139700"/>
              <a:gd name="connsiteX1" fmla="*/ 6186488 w 6357937"/>
              <a:gd name="connsiteY1" fmla="*/ 3175 h 139700"/>
              <a:gd name="connsiteX2" fmla="*/ 6357937 w 6357937"/>
              <a:gd name="connsiteY2" fmla="*/ 134937 h 139700"/>
              <a:gd name="connsiteX3" fmla="*/ 0 w 6357937"/>
              <a:gd name="connsiteY3" fmla="*/ 139700 h 139700"/>
              <a:gd name="connsiteX4" fmla="*/ 0 w 6357937"/>
              <a:gd name="connsiteY4" fmla="*/ 0 h 139700"/>
              <a:gd name="connsiteX0" fmla="*/ 0 w 6357937"/>
              <a:gd name="connsiteY0" fmla="*/ 13259 h 152959"/>
              <a:gd name="connsiteX1" fmla="*/ 6265863 w 6357937"/>
              <a:gd name="connsiteY1" fmla="*/ 0 h 152959"/>
              <a:gd name="connsiteX2" fmla="*/ 6357937 w 6357937"/>
              <a:gd name="connsiteY2" fmla="*/ 148196 h 152959"/>
              <a:gd name="connsiteX3" fmla="*/ 0 w 6357937"/>
              <a:gd name="connsiteY3" fmla="*/ 152959 h 152959"/>
              <a:gd name="connsiteX4" fmla="*/ 0 w 6357937"/>
              <a:gd name="connsiteY4" fmla="*/ 13259 h 15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7937" h="152959">
                <a:moveTo>
                  <a:pt x="0" y="13259"/>
                </a:moveTo>
                <a:lnTo>
                  <a:pt x="6265863" y="0"/>
                </a:lnTo>
                <a:lnTo>
                  <a:pt x="6357937" y="148196"/>
                </a:lnTo>
                <a:lnTo>
                  <a:pt x="0" y="152959"/>
                </a:lnTo>
                <a:lnTo>
                  <a:pt x="0" y="13259"/>
                </a:lnTo>
                <a:close/>
              </a:path>
            </a:pathLst>
          </a:custGeom>
          <a:solidFill>
            <a:srgbClr val="00A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8AC27-3E6A-41FF-A9B6-59EC0BE0E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" y="2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0"/>
            <a:ext cx="12191984" cy="68579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ABF328-B867-8C1C-8BB6-85FA1EF20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953" y="1459963"/>
            <a:ext cx="2775991" cy="639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3200" b="1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/>
              <a:t>Separator Slide</a:t>
            </a:r>
          </a:p>
        </p:txBody>
      </p:sp>
    </p:spTree>
    <p:extLst>
      <p:ext uri="{BB962C8B-B14F-4D97-AF65-F5344CB8AC3E}">
        <p14:creationId xmlns:p14="http://schemas.microsoft.com/office/powerpoint/2010/main" val="1843726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47A04F0-E3CD-8783-11BD-BC94E5B4B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082" y="269177"/>
            <a:ext cx="11201399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2800" b="1" kern="120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97343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4115009" y="6437465"/>
            <a:ext cx="3945465" cy="26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4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©LTIMindtree | Privileged and Confidential 2024</a:t>
            </a:r>
            <a:endParaRPr kumimoji="0" lang="en-IN" sz="1067" b="0" i="0" u="none" strike="noStrike" kern="120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15" name="Rectangle 83">
            <a:extLst>
              <a:ext uri="{FF2B5EF4-FFF2-40B4-BE49-F238E27FC236}">
                <a16:creationId xmlns:a16="http://schemas.microsoft.com/office/drawing/2014/main" id="{02F8F602-2C28-40AF-834B-AF1F39AA5D6B}"/>
              </a:ext>
            </a:extLst>
          </p:cNvPr>
          <p:cNvSpPr>
            <a:spLocks noGrp="1" noChangeArrowheads="1"/>
          </p:cNvSpPr>
          <p:nvPr userDrawn="1">
            <p:ph type="title" hasCustomPrompt="1"/>
          </p:nvPr>
        </p:nvSpPr>
        <p:spPr bwMode="gray">
          <a:xfrm>
            <a:off x="595087" y="408551"/>
            <a:ext cx="10515600" cy="3416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defRPr lang="en-US" sz="2467" b="1">
                <a:solidFill>
                  <a:srgbClr val="303030"/>
                </a:solidFill>
                <a:latin typeface="Frutiger 45 Light"/>
              </a:defRPr>
            </a:lvl1pPr>
          </a:lstStyle>
          <a:p>
            <a:pPr lvl="0" defTabSz="914377"/>
            <a:r>
              <a:rPr lang="en-US"/>
              <a:t>Click to edit Master title style</a:t>
            </a:r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483C1A0F-2443-4124-AE9A-C0981BD0503D}"/>
              </a:ext>
            </a:extLst>
          </p:cNvPr>
          <p:cNvSpPr/>
          <p:nvPr userDrawn="1"/>
        </p:nvSpPr>
        <p:spPr>
          <a:xfrm rot="16200000">
            <a:off x="163513" y="465099"/>
            <a:ext cx="320040" cy="228600"/>
          </a:xfrm>
          <a:custGeom>
            <a:avLst/>
            <a:gdLst/>
            <a:ahLst/>
            <a:cxnLst/>
            <a:rect l="l" t="t" r="r" b="b"/>
            <a:pathLst>
              <a:path w="670560" h="332740">
                <a:moveTo>
                  <a:pt x="317309" y="253822"/>
                </a:moveTo>
                <a:lnTo>
                  <a:pt x="0" y="123545"/>
                </a:lnTo>
                <a:lnTo>
                  <a:pt x="0" y="202158"/>
                </a:lnTo>
                <a:lnTo>
                  <a:pt x="317309" y="332435"/>
                </a:lnTo>
                <a:lnTo>
                  <a:pt x="317309" y="253822"/>
                </a:lnTo>
                <a:close/>
              </a:path>
              <a:path w="670560" h="332740">
                <a:moveTo>
                  <a:pt x="670229" y="123545"/>
                </a:moveTo>
                <a:lnTo>
                  <a:pt x="352920" y="253796"/>
                </a:lnTo>
                <a:lnTo>
                  <a:pt x="352920" y="332409"/>
                </a:lnTo>
                <a:lnTo>
                  <a:pt x="670229" y="202158"/>
                </a:lnTo>
                <a:lnTo>
                  <a:pt x="670229" y="123545"/>
                </a:lnTo>
                <a:close/>
              </a:path>
              <a:path w="670560" h="332740">
                <a:moveTo>
                  <a:pt x="670229" y="0"/>
                </a:moveTo>
                <a:lnTo>
                  <a:pt x="335089" y="137566"/>
                </a:lnTo>
                <a:lnTo>
                  <a:pt x="0" y="0"/>
                </a:lnTo>
                <a:lnTo>
                  <a:pt x="0" y="78613"/>
                </a:lnTo>
                <a:lnTo>
                  <a:pt x="335076" y="216179"/>
                </a:lnTo>
                <a:lnTo>
                  <a:pt x="670229" y="78613"/>
                </a:lnTo>
                <a:lnTo>
                  <a:pt x="670229" y="0"/>
                </a:lnTo>
                <a:close/>
              </a:path>
            </a:pathLst>
          </a:custGeom>
          <a:solidFill>
            <a:srgbClr val="DF142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FAD8EF-D3D1-6E76-3233-0A1FFD924281}"/>
              </a:ext>
            </a:extLst>
          </p:cNvPr>
          <p:cNvSpPr/>
          <p:nvPr userDrawn="1"/>
        </p:nvSpPr>
        <p:spPr>
          <a:xfrm>
            <a:off x="11784647" y="6544319"/>
            <a:ext cx="351287" cy="2616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60934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5957C0-C9FD-924F-A662-3B71DAE40C56}" type="slidenum">
              <a:rPr kumimoji="0" lang="uk-UA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alibri Light"/>
              </a:rPr>
              <a:pPr marL="0" marR="0" lvl="0" indent="0" algn="ctr" defTabSz="60934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alibri Ligh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549482-81BE-6E8B-480B-09DB683CA12E}"/>
              </a:ext>
            </a:extLst>
          </p:cNvPr>
          <p:cNvGrpSpPr/>
          <p:nvPr userDrawn="1"/>
        </p:nvGrpSpPr>
        <p:grpSpPr>
          <a:xfrm>
            <a:off x="-1359363" y="0"/>
            <a:ext cx="628488" cy="3585632"/>
            <a:chOff x="-1738926" y="394394"/>
            <a:chExt cx="1169582" cy="3585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EE9E9D-7534-E222-E400-7F123AD32CF6}"/>
                </a:ext>
              </a:extLst>
            </p:cNvPr>
            <p:cNvSpPr txBox="1"/>
            <p:nvPr/>
          </p:nvSpPr>
          <p:spPr>
            <a:xfrm>
              <a:off x="-1738926" y="394394"/>
              <a:ext cx="1169582" cy="63477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marL="171446" marR="0" lvl="0" indent="-171446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0845B-58EA-42A9-3C00-94B50ADBD1CE}"/>
                </a:ext>
              </a:extLst>
            </p:cNvPr>
            <p:cNvSpPr txBox="1"/>
            <p:nvPr/>
          </p:nvSpPr>
          <p:spPr>
            <a:xfrm>
              <a:off x="-1738926" y="1132109"/>
              <a:ext cx="1169582" cy="634770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solidFill>
                    <a:schemeClr val="bg1"/>
                  </a:solidFill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F16ADB-582F-D508-B6B0-920BF7AEAA28}"/>
                </a:ext>
              </a:extLst>
            </p:cNvPr>
            <p:cNvSpPr txBox="1"/>
            <p:nvPr/>
          </p:nvSpPr>
          <p:spPr>
            <a:xfrm>
              <a:off x="-1738926" y="1869825"/>
              <a:ext cx="1169582" cy="634770"/>
            </a:xfrm>
            <a:prstGeom prst="rect">
              <a:avLst/>
            </a:prstGeom>
            <a:solidFill>
              <a:srgbClr val="E6192F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51F339-C9BC-CF57-B18F-3071ED85DBFE}"/>
                </a:ext>
              </a:extLst>
            </p:cNvPr>
            <p:cNvSpPr txBox="1"/>
            <p:nvPr/>
          </p:nvSpPr>
          <p:spPr>
            <a:xfrm>
              <a:off x="-1738926" y="2607541"/>
              <a:ext cx="1169582" cy="634770"/>
            </a:xfrm>
            <a:prstGeom prst="rect">
              <a:avLst/>
            </a:prstGeom>
            <a:solidFill>
              <a:srgbClr val="00B0F0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5FC80-96B1-2997-45BC-B41E7A5529DF}"/>
                </a:ext>
              </a:extLst>
            </p:cNvPr>
            <p:cNvSpPr txBox="1"/>
            <p:nvPr/>
          </p:nvSpPr>
          <p:spPr>
            <a:xfrm>
              <a:off x="-1738926" y="3345256"/>
              <a:ext cx="1169582" cy="6347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171450" indent="-171450" algn="ctr">
                <a:defRPr sz="1800" b="1">
                  <a:cs typeface="Calibri" panose="020F0502020204030204" pitchFamily="34" charset="0"/>
                </a:defRPr>
              </a:lvl1pPr>
            </a:lstStyle>
            <a:p>
              <a:pPr marL="171450" marR="0" lvl="0" indent="-1714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3B0646D-B093-9231-13EA-BCD364CDB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16" y="6382898"/>
            <a:ext cx="1964267" cy="439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53F2B1-BC86-4014-5D86-D92F540EAE06}"/>
              </a:ext>
            </a:extLst>
          </p:cNvPr>
          <p:cNvSpPr/>
          <p:nvPr userDrawn="1"/>
        </p:nvSpPr>
        <p:spPr>
          <a:xfrm>
            <a:off x="1639615" y="6382897"/>
            <a:ext cx="809296" cy="423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24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3BA9357F-11E9-B623-DB32-AA16F0336D11}"/>
              </a:ext>
            </a:extLst>
          </p:cNvPr>
          <p:cNvSpPr txBox="1">
            <a:spLocks/>
          </p:cNvSpPr>
          <p:nvPr userDrawn="1"/>
        </p:nvSpPr>
        <p:spPr>
          <a:xfrm>
            <a:off x="11221093" y="6437871"/>
            <a:ext cx="828095" cy="324139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39014-E629-42E3-A58B-61A0F1C8C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utiger 45 Light" pitchFamily="2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Frutiger 45 Light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DCCD2-E9DA-CB5C-BF93-44D82B68C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9" y="277576"/>
            <a:ext cx="11485124" cy="3600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1FCC90-A1E8-5702-8E79-16A6D14B80B3}"/>
              </a:ext>
            </a:extLst>
          </p:cNvPr>
          <p:cNvSpPr/>
          <p:nvPr userDrawn="1"/>
        </p:nvSpPr>
        <p:spPr>
          <a:xfrm>
            <a:off x="1" y="2222500"/>
            <a:ext cx="88900" cy="3835400"/>
          </a:xfrm>
          <a:prstGeom prst="rect">
            <a:avLst/>
          </a:prstGeom>
          <a:solidFill>
            <a:srgbClr val="E61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8F0840-3DF2-CC68-0909-DB09F2FAAC45}"/>
              </a:ext>
            </a:extLst>
          </p:cNvPr>
          <p:cNvSpPr/>
          <p:nvPr userDrawn="1"/>
        </p:nvSpPr>
        <p:spPr>
          <a:xfrm>
            <a:off x="12103101" y="380859"/>
            <a:ext cx="88900" cy="2619631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22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88F87DCB-9C97-7BB3-AA94-97494D5C0577}"/>
              </a:ext>
            </a:extLst>
          </p:cNvPr>
          <p:cNvSpPr/>
          <p:nvPr userDrawn="1"/>
        </p:nvSpPr>
        <p:spPr>
          <a:xfrm>
            <a:off x="0" y="199508"/>
            <a:ext cx="149627" cy="423949"/>
          </a:xfrm>
          <a:custGeom>
            <a:avLst/>
            <a:gdLst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0 w 249382"/>
              <a:gd name="connsiteY4" fmla="*/ 0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  <a:gd name="connsiteX4" fmla="*/ 91440 w 249382"/>
              <a:gd name="connsiteY4" fmla="*/ 91440 h 423949"/>
              <a:gd name="connsiteX0" fmla="*/ 33251 w 282633"/>
              <a:gd name="connsiteY0" fmla="*/ 0 h 423949"/>
              <a:gd name="connsiteX1" fmla="*/ 282633 w 282633"/>
              <a:gd name="connsiteY1" fmla="*/ 0 h 423949"/>
              <a:gd name="connsiteX2" fmla="*/ 282633 w 282633"/>
              <a:gd name="connsiteY2" fmla="*/ 423949 h 423949"/>
              <a:gd name="connsiteX3" fmla="*/ 33251 w 282633"/>
              <a:gd name="connsiteY3" fmla="*/ 423949 h 423949"/>
              <a:gd name="connsiteX4" fmla="*/ 0 w 282633"/>
              <a:gd name="connsiteY4" fmla="*/ 307571 h 423949"/>
              <a:gd name="connsiteX0" fmla="*/ 0 w 249382"/>
              <a:gd name="connsiteY0" fmla="*/ 0 h 423949"/>
              <a:gd name="connsiteX1" fmla="*/ 249382 w 249382"/>
              <a:gd name="connsiteY1" fmla="*/ 0 h 423949"/>
              <a:gd name="connsiteX2" fmla="*/ 249382 w 249382"/>
              <a:gd name="connsiteY2" fmla="*/ 423949 h 423949"/>
              <a:gd name="connsiteX3" fmla="*/ 0 w 249382"/>
              <a:gd name="connsiteY3" fmla="*/ 423949 h 42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2" h="423949">
                <a:moveTo>
                  <a:pt x="0" y="0"/>
                </a:moveTo>
                <a:lnTo>
                  <a:pt x="249382" y="0"/>
                </a:lnTo>
                <a:lnTo>
                  <a:pt x="249382" y="423949"/>
                </a:lnTo>
                <a:lnTo>
                  <a:pt x="0" y="423949"/>
                </a:lnTo>
              </a:path>
            </a:pathLst>
          </a:custGeom>
          <a:noFill/>
          <a:ln w="76200">
            <a:solidFill>
              <a:srgbClr val="0058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87A9D7-9876-DA47-25E6-C254B490E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46750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8F8F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03DCE-30C9-F426-C00F-B9F460DC72B9}"/>
              </a:ext>
            </a:extLst>
          </p:cNvPr>
          <p:cNvSpPr/>
          <p:nvPr userDrawn="1"/>
        </p:nvSpPr>
        <p:spPr>
          <a:xfrm>
            <a:off x="11818060" y="6546057"/>
            <a:ext cx="373013" cy="311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22D51-73B5-F05B-D4A5-8E57C78EC35B}"/>
              </a:ext>
            </a:extLst>
          </p:cNvPr>
          <p:cNvSpPr txBox="1"/>
          <p:nvPr userDrawn="1"/>
        </p:nvSpPr>
        <p:spPr>
          <a:xfrm>
            <a:off x="11818059" y="6596391"/>
            <a:ext cx="373015" cy="215444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E2A6B-A809-4840-BF14-8648BC0BDF87}" type="slidenum">
              <a:rPr kumimoji="0" lang="id-ID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sz="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4DE892-AC52-4750-88C7-B13F17F4295A}"/>
              </a:ext>
            </a:extLst>
          </p:cNvPr>
          <p:cNvCxnSpPr>
            <a:cxnSpLocks/>
          </p:cNvCxnSpPr>
          <p:nvPr userDrawn="1"/>
        </p:nvCxnSpPr>
        <p:spPr>
          <a:xfrm>
            <a:off x="0" y="399755"/>
            <a:ext cx="406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45DCF73F-AAE0-43DE-9487-63B1CA5D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27" y="171155"/>
            <a:ext cx="11338560" cy="45720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>
              <a:defRPr kumimoji="0" lang="en-US" sz="2400" b="1" i="0" u="none" strike="noStrike" kern="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298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84540A-011B-D9A9-3F51-021BB7CF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24" y="143953"/>
            <a:ext cx="11942275" cy="4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>
                <a:solidFill>
                  <a:srgbClr val="2850A3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8D8C8-F5A6-BB9D-5415-E305C4B11A03}"/>
              </a:ext>
            </a:extLst>
          </p:cNvPr>
          <p:cNvSpPr/>
          <p:nvPr userDrawn="1"/>
        </p:nvSpPr>
        <p:spPr>
          <a:xfrm>
            <a:off x="0" y="143953"/>
            <a:ext cx="101600" cy="432000"/>
          </a:xfrm>
          <a:prstGeom prst="rect">
            <a:avLst/>
          </a:prstGeom>
          <a:solidFill>
            <a:srgbClr val="EA1939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29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102D0F-157A-1052-F873-B3A91380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469835"/>
            <a:ext cx="11130552" cy="332399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2400" b="1">
                <a:solidFill>
                  <a:schemeClr val="accent2">
                    <a:lumMod val="50000"/>
                  </a:schemeClr>
                </a:solidFill>
                <a:ea typeface="+mn-ea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98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background&#10;&#10;Description automatically generated">
            <a:extLst>
              <a:ext uri="{FF2B5EF4-FFF2-40B4-BE49-F238E27FC236}">
                <a16:creationId xmlns:a16="http://schemas.microsoft.com/office/drawing/2014/main" id="{29AB6751-0922-6CE1-93B5-DA223E73B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1236"/>
            <a:ext cx="12192001" cy="68792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67306-5A21-C596-5284-2A7C0FD5D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96" y="1048773"/>
            <a:ext cx="2323600" cy="660011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22D7F727-76B1-08E7-DCD5-3B61F626A936}"/>
              </a:ext>
            </a:extLst>
          </p:cNvPr>
          <p:cNvSpPr/>
          <p:nvPr userDrawn="1"/>
        </p:nvSpPr>
        <p:spPr>
          <a:xfrm>
            <a:off x="-405790" y="1481505"/>
            <a:ext cx="4538296" cy="4538296"/>
          </a:xfrm>
          <a:custGeom>
            <a:avLst/>
            <a:gdLst/>
            <a:ahLst/>
            <a:cxnLst/>
            <a:rect l="l" t="t" r="r" b="b"/>
            <a:pathLst>
              <a:path w="4387207" h="4387207">
                <a:moveTo>
                  <a:pt x="0" y="0"/>
                </a:moveTo>
                <a:lnTo>
                  <a:pt x="4387206" y="0"/>
                </a:lnTo>
                <a:lnTo>
                  <a:pt x="4387206" y="4387207"/>
                </a:lnTo>
                <a:lnTo>
                  <a:pt x="0" y="438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931615-3EFD-406D-8CAB-500F498BBC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463" y="2861380"/>
            <a:ext cx="6070188" cy="1421928"/>
          </a:xfrm>
          <a:noFill/>
        </p:spPr>
        <p:txBody>
          <a:bodyPr wrap="square" rtlCol="0">
            <a:sp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j-lt"/>
                <a:ea typeface="Frutiger LT Pro 55 Roman" panose="020B0602020204020204" pitchFamily="34" charset="77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511E1744-E6A1-D908-9ABF-0176CD76B877}"/>
              </a:ext>
            </a:extLst>
          </p:cNvPr>
          <p:cNvSpPr/>
          <p:nvPr userDrawn="1"/>
        </p:nvSpPr>
        <p:spPr>
          <a:xfrm>
            <a:off x="4975860" y="-1573911"/>
            <a:ext cx="9630604" cy="10005821"/>
          </a:xfrm>
          <a:custGeom>
            <a:avLst/>
            <a:gdLst/>
            <a:ahLst/>
            <a:cxnLst/>
            <a:rect l="l" t="t" r="r" b="b"/>
            <a:pathLst>
              <a:path w="7560000" h="7854545">
                <a:moveTo>
                  <a:pt x="0" y="0"/>
                </a:moveTo>
                <a:lnTo>
                  <a:pt x="7560000" y="0"/>
                </a:lnTo>
                <a:lnTo>
                  <a:pt x="7560000" y="7854545"/>
                </a:lnTo>
                <a:lnTo>
                  <a:pt x="0" y="785454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87F1AC-13C3-0D56-BD3C-4609C2A3B38D}"/>
              </a:ext>
            </a:extLst>
          </p:cNvPr>
          <p:cNvSpPr/>
          <p:nvPr userDrawn="1"/>
        </p:nvSpPr>
        <p:spPr>
          <a:xfrm>
            <a:off x="0" y="5525037"/>
            <a:ext cx="12192000" cy="1332963"/>
          </a:xfrm>
          <a:prstGeom prst="rect">
            <a:avLst/>
          </a:prstGeom>
          <a:gradFill flip="none" rotWithShape="1">
            <a:gsLst>
              <a:gs pos="0">
                <a:srgbClr val="020A51"/>
              </a:gs>
              <a:gs pos="100000">
                <a:srgbClr val="020A51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D5634E86-40E3-A73B-CBD8-98A54A7BDDDB}"/>
              </a:ext>
            </a:extLst>
          </p:cNvPr>
          <p:cNvSpPr/>
          <p:nvPr userDrawn="1"/>
        </p:nvSpPr>
        <p:spPr>
          <a:xfrm>
            <a:off x="9591631" y="223833"/>
            <a:ext cx="2298071" cy="1257672"/>
          </a:xfrm>
          <a:custGeom>
            <a:avLst/>
            <a:gdLst/>
            <a:ahLst/>
            <a:cxnLst/>
            <a:rect l="l" t="t" r="r" b="b"/>
            <a:pathLst>
              <a:path w="3102526" h="1697928">
                <a:moveTo>
                  <a:pt x="0" y="0"/>
                </a:moveTo>
                <a:lnTo>
                  <a:pt x="3102526" y="0"/>
                </a:lnTo>
                <a:lnTo>
                  <a:pt x="3102526" y="1697928"/>
                </a:lnTo>
                <a:lnTo>
                  <a:pt x="0" y="169792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bot head with wires and wires&#10;&#10;Description automatically generated">
            <a:extLst>
              <a:ext uri="{FF2B5EF4-FFF2-40B4-BE49-F238E27FC236}">
                <a16:creationId xmlns:a16="http://schemas.microsoft.com/office/drawing/2014/main" id="{9D3948D8-8F4F-60D7-6135-A5D7AF79B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5"/>
          <a:stretch/>
        </p:blipFill>
        <p:spPr>
          <a:xfrm>
            <a:off x="2025895" y="0"/>
            <a:ext cx="9627909" cy="63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4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F1CA-D0D8-F54A-A2BD-04F2B155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95" y="215067"/>
            <a:ext cx="10885714" cy="457835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51515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79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background&#10;&#10;Description automatically generated">
            <a:extLst>
              <a:ext uri="{FF2B5EF4-FFF2-40B4-BE49-F238E27FC236}">
                <a16:creationId xmlns:a16="http://schemas.microsoft.com/office/drawing/2014/main" id="{D5CBFD78-484C-8629-BFE4-03C2D8F61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-21236"/>
            <a:ext cx="12192001" cy="6879236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61171AC5-C802-BCCE-FF29-85F4C676C686}"/>
              </a:ext>
            </a:extLst>
          </p:cNvPr>
          <p:cNvSpPr/>
          <p:nvPr userDrawn="1"/>
        </p:nvSpPr>
        <p:spPr>
          <a:xfrm>
            <a:off x="-110625" y="2159333"/>
            <a:ext cx="2826022" cy="2826022"/>
          </a:xfrm>
          <a:custGeom>
            <a:avLst/>
            <a:gdLst/>
            <a:ahLst/>
            <a:cxnLst/>
            <a:rect l="l" t="t" r="r" b="b"/>
            <a:pathLst>
              <a:path w="4387207" h="4387207">
                <a:moveTo>
                  <a:pt x="0" y="0"/>
                </a:moveTo>
                <a:lnTo>
                  <a:pt x="4387206" y="0"/>
                </a:lnTo>
                <a:lnTo>
                  <a:pt x="4387206" y="4387207"/>
                </a:lnTo>
                <a:lnTo>
                  <a:pt x="0" y="438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23E6F1-9F1D-1486-709B-33C786DCF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463" y="3193779"/>
            <a:ext cx="4965287" cy="757130"/>
          </a:xfrm>
          <a:noFill/>
        </p:spPr>
        <p:txBody>
          <a:bodyPr wrap="square" rtlCol="0">
            <a:sp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j-lt"/>
                <a:ea typeface="Frutiger LT Pro 55 Roman" panose="020B0602020204020204" pitchFamily="34" charset="77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err="1"/>
              <a:t>Seperator</a:t>
            </a:r>
            <a:r>
              <a:rPr lang="en-US"/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C069346-0F64-5D04-D8FB-E7B7BBCA8E5B}"/>
              </a:ext>
            </a:extLst>
          </p:cNvPr>
          <p:cNvSpPr/>
          <p:nvPr userDrawn="1"/>
        </p:nvSpPr>
        <p:spPr>
          <a:xfrm>
            <a:off x="5359813" y="-1744583"/>
            <a:ext cx="8279987" cy="8602583"/>
          </a:xfrm>
          <a:custGeom>
            <a:avLst/>
            <a:gdLst/>
            <a:ahLst/>
            <a:cxnLst/>
            <a:rect l="l" t="t" r="r" b="b"/>
            <a:pathLst>
              <a:path w="7560000" h="7854545">
                <a:moveTo>
                  <a:pt x="0" y="0"/>
                </a:moveTo>
                <a:lnTo>
                  <a:pt x="7560000" y="0"/>
                </a:lnTo>
                <a:lnTo>
                  <a:pt x="7560000" y="7854545"/>
                </a:lnTo>
                <a:lnTo>
                  <a:pt x="0" y="785454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0BA1CF-8824-DE8A-B178-1B31A25C64C0}"/>
              </a:ext>
            </a:extLst>
          </p:cNvPr>
          <p:cNvSpPr/>
          <p:nvPr userDrawn="1"/>
        </p:nvSpPr>
        <p:spPr>
          <a:xfrm rot="10800000">
            <a:off x="6938650" y="2240623"/>
            <a:ext cx="6206625" cy="1025359"/>
          </a:xfrm>
          <a:custGeom>
            <a:avLst/>
            <a:gdLst/>
            <a:ahLst/>
            <a:cxnLst/>
            <a:rect l="l" t="t" r="r" b="b"/>
            <a:pathLst>
              <a:path w="2740640" h="308322">
                <a:moveTo>
                  <a:pt x="0" y="0"/>
                </a:moveTo>
                <a:lnTo>
                  <a:pt x="2740640" y="0"/>
                </a:lnTo>
                <a:lnTo>
                  <a:pt x="2740640" y="308322"/>
                </a:lnTo>
                <a:lnTo>
                  <a:pt x="0" y="308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FB6FE-5E9B-744A-54F0-408328EEF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8475"/>
          <a:stretch/>
        </p:blipFill>
        <p:spPr>
          <a:xfrm>
            <a:off x="5619750" y="361950"/>
            <a:ext cx="7945703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background&#10;&#10;Description automatically generated">
            <a:extLst>
              <a:ext uri="{FF2B5EF4-FFF2-40B4-BE49-F238E27FC236}">
                <a16:creationId xmlns:a16="http://schemas.microsoft.com/office/drawing/2014/main" id="{D5CBFD78-484C-8629-BFE4-03C2D8F61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-21236"/>
            <a:ext cx="12192001" cy="6879236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61171AC5-C802-BCCE-FF29-85F4C676C686}"/>
              </a:ext>
            </a:extLst>
          </p:cNvPr>
          <p:cNvSpPr/>
          <p:nvPr userDrawn="1"/>
        </p:nvSpPr>
        <p:spPr>
          <a:xfrm>
            <a:off x="-110625" y="2159333"/>
            <a:ext cx="2826022" cy="2826022"/>
          </a:xfrm>
          <a:custGeom>
            <a:avLst/>
            <a:gdLst/>
            <a:ahLst/>
            <a:cxnLst/>
            <a:rect l="l" t="t" r="r" b="b"/>
            <a:pathLst>
              <a:path w="4387207" h="4387207">
                <a:moveTo>
                  <a:pt x="0" y="0"/>
                </a:moveTo>
                <a:lnTo>
                  <a:pt x="4387206" y="0"/>
                </a:lnTo>
                <a:lnTo>
                  <a:pt x="4387206" y="4387207"/>
                </a:lnTo>
                <a:lnTo>
                  <a:pt x="0" y="438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23E6F1-9F1D-1486-709B-33C786DCF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463" y="3193779"/>
            <a:ext cx="4965287" cy="757130"/>
          </a:xfrm>
          <a:noFill/>
        </p:spPr>
        <p:txBody>
          <a:bodyPr wrap="square" rtlCol="0">
            <a:sp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j-lt"/>
                <a:ea typeface="Frutiger LT Pro 55 Roman" panose="020B0602020204020204" pitchFamily="34" charset="77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err="1"/>
              <a:t>Seperator</a:t>
            </a:r>
            <a:r>
              <a:rPr lang="en-US"/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C069346-0F64-5D04-D8FB-E7B7BBCA8E5B}"/>
              </a:ext>
            </a:extLst>
          </p:cNvPr>
          <p:cNvSpPr/>
          <p:nvPr userDrawn="1"/>
        </p:nvSpPr>
        <p:spPr>
          <a:xfrm>
            <a:off x="5359813" y="-1744583"/>
            <a:ext cx="8279987" cy="8602583"/>
          </a:xfrm>
          <a:custGeom>
            <a:avLst/>
            <a:gdLst/>
            <a:ahLst/>
            <a:cxnLst/>
            <a:rect l="l" t="t" r="r" b="b"/>
            <a:pathLst>
              <a:path w="7560000" h="7854545">
                <a:moveTo>
                  <a:pt x="0" y="0"/>
                </a:moveTo>
                <a:lnTo>
                  <a:pt x="7560000" y="0"/>
                </a:lnTo>
                <a:lnTo>
                  <a:pt x="7560000" y="7854545"/>
                </a:lnTo>
                <a:lnTo>
                  <a:pt x="0" y="785454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0BA1CF-8824-DE8A-B178-1B31A25C64C0}"/>
              </a:ext>
            </a:extLst>
          </p:cNvPr>
          <p:cNvSpPr/>
          <p:nvPr userDrawn="1"/>
        </p:nvSpPr>
        <p:spPr>
          <a:xfrm rot="10800000">
            <a:off x="6938650" y="2240623"/>
            <a:ext cx="6206625" cy="1025359"/>
          </a:xfrm>
          <a:custGeom>
            <a:avLst/>
            <a:gdLst/>
            <a:ahLst/>
            <a:cxnLst/>
            <a:rect l="l" t="t" r="r" b="b"/>
            <a:pathLst>
              <a:path w="2740640" h="308322">
                <a:moveTo>
                  <a:pt x="0" y="0"/>
                </a:moveTo>
                <a:lnTo>
                  <a:pt x="2740640" y="0"/>
                </a:lnTo>
                <a:lnTo>
                  <a:pt x="2740640" y="308322"/>
                </a:lnTo>
                <a:lnTo>
                  <a:pt x="0" y="308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lose up of a head&#10;&#10;Description automatically generated">
            <a:extLst>
              <a:ext uri="{FF2B5EF4-FFF2-40B4-BE49-F238E27FC236}">
                <a16:creationId xmlns:a16="http://schemas.microsoft.com/office/drawing/2014/main" id="{8FC70780-A7E0-AC73-A9C3-71895AF0A2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background&#10;&#10;Description automatically generated">
            <a:extLst>
              <a:ext uri="{FF2B5EF4-FFF2-40B4-BE49-F238E27FC236}">
                <a16:creationId xmlns:a16="http://schemas.microsoft.com/office/drawing/2014/main" id="{D5CBFD78-484C-8629-BFE4-03C2D8F61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-21236"/>
            <a:ext cx="12192001" cy="6879236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61171AC5-C802-BCCE-FF29-85F4C676C686}"/>
              </a:ext>
            </a:extLst>
          </p:cNvPr>
          <p:cNvSpPr/>
          <p:nvPr userDrawn="1"/>
        </p:nvSpPr>
        <p:spPr>
          <a:xfrm>
            <a:off x="5768138" y="2159333"/>
            <a:ext cx="2826022" cy="2826022"/>
          </a:xfrm>
          <a:custGeom>
            <a:avLst/>
            <a:gdLst/>
            <a:ahLst/>
            <a:cxnLst/>
            <a:rect l="l" t="t" r="r" b="b"/>
            <a:pathLst>
              <a:path w="4387207" h="4387207">
                <a:moveTo>
                  <a:pt x="0" y="0"/>
                </a:moveTo>
                <a:lnTo>
                  <a:pt x="4387206" y="0"/>
                </a:lnTo>
                <a:lnTo>
                  <a:pt x="4387206" y="4387207"/>
                </a:lnTo>
                <a:lnTo>
                  <a:pt x="0" y="438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23E6F1-9F1D-1486-709B-33C786DCF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3226" y="3193779"/>
            <a:ext cx="4965287" cy="757130"/>
          </a:xfrm>
          <a:noFill/>
        </p:spPr>
        <p:txBody>
          <a:bodyPr wrap="square" rtlCol="0">
            <a:sp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j-lt"/>
                <a:ea typeface="Frutiger LT Pro 55 Roman" panose="020B0602020204020204" pitchFamily="34" charset="77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err="1"/>
              <a:t>Seperator</a:t>
            </a:r>
            <a:r>
              <a:rPr lang="en-US"/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C069346-0F64-5D04-D8FB-E7B7BBCA8E5B}"/>
              </a:ext>
            </a:extLst>
          </p:cNvPr>
          <p:cNvSpPr/>
          <p:nvPr userDrawn="1"/>
        </p:nvSpPr>
        <p:spPr>
          <a:xfrm rot="2180911">
            <a:off x="-1615254" y="-610985"/>
            <a:ext cx="8781646" cy="9123788"/>
          </a:xfrm>
          <a:custGeom>
            <a:avLst/>
            <a:gdLst/>
            <a:ahLst/>
            <a:cxnLst/>
            <a:rect l="l" t="t" r="r" b="b"/>
            <a:pathLst>
              <a:path w="7560000" h="7854545">
                <a:moveTo>
                  <a:pt x="0" y="0"/>
                </a:moveTo>
                <a:lnTo>
                  <a:pt x="7560000" y="0"/>
                </a:lnTo>
                <a:lnTo>
                  <a:pt x="7560000" y="7854545"/>
                </a:lnTo>
                <a:lnTo>
                  <a:pt x="0" y="785454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008A7D-3E49-5336-8ADD-F1649A3CBB92}"/>
              </a:ext>
            </a:extLst>
          </p:cNvPr>
          <p:cNvGrpSpPr/>
          <p:nvPr userDrawn="1"/>
        </p:nvGrpSpPr>
        <p:grpSpPr>
          <a:xfrm>
            <a:off x="-1" y="1799837"/>
            <a:ext cx="3638551" cy="2504961"/>
            <a:chOff x="-1" y="1799837"/>
            <a:chExt cx="3638551" cy="25049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240922-562F-E91A-8371-BA7792A13520}"/>
                </a:ext>
              </a:extLst>
            </p:cNvPr>
            <p:cNvSpPr/>
            <p:nvPr userDrawn="1"/>
          </p:nvSpPr>
          <p:spPr>
            <a:xfrm>
              <a:off x="-1" y="2159334"/>
              <a:ext cx="3638551" cy="2145464"/>
            </a:xfrm>
            <a:prstGeom prst="rect">
              <a:avLst/>
            </a:prstGeom>
            <a:gradFill>
              <a:gsLst>
                <a:gs pos="0">
                  <a:srgbClr val="020A51"/>
                </a:gs>
                <a:gs pos="100000">
                  <a:srgbClr val="B4198A">
                    <a:alpha val="61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7CCFA9D-376F-9B90-1945-D4CAF7132FB6}"/>
                </a:ext>
              </a:extLst>
            </p:cNvPr>
            <p:cNvSpPr/>
            <p:nvPr userDrawn="1"/>
          </p:nvSpPr>
          <p:spPr>
            <a:xfrm>
              <a:off x="572103" y="1799837"/>
              <a:ext cx="1313771" cy="718991"/>
            </a:xfrm>
            <a:custGeom>
              <a:avLst/>
              <a:gdLst/>
              <a:ahLst/>
              <a:cxnLst/>
              <a:rect l="l" t="t" r="r" b="b"/>
              <a:pathLst>
                <a:path w="3102526" h="1697928">
                  <a:moveTo>
                    <a:pt x="0" y="0"/>
                  </a:moveTo>
                  <a:lnTo>
                    <a:pt x="3102526" y="0"/>
                  </a:lnTo>
                  <a:lnTo>
                    <a:pt x="3102526" y="1697928"/>
                  </a:lnTo>
                  <a:lnTo>
                    <a:pt x="0" y="1697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in a suit holding a tablet&#10;&#10;Description automatically generated">
            <a:extLst>
              <a:ext uri="{FF2B5EF4-FFF2-40B4-BE49-F238E27FC236}">
                <a16:creationId xmlns:a16="http://schemas.microsoft.com/office/drawing/2014/main" id="{B1051AF1-51FB-69F0-AC06-EBFC92865C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12" y="11482"/>
            <a:ext cx="4583363" cy="684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ue background&#10;&#10;Description automatically generated">
            <a:extLst>
              <a:ext uri="{FF2B5EF4-FFF2-40B4-BE49-F238E27FC236}">
                <a16:creationId xmlns:a16="http://schemas.microsoft.com/office/drawing/2014/main" id="{D5CBFD78-484C-8629-BFE4-03C2D8F61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-21236"/>
            <a:ext cx="12192001" cy="6879236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61171AC5-C802-BCCE-FF29-85F4C676C686}"/>
              </a:ext>
            </a:extLst>
          </p:cNvPr>
          <p:cNvSpPr/>
          <p:nvPr userDrawn="1"/>
        </p:nvSpPr>
        <p:spPr>
          <a:xfrm>
            <a:off x="5768138" y="2159333"/>
            <a:ext cx="2826022" cy="2826022"/>
          </a:xfrm>
          <a:custGeom>
            <a:avLst/>
            <a:gdLst/>
            <a:ahLst/>
            <a:cxnLst/>
            <a:rect l="l" t="t" r="r" b="b"/>
            <a:pathLst>
              <a:path w="4387207" h="4387207">
                <a:moveTo>
                  <a:pt x="0" y="0"/>
                </a:moveTo>
                <a:lnTo>
                  <a:pt x="4387206" y="0"/>
                </a:lnTo>
                <a:lnTo>
                  <a:pt x="4387206" y="4387207"/>
                </a:lnTo>
                <a:lnTo>
                  <a:pt x="0" y="43872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23E6F1-9F1D-1486-709B-33C786DCF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3226" y="3193779"/>
            <a:ext cx="4965287" cy="757130"/>
          </a:xfrm>
          <a:noFill/>
        </p:spPr>
        <p:txBody>
          <a:bodyPr wrap="square" rtlCol="0">
            <a:spAutoFit/>
          </a:bodyPr>
          <a:lstStyle>
            <a:lvl1pPr>
              <a:defRPr lang="en-US" sz="4800" b="1" dirty="0">
                <a:solidFill>
                  <a:schemeClr val="bg1"/>
                </a:solidFill>
                <a:latin typeface="+mj-lt"/>
                <a:ea typeface="Frutiger LT Pro 55 Roman" panose="020B0602020204020204" pitchFamily="34" charset="77"/>
                <a:cs typeface="Calibri" panose="020F0502020204030204" pitchFamily="34" charset="0"/>
              </a:defRPr>
            </a:lvl1pPr>
          </a:lstStyle>
          <a:p>
            <a:pPr marL="0" lvl="0"/>
            <a:r>
              <a:rPr lang="en-US" err="1"/>
              <a:t>Seperator</a:t>
            </a:r>
            <a:r>
              <a:rPr lang="en-US"/>
              <a:t> 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C069346-0F64-5D04-D8FB-E7B7BBCA8E5B}"/>
              </a:ext>
            </a:extLst>
          </p:cNvPr>
          <p:cNvSpPr/>
          <p:nvPr userDrawn="1"/>
        </p:nvSpPr>
        <p:spPr>
          <a:xfrm rot="2180911">
            <a:off x="-1615254" y="-610985"/>
            <a:ext cx="8781646" cy="9123788"/>
          </a:xfrm>
          <a:custGeom>
            <a:avLst/>
            <a:gdLst/>
            <a:ahLst/>
            <a:cxnLst/>
            <a:rect l="l" t="t" r="r" b="b"/>
            <a:pathLst>
              <a:path w="7560000" h="7854545">
                <a:moveTo>
                  <a:pt x="0" y="0"/>
                </a:moveTo>
                <a:lnTo>
                  <a:pt x="7560000" y="0"/>
                </a:lnTo>
                <a:lnTo>
                  <a:pt x="7560000" y="7854545"/>
                </a:lnTo>
                <a:lnTo>
                  <a:pt x="0" y="785454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gradFill flip="none" rotWithShape="1">
          <a:gsLst>
            <a:gs pos="0">
              <a:srgbClr val="192754"/>
            </a:gs>
            <a:gs pos="100000">
              <a:srgbClr val="020A5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urple and blue background&#10;&#10;Description automatically generated">
            <a:extLst>
              <a:ext uri="{FF2B5EF4-FFF2-40B4-BE49-F238E27FC236}">
                <a16:creationId xmlns:a16="http://schemas.microsoft.com/office/drawing/2014/main" id="{36DFBD63-69D9-B2BE-E1F5-65711C48A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21236"/>
            <a:ext cx="12192001" cy="68792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70FAE1-C77A-BBED-707B-0B12A2F42D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20A51"/>
              </a:gs>
              <a:gs pos="100000">
                <a:srgbClr val="192754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id="{E33E8484-6B27-99A7-4684-E424EFB4145D}"/>
              </a:ext>
            </a:extLst>
          </p:cNvPr>
          <p:cNvSpPr/>
          <p:nvPr userDrawn="1"/>
        </p:nvSpPr>
        <p:spPr>
          <a:xfrm rot="13971561">
            <a:off x="5007538" y="-2643408"/>
            <a:ext cx="10141285" cy="10536400"/>
          </a:xfrm>
          <a:custGeom>
            <a:avLst/>
            <a:gdLst/>
            <a:ahLst/>
            <a:cxnLst/>
            <a:rect l="l" t="t" r="r" b="b"/>
            <a:pathLst>
              <a:path w="7560000" h="7854545">
                <a:moveTo>
                  <a:pt x="0" y="0"/>
                </a:moveTo>
                <a:lnTo>
                  <a:pt x="7560000" y="0"/>
                </a:lnTo>
                <a:lnTo>
                  <a:pt x="7560000" y="7854545"/>
                </a:lnTo>
                <a:lnTo>
                  <a:pt x="0" y="785454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2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">
            <a:extLst>
              <a:ext uri="{FF2B5EF4-FFF2-40B4-BE49-F238E27FC236}">
                <a16:creationId xmlns:a16="http://schemas.microsoft.com/office/drawing/2014/main" id="{843E6B3F-149A-81EF-ED36-5124744D8887}"/>
              </a:ext>
            </a:extLst>
          </p:cNvPr>
          <p:cNvSpPr/>
          <p:nvPr userDrawn="1"/>
        </p:nvSpPr>
        <p:spPr>
          <a:xfrm>
            <a:off x="-320249" y="2112742"/>
            <a:ext cx="3182878" cy="3182878"/>
          </a:xfrm>
          <a:custGeom>
            <a:avLst/>
            <a:gdLst/>
            <a:ahLst/>
            <a:cxnLst/>
            <a:rect l="l" t="t" r="r" b="b"/>
            <a:pathLst>
              <a:path w="4387207" h="4387207">
                <a:moveTo>
                  <a:pt x="0" y="0"/>
                </a:moveTo>
                <a:lnTo>
                  <a:pt x="4387206" y="0"/>
                </a:lnTo>
                <a:lnTo>
                  <a:pt x="4387206" y="4387207"/>
                </a:lnTo>
                <a:lnTo>
                  <a:pt x="0" y="438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CC46C5-639A-34CF-C428-3CFC91A31F12}"/>
              </a:ext>
            </a:extLst>
          </p:cNvPr>
          <p:cNvGrpSpPr/>
          <p:nvPr userDrawn="1"/>
        </p:nvGrpSpPr>
        <p:grpSpPr>
          <a:xfrm>
            <a:off x="397993" y="1523999"/>
            <a:ext cx="5137325" cy="3071587"/>
            <a:chOff x="677684" y="1792513"/>
            <a:chExt cx="5474151" cy="327297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4BA3D84-5412-D5FC-FF92-9BE8570F6E91}"/>
                </a:ext>
              </a:extLst>
            </p:cNvPr>
            <p:cNvGrpSpPr/>
            <p:nvPr/>
          </p:nvGrpSpPr>
          <p:grpSpPr>
            <a:xfrm>
              <a:off x="746303" y="1792513"/>
              <a:ext cx="5405532" cy="3272974"/>
              <a:chOff x="1340461" y="2642069"/>
              <a:chExt cx="2733582" cy="3272974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D4F128-B604-977E-D873-06521194CEFF}"/>
                  </a:ext>
                </a:extLst>
              </p:cNvPr>
              <p:cNvSpPr txBox="1"/>
              <p:nvPr/>
            </p:nvSpPr>
            <p:spPr>
              <a:xfrm>
                <a:off x="1430173" y="2642069"/>
                <a:ext cx="2022687" cy="166455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i="1" u="none" strike="noStrike" kern="1200" cap="none" spc="-15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</a:rPr>
                  <a:t>Getting to the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DBA8185-89B3-7617-8ACD-A83EB12F3476}"/>
                  </a:ext>
                </a:extLst>
              </p:cNvPr>
              <p:cNvSpPr txBox="1"/>
              <p:nvPr/>
            </p:nvSpPr>
            <p:spPr>
              <a:xfrm>
                <a:off x="1955020" y="3269413"/>
                <a:ext cx="2119023" cy="1664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1" u="none" strike="noStrike" kern="1200" cap="none" spc="-150" normalizeH="0" baseline="0" noProof="0">
                    <a:ln>
                      <a:noFill/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</a:rPr>
                  <a:t>future, faster.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FC9ADC-65AB-3B5A-ADC6-5EE93CA70534}"/>
                  </a:ext>
                </a:extLst>
              </p:cNvPr>
              <p:cNvSpPr txBox="1"/>
              <p:nvPr/>
            </p:nvSpPr>
            <p:spPr>
              <a:xfrm>
                <a:off x="1340461" y="4168026"/>
                <a:ext cx="2442708" cy="1747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1" u="none" strike="noStrike" kern="1200" cap="none" spc="-150" normalizeH="0" baseline="0" noProof="0">
                    <a:ln w="28575">
                      <a:noFill/>
                    </a:ln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</a:rPr>
                  <a:t>Together</a:t>
                </a:r>
                <a:r>
                  <a:rPr kumimoji="0" lang="en-US" sz="7200" b="1" i="1" u="none" strike="noStrike" kern="1200" cap="none" spc="-150" normalizeH="0" baseline="0" noProof="0">
                    <a:ln w="285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</a:rPr>
                  <a:t>.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8B9592-8463-9A39-DA86-B6C5026F1F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lum bright="10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684" y="1818835"/>
              <a:ext cx="2717183" cy="771808"/>
            </a:xfrm>
            <a:prstGeom prst="rect">
              <a:avLst/>
            </a:prstGeom>
          </p:spPr>
        </p:pic>
      </p:grpSp>
      <p:sp>
        <p:nvSpPr>
          <p:cNvPr id="30" name="Freeform 13">
            <a:extLst>
              <a:ext uri="{FF2B5EF4-FFF2-40B4-BE49-F238E27FC236}">
                <a16:creationId xmlns:a16="http://schemas.microsoft.com/office/drawing/2014/main" id="{8BE9624B-A81F-F5DE-7FDA-002162975D11}"/>
              </a:ext>
            </a:extLst>
          </p:cNvPr>
          <p:cNvSpPr/>
          <p:nvPr userDrawn="1"/>
        </p:nvSpPr>
        <p:spPr>
          <a:xfrm>
            <a:off x="8925959" y="119829"/>
            <a:ext cx="1786082" cy="994499"/>
          </a:xfrm>
          <a:custGeom>
            <a:avLst/>
            <a:gdLst/>
            <a:ahLst/>
            <a:cxnLst/>
            <a:rect l="l" t="t" r="r" b="b"/>
            <a:pathLst>
              <a:path w="3102526" h="1697928">
                <a:moveTo>
                  <a:pt x="0" y="0"/>
                </a:moveTo>
                <a:lnTo>
                  <a:pt x="3102526" y="0"/>
                </a:lnTo>
                <a:lnTo>
                  <a:pt x="3102526" y="1697928"/>
                </a:lnTo>
                <a:lnTo>
                  <a:pt x="0" y="169792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person wearing headphones and sitting at a computer&#10;&#10;Description automatically generated">
            <a:extLst>
              <a:ext uri="{FF2B5EF4-FFF2-40B4-BE49-F238E27FC236}">
                <a16:creationId xmlns:a16="http://schemas.microsoft.com/office/drawing/2014/main" id="{7B27564E-9E6A-264F-2529-2FBABB32F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2" r="40683"/>
          <a:stretch/>
        </p:blipFill>
        <p:spPr>
          <a:xfrm>
            <a:off x="3116228" y="119830"/>
            <a:ext cx="9075772" cy="67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B01B99F-2CE5-433C-8F7A-483D41C4A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399" y="469835"/>
            <a:ext cx="11125200" cy="4349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3200" b="1" kern="1200" dirty="0">
                <a:solidFill>
                  <a:srgbClr val="020A5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Title Here</a:t>
            </a:r>
          </a:p>
        </p:txBody>
      </p:sp>
      <p:sp>
        <p:nvSpPr>
          <p:cNvPr id="23" name="Marcador de número de diapositiva 5">
            <a:extLst>
              <a:ext uri="{FF2B5EF4-FFF2-40B4-BE49-F238E27FC236}">
                <a16:creationId xmlns:a16="http://schemas.microsoft.com/office/drawing/2014/main" id="{B982187F-CBBE-F09C-0F6F-730E0F0B1244}"/>
              </a:ext>
            </a:extLst>
          </p:cNvPr>
          <p:cNvSpPr txBox="1">
            <a:spLocks/>
          </p:cNvSpPr>
          <p:nvPr userDrawn="1"/>
        </p:nvSpPr>
        <p:spPr>
          <a:xfrm>
            <a:off x="11221092" y="6437871"/>
            <a:ext cx="828094" cy="324138"/>
          </a:xfrm>
          <a:prstGeom prst="rect">
            <a:avLst/>
          </a:prstGeom>
        </p:spPr>
        <p:txBody>
          <a:bodyPr lIns="104891" tIns="52445" rIns="104891" bIns="52445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439014-E629-42E3-A58B-61A0F1C8CFFE}" type="slidenum">
              <a:rPr lang="en-US" sz="1200" b="0" smtClean="0">
                <a:solidFill>
                  <a:srgbClr val="00001E"/>
                </a:solidFill>
                <a:latin typeface="Frutiger 45 Light" pitchFamily="2" charset="0"/>
                <a:cs typeface="Calibri" panose="020F0502020204030204" pitchFamily="34" charset="0"/>
              </a:rPr>
              <a:pPr algn="r"/>
              <a:t>‹#›</a:t>
            </a:fld>
            <a:endParaRPr lang="en-US" sz="1200" b="0">
              <a:solidFill>
                <a:srgbClr val="00001E"/>
              </a:solidFill>
              <a:latin typeface="Frutiger 45 Light" pitchFamily="2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4AF41C-4638-266E-5008-D2D1192B6E2D}"/>
              </a:ext>
            </a:extLst>
          </p:cNvPr>
          <p:cNvGrpSpPr/>
          <p:nvPr userDrawn="1"/>
        </p:nvGrpSpPr>
        <p:grpSpPr>
          <a:xfrm>
            <a:off x="-730921" y="228600"/>
            <a:ext cx="331252" cy="2004762"/>
            <a:chOff x="-730921" y="228600"/>
            <a:chExt cx="331252" cy="200476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999557-9494-D768-728A-031296D3BF67}"/>
                </a:ext>
              </a:extLst>
            </p:cNvPr>
            <p:cNvSpPr/>
            <p:nvPr/>
          </p:nvSpPr>
          <p:spPr>
            <a:xfrm rot="5400000">
              <a:off x="-730921" y="228600"/>
              <a:ext cx="320900" cy="320900"/>
            </a:xfrm>
            <a:prstGeom prst="ellipse">
              <a:avLst/>
            </a:prstGeom>
            <a:solidFill>
              <a:srgbClr val="B419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348BF3-F3AB-3F29-924D-846BAF4B5437}"/>
                </a:ext>
              </a:extLst>
            </p:cNvPr>
            <p:cNvSpPr/>
            <p:nvPr/>
          </p:nvSpPr>
          <p:spPr>
            <a:xfrm rot="5400000">
              <a:off x="-730921" y="649565"/>
              <a:ext cx="320900" cy="320900"/>
            </a:xfrm>
            <a:prstGeom prst="ellipse">
              <a:avLst/>
            </a:prstGeom>
            <a:solidFill>
              <a:srgbClr val="1927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3697E58-F794-1BFD-98E0-764981EDBB1E}"/>
                </a:ext>
              </a:extLst>
            </p:cNvPr>
            <p:cNvSpPr/>
            <p:nvPr/>
          </p:nvSpPr>
          <p:spPr>
            <a:xfrm rot="5400000">
              <a:off x="-730921" y="1070531"/>
              <a:ext cx="320900" cy="320900"/>
            </a:xfrm>
            <a:prstGeom prst="ellipse">
              <a:avLst/>
            </a:prstGeom>
            <a:solidFill>
              <a:srgbClr val="1C1D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086BDC0-6589-CFA4-FE5F-85B0A6427B78}"/>
                </a:ext>
              </a:extLst>
            </p:cNvPr>
            <p:cNvSpPr/>
            <p:nvPr/>
          </p:nvSpPr>
          <p:spPr>
            <a:xfrm rot="5400000">
              <a:off x="-720569" y="1491496"/>
              <a:ext cx="320900" cy="320900"/>
            </a:xfrm>
            <a:prstGeom prst="ellipse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DD680162-0321-CF91-6CE5-D66074468F01}"/>
                </a:ext>
              </a:extLst>
            </p:cNvPr>
            <p:cNvSpPr/>
            <p:nvPr/>
          </p:nvSpPr>
          <p:spPr>
            <a:xfrm rot="5400000">
              <a:off x="-730921" y="1912462"/>
              <a:ext cx="320900" cy="3209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0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pos="73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ainbow&#10;&#10;Description automatically generated">
            <a:extLst>
              <a:ext uri="{FF2B5EF4-FFF2-40B4-BE49-F238E27FC236}">
                <a16:creationId xmlns:a16="http://schemas.microsoft.com/office/drawing/2014/main" id="{834822A9-DF3C-76DA-0F7D-428C964456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67236"/>
            <a:ext cx="12192001" cy="69252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EEB829-6CD0-4395-A39D-7E253A77EA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82435" y="2765913"/>
            <a:ext cx="3601189" cy="132617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b="1" kern="1200" dirty="0">
                <a:solidFill>
                  <a:schemeClr val="bg1"/>
                </a:solidFill>
                <a:latin typeface="Frutiger LT Pro 55 Roman" panose="020B0602020204020204" pitchFamily="34" charset="77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/>
              <a:t>Thank you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4C7068-0752-FBFE-5D91-4C5EF463A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82435" y="4233333"/>
            <a:ext cx="4293054" cy="66481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Frutiger LT Pro 55 Roman" panose="020B0602020204020204" pitchFamily="34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7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9.sv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65125"/>
            <a:ext cx="10885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825625"/>
            <a:ext cx="108857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3048000" y="6425185"/>
            <a:ext cx="6096000" cy="248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97A0A4"/>
                </a:solidFill>
                <a:effectLst/>
                <a:latin typeface="Frutiger LT Pro 45 Light" panose="020B0403030504020204" pitchFamily="34" charset="77"/>
                <a:ea typeface="Frutiger LT Pro 45 Light" panose="020B0403030504020204" pitchFamily="34" charset="77"/>
                <a:cs typeface="Calibri" panose="020F0502020204030204" pitchFamily="34" charset="0"/>
              </a:rPr>
              <a:t>©LTIMindtree | Privileged and Confidential 2025</a:t>
            </a:r>
            <a:endParaRPr lang="en-IN" sz="1000" dirty="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 Box 1073742684">
            <a:extLst>
              <a:ext uri="{FF2B5EF4-FFF2-40B4-BE49-F238E27FC236}">
                <a16:creationId xmlns:a16="http://schemas.microsoft.com/office/drawing/2014/main" id="{CB09C83E-2E41-0B4B-7535-36A14EDE4624}"/>
              </a:ext>
            </a:extLst>
          </p:cNvPr>
          <p:cNvSpPr txBox="1"/>
          <p:nvPr userDrawn="1"/>
        </p:nvSpPr>
        <p:spPr>
          <a:xfrm>
            <a:off x="4620260" y="3278188"/>
            <a:ext cx="2951480" cy="3016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000">
              <a:solidFill>
                <a:srgbClr val="595959"/>
              </a:solidFill>
              <a:effectLst/>
              <a:latin typeface="Frutiger LT Pro 45 Light" panose="020B0403030504020204" pitchFamily="34" charset="77"/>
              <a:ea typeface="Frutiger LT Pro 45 Light" panose="020B0403030504020204" pitchFamily="34" charset="77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0561BA-C7F5-9336-C8B6-9C52C6E480B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1" y="6373111"/>
            <a:ext cx="1369134" cy="38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1" r:id="rId2"/>
    <p:sldLayoutId id="2147483678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rutiger LT Pro 55 Roman" panose="020B0602020204020204" pitchFamily="34" charset="77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utiger LT Pro 55 Roman" panose="020B0602020204020204" pitchFamily="34" charset="77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3685D-D505-42E6-B2A3-1B26BC79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5" y="365125"/>
            <a:ext cx="108857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300D-8B9D-444F-97B8-8F7D7E3A3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5" y="1825625"/>
            <a:ext cx="1088571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B723-1905-4E83-9D47-D0B5CFAA7945}"/>
              </a:ext>
            </a:extLst>
          </p:cNvPr>
          <p:cNvSpPr txBox="1"/>
          <p:nvPr userDrawn="1"/>
        </p:nvSpPr>
        <p:spPr>
          <a:xfrm>
            <a:off x="3144520" y="6478192"/>
            <a:ext cx="599948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97A0A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©LTIMindtree | Privileged and Confidential 2025</a:t>
            </a:r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4E6E1E-7055-8D1B-4C37-9DCF88F21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3624" y="90102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171322-9733-781D-E8F0-A4A2852E8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246" y="6448698"/>
            <a:ext cx="1167615" cy="329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FAADE7-DDFF-BF0A-D366-76DAC73818AA}"/>
              </a:ext>
            </a:extLst>
          </p:cNvPr>
          <p:cNvCxnSpPr>
            <a:cxnSpLocks/>
          </p:cNvCxnSpPr>
          <p:nvPr userDrawn="1"/>
        </p:nvCxnSpPr>
        <p:spPr>
          <a:xfrm>
            <a:off x="1327335" y="6515214"/>
            <a:ext cx="0" cy="20794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F00A9D-A8B8-46B2-1BF7-7E8FF6AC3B0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18593" y="6530728"/>
            <a:ext cx="909784" cy="1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6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5" Type="http://schemas.openxmlformats.org/officeDocument/2006/relationships/image" Target="../media/image118.svg"/><Relationship Id="rId15" Type="http://schemas.openxmlformats.org/officeDocument/2006/relationships/image" Target="../media/image128.sv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16.svg"/><Relationship Id="rId7" Type="http://schemas.microsoft.com/office/2007/relationships/hdphoto" Target="../media/hdphoto16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0.png"/><Relationship Id="rId11" Type="http://schemas.openxmlformats.org/officeDocument/2006/relationships/image" Target="../media/image133.svg"/><Relationship Id="rId5" Type="http://schemas.microsoft.com/office/2007/relationships/hdphoto" Target="../media/hdphoto15.wdp"/><Relationship Id="rId10" Type="http://schemas.openxmlformats.org/officeDocument/2006/relationships/image" Target="../media/image132.png"/><Relationship Id="rId4" Type="http://schemas.openxmlformats.org/officeDocument/2006/relationships/image" Target="../media/image129.png"/><Relationship Id="rId9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microsoft.com/office/2007/relationships/hdphoto" Target="../media/hdphoto20.wdp"/><Relationship Id="rId3" Type="http://schemas.openxmlformats.org/officeDocument/2006/relationships/image" Target="../media/image146.png"/><Relationship Id="rId7" Type="http://schemas.microsoft.com/office/2007/relationships/hdphoto" Target="../media/hdphoto19.wdp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8.png"/><Relationship Id="rId11" Type="http://schemas.openxmlformats.org/officeDocument/2006/relationships/image" Target="../media/image152.png"/><Relationship Id="rId5" Type="http://schemas.microsoft.com/office/2007/relationships/hdphoto" Target="../media/hdphoto18.wdp"/><Relationship Id="rId15" Type="http://schemas.microsoft.com/office/2007/relationships/hdphoto" Target="../media/hdphoto21.wdp"/><Relationship Id="rId10" Type="http://schemas.openxmlformats.org/officeDocument/2006/relationships/image" Target="../media/image151.png"/><Relationship Id="rId4" Type="http://schemas.openxmlformats.org/officeDocument/2006/relationships/image" Target="../media/image147.png"/><Relationship Id="rId9" Type="http://schemas.openxmlformats.org/officeDocument/2006/relationships/image" Target="../media/image150.png"/><Relationship Id="rId14" Type="http://schemas.openxmlformats.org/officeDocument/2006/relationships/image" Target="../media/image15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155.png"/><Relationship Id="rId7" Type="http://schemas.openxmlformats.org/officeDocument/2006/relationships/image" Target="../media/image1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3.wdp"/><Relationship Id="rId5" Type="http://schemas.openxmlformats.org/officeDocument/2006/relationships/image" Target="../media/image156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1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microsoft.com/office/2007/relationships/hdphoto" Target="../media/hdphoto29.wdp"/><Relationship Id="rId3" Type="http://schemas.openxmlformats.org/officeDocument/2006/relationships/image" Target="../media/image161.png"/><Relationship Id="rId7" Type="http://schemas.openxmlformats.org/officeDocument/2006/relationships/image" Target="../media/image160.png"/><Relationship Id="rId12" Type="http://schemas.openxmlformats.org/officeDocument/2006/relationships/image" Target="../media/image168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6.wdp"/><Relationship Id="rId11" Type="http://schemas.microsoft.com/office/2007/relationships/hdphoto" Target="../media/hdphoto28.wdp"/><Relationship Id="rId5" Type="http://schemas.openxmlformats.org/officeDocument/2006/relationships/image" Target="../media/image165.png"/><Relationship Id="rId15" Type="http://schemas.openxmlformats.org/officeDocument/2006/relationships/image" Target="../media/image170.svg"/><Relationship Id="rId10" Type="http://schemas.openxmlformats.org/officeDocument/2006/relationships/image" Target="../media/image167.png"/><Relationship Id="rId4" Type="http://schemas.openxmlformats.org/officeDocument/2006/relationships/image" Target="../media/image164.png"/><Relationship Id="rId9" Type="http://schemas.microsoft.com/office/2007/relationships/hdphoto" Target="../media/hdphoto27.wdp"/><Relationship Id="rId14" Type="http://schemas.openxmlformats.org/officeDocument/2006/relationships/image" Target="../media/image1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microsoft.com/office/2007/relationships/hdphoto" Target="../media/hdphoto29.wdp"/><Relationship Id="rId3" Type="http://schemas.openxmlformats.org/officeDocument/2006/relationships/image" Target="../media/image161.png"/><Relationship Id="rId7" Type="http://schemas.openxmlformats.org/officeDocument/2006/relationships/image" Target="../media/image160.png"/><Relationship Id="rId12" Type="http://schemas.openxmlformats.org/officeDocument/2006/relationships/image" Target="../media/image168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0.wdp"/><Relationship Id="rId11" Type="http://schemas.microsoft.com/office/2007/relationships/hdphoto" Target="../media/hdphoto28.wdp"/><Relationship Id="rId5" Type="http://schemas.openxmlformats.org/officeDocument/2006/relationships/image" Target="../media/image172.png"/><Relationship Id="rId15" Type="http://schemas.openxmlformats.org/officeDocument/2006/relationships/image" Target="../media/image170.svg"/><Relationship Id="rId10" Type="http://schemas.openxmlformats.org/officeDocument/2006/relationships/image" Target="../media/image167.png"/><Relationship Id="rId4" Type="http://schemas.openxmlformats.org/officeDocument/2006/relationships/image" Target="../media/image164.png"/><Relationship Id="rId9" Type="http://schemas.microsoft.com/office/2007/relationships/hdphoto" Target="../media/hdphoto31.wdp"/><Relationship Id="rId14" Type="http://schemas.openxmlformats.org/officeDocument/2006/relationships/image" Target="../media/image1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8.png"/><Relationship Id="rId3" Type="http://schemas.openxmlformats.org/officeDocument/2006/relationships/image" Target="../media/image171.png"/><Relationship Id="rId7" Type="http://schemas.microsoft.com/office/2007/relationships/hdphoto" Target="../media/hdphoto30.wdp"/><Relationship Id="rId12" Type="http://schemas.microsoft.com/office/2007/relationships/hdphoto" Target="../media/hdphoto2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2.png"/><Relationship Id="rId11" Type="http://schemas.openxmlformats.org/officeDocument/2006/relationships/image" Target="../media/image167.png"/><Relationship Id="rId5" Type="http://schemas.openxmlformats.org/officeDocument/2006/relationships/image" Target="../media/image164.png"/><Relationship Id="rId10" Type="http://schemas.microsoft.com/office/2007/relationships/hdphoto" Target="../media/hdphoto31.wdp"/><Relationship Id="rId4" Type="http://schemas.openxmlformats.org/officeDocument/2006/relationships/image" Target="../media/image161.png"/><Relationship Id="rId9" Type="http://schemas.openxmlformats.org/officeDocument/2006/relationships/image" Target="../media/image173.png"/><Relationship Id="rId14" Type="http://schemas.microsoft.com/office/2007/relationships/hdphoto" Target="../media/hdphoto2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8.png"/><Relationship Id="rId3" Type="http://schemas.openxmlformats.org/officeDocument/2006/relationships/image" Target="../media/image174.png"/><Relationship Id="rId7" Type="http://schemas.microsoft.com/office/2007/relationships/hdphoto" Target="../media/hdphoto32.wdp"/><Relationship Id="rId12" Type="http://schemas.microsoft.com/office/2007/relationships/hdphoto" Target="../media/hdphoto2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0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5.png"/><Relationship Id="rId11" Type="http://schemas.openxmlformats.org/officeDocument/2006/relationships/image" Target="../media/image167.png"/><Relationship Id="rId5" Type="http://schemas.openxmlformats.org/officeDocument/2006/relationships/image" Target="../media/image164.png"/><Relationship Id="rId15" Type="http://schemas.openxmlformats.org/officeDocument/2006/relationships/image" Target="../media/image169.png"/><Relationship Id="rId10" Type="http://schemas.microsoft.com/office/2007/relationships/hdphoto" Target="../media/hdphoto33.wdp"/><Relationship Id="rId4" Type="http://schemas.openxmlformats.org/officeDocument/2006/relationships/image" Target="../media/image161.png"/><Relationship Id="rId9" Type="http://schemas.openxmlformats.org/officeDocument/2006/relationships/image" Target="../media/image176.png"/><Relationship Id="rId1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microsoft.com/office/2007/relationships/hdphoto" Target="../media/hdphoto29.wdp"/><Relationship Id="rId3" Type="http://schemas.openxmlformats.org/officeDocument/2006/relationships/image" Target="../media/image163.jpeg"/><Relationship Id="rId7" Type="http://schemas.microsoft.com/office/2007/relationships/hdphoto" Target="../media/hdphoto34.wdp"/><Relationship Id="rId12" Type="http://schemas.openxmlformats.org/officeDocument/2006/relationships/image" Target="../media/image168.png"/><Relationship Id="rId2" Type="http://schemas.openxmlformats.org/officeDocument/2006/relationships/notesSlide" Target="../notesSlides/notesSlide5.xml"/><Relationship Id="rId16" Type="http://schemas.microsoft.com/office/2007/relationships/hdphoto" Target="../media/hdphoto36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7.png"/><Relationship Id="rId11" Type="http://schemas.microsoft.com/office/2007/relationships/hdphoto" Target="../media/hdphoto28.wdp"/><Relationship Id="rId5" Type="http://schemas.openxmlformats.org/officeDocument/2006/relationships/image" Target="../media/image164.png"/><Relationship Id="rId15" Type="http://schemas.openxmlformats.org/officeDocument/2006/relationships/image" Target="../media/image179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microsoft.com/office/2007/relationships/hdphoto" Target="../media/hdphoto35.wdp"/><Relationship Id="rId14" Type="http://schemas.openxmlformats.org/officeDocument/2006/relationships/image" Target="../media/image1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microsoft.com/office/2007/relationships/hdphoto" Target="../media/hdphoto29.wdp"/><Relationship Id="rId18" Type="http://schemas.openxmlformats.org/officeDocument/2006/relationships/image" Target="../media/image170.svg"/><Relationship Id="rId3" Type="http://schemas.openxmlformats.org/officeDocument/2006/relationships/image" Target="../media/image162.png"/><Relationship Id="rId7" Type="http://schemas.microsoft.com/office/2007/relationships/hdphoto" Target="../media/hdphoto37.wdp"/><Relationship Id="rId12" Type="http://schemas.openxmlformats.org/officeDocument/2006/relationships/image" Target="../media/image168.png"/><Relationship Id="rId17" Type="http://schemas.openxmlformats.org/officeDocument/2006/relationships/image" Target="../media/image169.png"/><Relationship Id="rId2" Type="http://schemas.openxmlformats.org/officeDocument/2006/relationships/notesSlide" Target="../notesSlides/notesSlide6.xml"/><Relationship Id="rId16" Type="http://schemas.microsoft.com/office/2007/relationships/hdphoto" Target="../media/hdphoto39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0.png"/><Relationship Id="rId11" Type="http://schemas.microsoft.com/office/2007/relationships/hdphoto" Target="../media/hdphoto28.wdp"/><Relationship Id="rId5" Type="http://schemas.openxmlformats.org/officeDocument/2006/relationships/image" Target="../media/image164.png"/><Relationship Id="rId15" Type="http://schemas.openxmlformats.org/officeDocument/2006/relationships/image" Target="../media/image18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microsoft.com/office/2007/relationships/hdphoto" Target="../media/hdphoto38.wdp"/><Relationship Id="rId14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160.png"/><Relationship Id="rId18" Type="http://schemas.openxmlformats.org/officeDocument/2006/relationships/image" Target="../media/image183.png"/><Relationship Id="rId3" Type="http://schemas.openxmlformats.org/officeDocument/2006/relationships/image" Target="../media/image161.png"/><Relationship Id="rId7" Type="http://schemas.openxmlformats.org/officeDocument/2006/relationships/image" Target="../media/image181.png"/><Relationship Id="rId12" Type="http://schemas.microsoft.com/office/2007/relationships/hdphoto" Target="../media/hdphoto29.wdp"/><Relationship Id="rId17" Type="http://schemas.openxmlformats.org/officeDocument/2006/relationships/image" Target="../media/image170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7.wdp"/><Relationship Id="rId11" Type="http://schemas.openxmlformats.org/officeDocument/2006/relationships/image" Target="../media/image168.png"/><Relationship Id="rId5" Type="http://schemas.openxmlformats.org/officeDocument/2006/relationships/image" Target="../media/image180.png"/><Relationship Id="rId15" Type="http://schemas.microsoft.com/office/2007/relationships/hdphoto" Target="../media/hdphoto39.wdp"/><Relationship Id="rId10" Type="http://schemas.microsoft.com/office/2007/relationships/hdphoto" Target="../media/hdphoto28.wdp"/><Relationship Id="rId4" Type="http://schemas.openxmlformats.org/officeDocument/2006/relationships/image" Target="../media/image164.png"/><Relationship Id="rId9" Type="http://schemas.openxmlformats.org/officeDocument/2006/relationships/image" Target="../media/image167.png"/><Relationship Id="rId14" Type="http://schemas.openxmlformats.org/officeDocument/2006/relationships/image" Target="../media/image18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81.png"/><Relationship Id="rId12" Type="http://schemas.microsoft.com/office/2007/relationships/hdphoto" Target="../media/hdphoto29.wdp"/><Relationship Id="rId17" Type="http://schemas.openxmlformats.org/officeDocument/2006/relationships/image" Target="../media/image17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7.wdp"/><Relationship Id="rId11" Type="http://schemas.openxmlformats.org/officeDocument/2006/relationships/image" Target="../media/image168.png"/><Relationship Id="rId5" Type="http://schemas.openxmlformats.org/officeDocument/2006/relationships/image" Target="../media/image180.png"/><Relationship Id="rId15" Type="http://schemas.microsoft.com/office/2007/relationships/hdphoto" Target="../media/hdphoto39.wdp"/><Relationship Id="rId10" Type="http://schemas.microsoft.com/office/2007/relationships/hdphoto" Target="../media/hdphoto28.wdp"/><Relationship Id="rId4" Type="http://schemas.openxmlformats.org/officeDocument/2006/relationships/image" Target="../media/image164.png"/><Relationship Id="rId9" Type="http://schemas.openxmlformats.org/officeDocument/2006/relationships/image" Target="../media/image167.png"/><Relationship Id="rId14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26" Type="http://schemas.openxmlformats.org/officeDocument/2006/relationships/image" Target="../media/image52.png"/><Relationship Id="rId3" Type="http://schemas.microsoft.com/office/2007/relationships/hdphoto" Target="../media/hdphoto3.wdp"/><Relationship Id="rId21" Type="http://schemas.openxmlformats.org/officeDocument/2006/relationships/image" Target="../media/image47.png"/><Relationship Id="rId7" Type="http://schemas.microsoft.com/office/2007/relationships/hdphoto" Target="../media/hdphoto5.wdp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33" Type="http://schemas.openxmlformats.org/officeDocument/2006/relationships/image" Target="../media/image59.sv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5" Type="http://schemas.microsoft.com/office/2007/relationships/hdphoto" Target="../media/hdphoto4.wdp"/><Relationship Id="rId15" Type="http://schemas.openxmlformats.org/officeDocument/2006/relationships/image" Target="../media/image41.png"/><Relationship Id="rId23" Type="http://schemas.openxmlformats.org/officeDocument/2006/relationships/image" Target="../media/image49.svg"/><Relationship Id="rId28" Type="http://schemas.openxmlformats.org/officeDocument/2006/relationships/image" Target="../media/image54.png"/><Relationship Id="rId10" Type="http://schemas.openxmlformats.org/officeDocument/2006/relationships/image" Target="../media/image37.png"/><Relationship Id="rId19" Type="http://schemas.openxmlformats.org/officeDocument/2006/relationships/image" Target="../media/image45.jpeg"/><Relationship Id="rId31" Type="http://schemas.openxmlformats.org/officeDocument/2006/relationships/image" Target="../media/image57.svg"/><Relationship Id="rId4" Type="http://schemas.openxmlformats.org/officeDocument/2006/relationships/image" Target="../media/image34.png"/><Relationship Id="rId9" Type="http://schemas.microsoft.com/office/2007/relationships/hdphoto" Target="../media/hdphoto6.wdp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8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5.png"/><Relationship Id="rId18" Type="http://schemas.microsoft.com/office/2007/relationships/hdphoto" Target="../media/hdphoto13.wdp"/><Relationship Id="rId3" Type="http://schemas.openxmlformats.org/officeDocument/2006/relationships/image" Target="../media/image60.png"/><Relationship Id="rId21" Type="http://schemas.openxmlformats.org/officeDocument/2006/relationships/image" Target="../media/image71.png"/><Relationship Id="rId7" Type="http://schemas.openxmlformats.org/officeDocument/2006/relationships/image" Target="../media/image62.png"/><Relationship Id="rId12" Type="http://schemas.microsoft.com/office/2007/relationships/hdphoto" Target="../media/hdphoto12.wdp"/><Relationship Id="rId17" Type="http://schemas.openxmlformats.org/officeDocument/2006/relationships/image" Target="../media/image69.png"/><Relationship Id="rId2" Type="http://schemas.openxmlformats.org/officeDocument/2006/relationships/image" Target="../media/image53.png"/><Relationship Id="rId16" Type="http://schemas.openxmlformats.org/officeDocument/2006/relationships/image" Target="../media/image68.svg"/><Relationship Id="rId20" Type="http://schemas.microsoft.com/office/2007/relationships/hdphoto" Target="../media/hdphoto14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9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openxmlformats.org/officeDocument/2006/relationships/image" Target="../media/image73.png"/><Relationship Id="rId10" Type="http://schemas.microsoft.com/office/2007/relationships/hdphoto" Target="../media/hdphoto11.wdp"/><Relationship Id="rId19" Type="http://schemas.openxmlformats.org/officeDocument/2006/relationships/image" Target="../media/image70.png"/><Relationship Id="rId4" Type="http://schemas.microsoft.com/office/2007/relationships/hdphoto" Target="../media/hdphoto8.wdp"/><Relationship Id="rId9" Type="http://schemas.openxmlformats.org/officeDocument/2006/relationships/image" Target="../media/image63.png"/><Relationship Id="rId14" Type="http://schemas.openxmlformats.org/officeDocument/2006/relationships/image" Target="../media/image66.svg"/><Relationship Id="rId22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EFC6_1FE53369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" Type="http://schemas.openxmlformats.org/officeDocument/2006/relationships/image" Target="../media/image76.png"/><Relationship Id="rId21" Type="http://schemas.openxmlformats.org/officeDocument/2006/relationships/image" Target="../media/image94.sv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90.svg"/><Relationship Id="rId25" Type="http://schemas.openxmlformats.org/officeDocument/2006/relationships/image" Target="../media/image98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image" Target="../media/image78.png"/><Relationship Id="rId15" Type="http://schemas.openxmlformats.org/officeDocument/2006/relationships/image" Target="../media/image88.svg"/><Relationship Id="rId23" Type="http://schemas.openxmlformats.org/officeDocument/2006/relationships/image" Target="../media/image96.svg"/><Relationship Id="rId10" Type="http://schemas.openxmlformats.org/officeDocument/2006/relationships/image" Target="../media/image83.svg"/><Relationship Id="rId19" Type="http://schemas.openxmlformats.org/officeDocument/2006/relationships/image" Target="../media/image92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7FFFEFC8_2CDAC85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A167CF07-0349-BC8B-89FD-CE33C3804D00}"/>
              </a:ext>
            </a:extLst>
          </p:cNvPr>
          <p:cNvSpPr txBox="1">
            <a:spLocks/>
          </p:cNvSpPr>
          <p:nvPr/>
        </p:nvSpPr>
        <p:spPr>
          <a:xfrm>
            <a:off x="4728869" y="4494678"/>
            <a:ext cx="5951831" cy="10211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4400" b="0" i="0" u="none" strike="noStrike" cap="none" spc="0" normalizeH="0" baseline="0">
                <a:ln>
                  <a:noFill/>
                </a:ln>
                <a:solidFill>
                  <a:srgbClr val="00AAF6"/>
                </a:solidFill>
                <a:effectLst/>
                <a:uLnTx/>
                <a:uFillTx/>
                <a:ea typeface="Source Sans Pro" panose="020B0503030403020204" pitchFamily="34" charset="0"/>
                <a:cs typeface="Open Sans" panose="020B0606030504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219110">
              <a:lnSpc>
                <a:spcPct val="100000"/>
              </a:lnSpc>
              <a:defRPr/>
            </a:pPr>
            <a:r>
              <a:rPr lang="en-IN" sz="3200" dirty="0">
                <a:solidFill>
                  <a:schemeClr val="bg1"/>
                </a:solidFill>
              </a:rPr>
              <a:t>Appian Capability</a:t>
            </a:r>
            <a:br>
              <a:rPr lang="en-IN" sz="3200" dirty="0">
                <a:solidFill>
                  <a:schemeClr val="bg1"/>
                </a:solidFill>
              </a:rPr>
            </a:br>
            <a:endParaRPr lang="en-US" sz="3200" b="1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B17754-1833-91F8-C151-19CB6281BBEA}"/>
              </a:ext>
            </a:extLst>
          </p:cNvPr>
          <p:cNvGrpSpPr/>
          <p:nvPr/>
        </p:nvGrpSpPr>
        <p:grpSpPr>
          <a:xfrm>
            <a:off x="8510879" y="1876516"/>
            <a:ext cx="3739515" cy="585856"/>
            <a:chOff x="8615046" y="1922814"/>
            <a:chExt cx="3739514" cy="5858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B74680-17E4-AAF6-44B0-301611061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78836" y="1922814"/>
              <a:ext cx="2075724" cy="58585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EFFA065-9B8D-6B24-D93F-44A8E565D8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58567" y="1999981"/>
              <a:ext cx="0" cy="431524"/>
            </a:xfrm>
            <a:prstGeom prst="line">
              <a:avLst/>
            </a:prstGeom>
            <a:ln w="3175">
              <a:solidFill>
                <a:schemeClr val="tx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B94062A-59D9-CAA2-2298-90B797F34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15046" y="2063734"/>
              <a:ext cx="1550034" cy="273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4450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B15A7-D471-1AFE-A7C9-BDC1AB173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58A7D7-614C-8615-BD0C-65A439D38B1E}"/>
              </a:ext>
            </a:extLst>
          </p:cNvPr>
          <p:cNvSpPr/>
          <p:nvPr/>
        </p:nvSpPr>
        <p:spPr>
          <a:xfrm>
            <a:off x="533399" y="5189793"/>
            <a:ext cx="11125201" cy="9974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06A871-FD96-929F-1A2B-717FF22A43F4}"/>
              </a:ext>
            </a:extLst>
          </p:cNvPr>
          <p:cNvSpPr/>
          <p:nvPr/>
        </p:nvSpPr>
        <p:spPr>
          <a:xfrm>
            <a:off x="5786739" y="4816494"/>
            <a:ext cx="618522" cy="618522"/>
          </a:xfrm>
          <a:prstGeom prst="ellipse">
            <a:avLst/>
          </a:prstGeom>
          <a:solidFill>
            <a:srgbClr val="1C1DD0"/>
          </a:solidFill>
          <a:ln w="38100">
            <a:solidFill>
              <a:schemeClr val="bg1">
                <a:alpha val="50196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AE8C21-A2B1-5933-AA42-85ABBB1A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Appian Services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6BE1DF-EF5C-815D-309A-C6116AEC89E1}"/>
              </a:ext>
            </a:extLst>
          </p:cNvPr>
          <p:cNvSpPr/>
          <p:nvPr/>
        </p:nvSpPr>
        <p:spPr>
          <a:xfrm>
            <a:off x="775893" y="5442708"/>
            <a:ext cx="10640214" cy="69249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D"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Re-Invent</a:t>
            </a:r>
          </a:p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 Customer using process consulting capabilities to redefine and automate Business Processes to bring value @ scale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6A6097-128E-7D0C-4117-9397284A1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0871" y="4930626"/>
            <a:ext cx="390258" cy="39025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D1365E-41F3-6365-BC02-BA25898387E7}"/>
              </a:ext>
            </a:extLst>
          </p:cNvPr>
          <p:cNvSpPr/>
          <p:nvPr/>
        </p:nvSpPr>
        <p:spPr>
          <a:xfrm>
            <a:off x="6405261" y="1194849"/>
            <a:ext cx="3992578" cy="1041283"/>
          </a:xfrm>
          <a:prstGeom prst="roundRect">
            <a:avLst>
              <a:gd name="adj" fmla="val 7843"/>
            </a:avLst>
          </a:prstGeom>
          <a:solidFill>
            <a:srgbClr val="1C1DD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6206C4-AF7D-4F37-CB00-A1CBEAFCB0C8}"/>
              </a:ext>
            </a:extLst>
          </p:cNvPr>
          <p:cNvSpPr/>
          <p:nvPr/>
        </p:nvSpPr>
        <p:spPr>
          <a:xfrm>
            <a:off x="10480966" y="1180335"/>
            <a:ext cx="1177636" cy="1041283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" name="Graphic 44" descr="Artificial Intelligence with solid fill">
            <a:extLst>
              <a:ext uri="{FF2B5EF4-FFF2-40B4-BE49-F238E27FC236}">
                <a16:creationId xmlns:a16="http://schemas.microsoft.com/office/drawing/2014/main" id="{FCB695A4-6FEF-91F6-56B5-FF1F41184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62337" y="1393529"/>
            <a:ext cx="614895" cy="61489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CF836F8-6A2A-F18C-B9BA-D4204BC739DD}"/>
              </a:ext>
            </a:extLst>
          </p:cNvPr>
          <p:cNvSpPr txBox="1"/>
          <p:nvPr/>
        </p:nvSpPr>
        <p:spPr>
          <a:xfrm>
            <a:off x="6545943" y="1197641"/>
            <a:ext cx="2807546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 Innovate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B310F05-4F45-320E-AB53-C0D35AD054D4}"/>
              </a:ext>
            </a:extLst>
          </p:cNvPr>
          <p:cNvSpPr txBox="1"/>
          <p:nvPr/>
        </p:nvSpPr>
        <p:spPr>
          <a:xfrm>
            <a:off x="6545943" y="1614999"/>
            <a:ext cx="3620965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prototype development, emphasizing innovation and cutting-edge solutions like AI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6DDCE89-A6DC-D9E4-A4BA-23249D91AE98}"/>
              </a:ext>
            </a:extLst>
          </p:cNvPr>
          <p:cNvSpPr/>
          <p:nvPr/>
        </p:nvSpPr>
        <p:spPr>
          <a:xfrm>
            <a:off x="7666024" y="2509218"/>
            <a:ext cx="3992578" cy="1041283"/>
          </a:xfrm>
          <a:prstGeom prst="roundRect">
            <a:avLst>
              <a:gd name="adj" fmla="val 7843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F69C8C-01A2-F26F-3185-C0A48B54C323}"/>
              </a:ext>
            </a:extLst>
          </p:cNvPr>
          <p:cNvGrpSpPr/>
          <p:nvPr/>
        </p:nvGrpSpPr>
        <p:grpSpPr>
          <a:xfrm>
            <a:off x="6405261" y="2509218"/>
            <a:ext cx="1177636" cy="1041283"/>
            <a:chOff x="7114310" y="2450226"/>
            <a:chExt cx="1177636" cy="104128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3AD8B853-CC50-F29E-F8B2-D642FEF12C2B}"/>
                </a:ext>
              </a:extLst>
            </p:cNvPr>
            <p:cNvSpPr/>
            <p:nvPr/>
          </p:nvSpPr>
          <p:spPr>
            <a:xfrm>
              <a:off x="7114310" y="2450226"/>
              <a:ext cx="1177636" cy="1041283"/>
            </a:xfrm>
            <a:prstGeom prst="roundRect">
              <a:avLst>
                <a:gd name="adj" fmla="val 7843"/>
              </a:avLst>
            </a:prstGeom>
            <a:solidFill>
              <a:srgbClr val="FFFFFF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4" name="Graphic 53" descr="Connections with solid fill">
              <a:extLst>
                <a:ext uri="{FF2B5EF4-FFF2-40B4-BE49-F238E27FC236}">
                  <a16:creationId xmlns:a16="http://schemas.microsoft.com/office/drawing/2014/main" id="{1D7E6390-DE44-9193-ACAF-06B071A0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395681" y="2663420"/>
              <a:ext cx="614895" cy="61489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8B3EC72-8E6D-937A-0335-73D18834522F}"/>
              </a:ext>
            </a:extLst>
          </p:cNvPr>
          <p:cNvSpPr txBox="1"/>
          <p:nvPr/>
        </p:nvSpPr>
        <p:spPr>
          <a:xfrm>
            <a:off x="7864268" y="2512010"/>
            <a:ext cx="2808957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Synergy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85382A3-7AC6-DC35-BC39-20827762549B}"/>
              </a:ext>
            </a:extLst>
          </p:cNvPr>
          <p:cNvSpPr txBox="1"/>
          <p:nvPr/>
        </p:nvSpPr>
        <p:spPr>
          <a:xfrm>
            <a:off x="7864268" y="2928022"/>
            <a:ext cx="3549281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multi-vendor scenarios, highlighting collaboration and synergy delivering assigned set of work.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5129509-C3A1-F26D-F901-D3ABE88AE9D8}"/>
              </a:ext>
            </a:extLst>
          </p:cNvPr>
          <p:cNvSpPr/>
          <p:nvPr/>
        </p:nvSpPr>
        <p:spPr>
          <a:xfrm>
            <a:off x="6405262" y="3838100"/>
            <a:ext cx="3992578" cy="1041283"/>
          </a:xfrm>
          <a:prstGeom prst="roundRect">
            <a:avLst>
              <a:gd name="adj" fmla="val 7843"/>
            </a:avLst>
          </a:prstGeom>
          <a:solidFill>
            <a:srgbClr val="1C1DD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9008691-9AFB-9AA7-C9EA-0F46FCCBFD11}"/>
              </a:ext>
            </a:extLst>
          </p:cNvPr>
          <p:cNvSpPr/>
          <p:nvPr/>
        </p:nvSpPr>
        <p:spPr>
          <a:xfrm>
            <a:off x="10480967" y="3838100"/>
            <a:ext cx="1177636" cy="1041283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0" name="Graphic 79" descr="Cloud Computing with solid fill">
            <a:extLst>
              <a:ext uri="{FF2B5EF4-FFF2-40B4-BE49-F238E27FC236}">
                <a16:creationId xmlns:a16="http://schemas.microsoft.com/office/drawing/2014/main" id="{4AEBFCD6-9E3B-2EA9-1803-688009DAC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62338" y="4051294"/>
            <a:ext cx="614895" cy="61489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8CF87357-B9B6-B7B2-D0B8-A2E000393960}"/>
              </a:ext>
            </a:extLst>
          </p:cNvPr>
          <p:cNvSpPr txBox="1"/>
          <p:nvPr/>
        </p:nvSpPr>
        <p:spPr>
          <a:xfrm>
            <a:off x="6545943" y="3840891"/>
            <a:ext cx="2756530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Modernize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03735C9-57D5-B7A7-790C-ABAB188A4A71}"/>
              </a:ext>
            </a:extLst>
          </p:cNvPr>
          <p:cNvSpPr txBox="1"/>
          <p:nvPr/>
        </p:nvSpPr>
        <p:spPr>
          <a:xfrm>
            <a:off x="6545943" y="4271651"/>
            <a:ext cx="3569949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Modernize Appian platform by upgrading to latest cloud native Appian version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498E86-B19C-A75C-B513-C73C328624E3}"/>
              </a:ext>
            </a:extLst>
          </p:cNvPr>
          <p:cNvSpPr/>
          <p:nvPr/>
        </p:nvSpPr>
        <p:spPr>
          <a:xfrm>
            <a:off x="1794161" y="1180335"/>
            <a:ext cx="3992578" cy="1041283"/>
          </a:xfrm>
          <a:prstGeom prst="roundRect">
            <a:avLst>
              <a:gd name="adj" fmla="val 7843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71B69A-7F3A-B452-681B-B1872B1BE0B5}"/>
              </a:ext>
            </a:extLst>
          </p:cNvPr>
          <p:cNvSpPr/>
          <p:nvPr/>
        </p:nvSpPr>
        <p:spPr>
          <a:xfrm>
            <a:off x="533397" y="1180335"/>
            <a:ext cx="1177636" cy="1041283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Graphic 23" descr="Rating with solid fill">
            <a:extLst>
              <a:ext uri="{FF2B5EF4-FFF2-40B4-BE49-F238E27FC236}">
                <a16:creationId xmlns:a16="http://schemas.microsoft.com/office/drawing/2014/main" id="{4F69646D-4FDB-8D57-8C6F-C538EDF63D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14768" y="1393529"/>
            <a:ext cx="614895" cy="61489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5798AB9-5E45-02BE-6C15-50C6DB43C8BA}"/>
              </a:ext>
            </a:extLst>
          </p:cNvPr>
          <p:cNvSpPr txBox="1"/>
          <p:nvPr/>
        </p:nvSpPr>
        <p:spPr>
          <a:xfrm>
            <a:off x="2058262" y="1197641"/>
            <a:ext cx="2804730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Experience Connect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778055-0D80-A997-B407-BA7459CAC206}"/>
              </a:ext>
            </a:extLst>
          </p:cNvPr>
          <p:cNvSpPr txBox="1"/>
          <p:nvPr/>
        </p:nvSpPr>
        <p:spPr>
          <a:xfrm>
            <a:off x="2071178" y="1602299"/>
            <a:ext cx="3715560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integration within the experience ecosystem, focusing on seamless user experience, connectivity and integration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4C00378-8DAC-E856-885E-F1412A9D457C}"/>
              </a:ext>
            </a:extLst>
          </p:cNvPr>
          <p:cNvSpPr/>
          <p:nvPr/>
        </p:nvSpPr>
        <p:spPr>
          <a:xfrm>
            <a:off x="533398" y="2509218"/>
            <a:ext cx="3992578" cy="1041283"/>
          </a:xfrm>
          <a:prstGeom prst="roundRect">
            <a:avLst>
              <a:gd name="adj" fmla="val 7843"/>
            </a:avLst>
          </a:prstGeom>
          <a:solidFill>
            <a:srgbClr val="1C1DD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EF1C61-22C9-4EDB-ED93-FE12D2496FB5}"/>
              </a:ext>
            </a:extLst>
          </p:cNvPr>
          <p:cNvSpPr txBox="1"/>
          <p:nvPr/>
        </p:nvSpPr>
        <p:spPr>
          <a:xfrm>
            <a:off x="765749" y="2512010"/>
            <a:ext cx="2791329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Care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64C374B-09D9-B4BD-19DA-22C4F9FE7352}"/>
              </a:ext>
            </a:extLst>
          </p:cNvPr>
          <p:cNvSpPr txBox="1"/>
          <p:nvPr/>
        </p:nvSpPr>
        <p:spPr>
          <a:xfrm>
            <a:off x="775893" y="2928022"/>
            <a:ext cx="3588157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managed service-based delivery, emphasizing comprehensive implementation, care and management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3FDF387-A559-0D1C-AA53-06F7FDDCB855}"/>
              </a:ext>
            </a:extLst>
          </p:cNvPr>
          <p:cNvSpPr/>
          <p:nvPr/>
        </p:nvSpPr>
        <p:spPr>
          <a:xfrm>
            <a:off x="1794161" y="3838100"/>
            <a:ext cx="3992578" cy="1041283"/>
          </a:xfrm>
          <a:prstGeom prst="roundRect">
            <a:avLst>
              <a:gd name="adj" fmla="val 7843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FA0F567-B008-B3E5-A6B1-D07FC3A222CC}"/>
              </a:ext>
            </a:extLst>
          </p:cNvPr>
          <p:cNvSpPr/>
          <p:nvPr/>
        </p:nvSpPr>
        <p:spPr>
          <a:xfrm>
            <a:off x="533397" y="3838100"/>
            <a:ext cx="1177636" cy="1041283"/>
          </a:xfrm>
          <a:prstGeom prst="roundRect">
            <a:avLst>
              <a:gd name="adj" fmla="val 7843"/>
            </a:avLst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9" name="Graphic 78" descr="Continuous Improvement with solid fill">
            <a:extLst>
              <a:ext uri="{FF2B5EF4-FFF2-40B4-BE49-F238E27FC236}">
                <a16:creationId xmlns:a16="http://schemas.microsoft.com/office/drawing/2014/main" id="{E10AADDA-45F9-6BE0-5AB7-1F22161A8B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14768" y="4051294"/>
            <a:ext cx="614895" cy="61489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CACFD497-C5BF-B6CB-9724-34F3AE690459}"/>
              </a:ext>
            </a:extLst>
          </p:cNvPr>
          <p:cNvSpPr txBox="1"/>
          <p:nvPr/>
        </p:nvSpPr>
        <p:spPr>
          <a:xfrm>
            <a:off x="2071178" y="3840891"/>
            <a:ext cx="2761457" cy="43088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 Plus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0AD8072-CD81-A8D8-AD8B-C8DAEECC1754}"/>
              </a:ext>
            </a:extLst>
          </p:cNvPr>
          <p:cNvSpPr txBox="1"/>
          <p:nvPr/>
        </p:nvSpPr>
        <p:spPr>
          <a:xfrm>
            <a:off x="2071178" y="4271651"/>
            <a:ext cx="2761457" cy="46166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support projects, indicating enhanced support and continuous improvement.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F30C23-6625-D105-1660-ACF6260433E9}"/>
              </a:ext>
            </a:extLst>
          </p:cNvPr>
          <p:cNvGrpSpPr/>
          <p:nvPr/>
        </p:nvGrpSpPr>
        <p:grpSpPr>
          <a:xfrm>
            <a:off x="4609103" y="2509218"/>
            <a:ext cx="1177636" cy="1041283"/>
            <a:chOff x="3900053" y="2450226"/>
            <a:chExt cx="1177636" cy="1041283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83AEB72-D534-63DD-46FB-5995961E79B4}"/>
                </a:ext>
              </a:extLst>
            </p:cNvPr>
            <p:cNvSpPr/>
            <p:nvPr/>
          </p:nvSpPr>
          <p:spPr>
            <a:xfrm>
              <a:off x="3900053" y="2450226"/>
              <a:ext cx="1177636" cy="1041283"/>
            </a:xfrm>
            <a:prstGeom prst="roundRect">
              <a:avLst>
                <a:gd name="adj" fmla="val 7843"/>
              </a:avLst>
            </a:prstGeom>
            <a:solidFill>
              <a:srgbClr val="FFFFFF"/>
            </a:solidFill>
            <a:ln w="12700" cap="flat" cmpd="sng" algn="ctr">
              <a:solidFill>
                <a:srgbClr val="0070C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29FF18D-AFB9-A72C-EC07-03BD9E396AA7}"/>
                </a:ext>
              </a:extLst>
            </p:cNvPr>
            <p:cNvGrpSpPr/>
            <p:nvPr/>
          </p:nvGrpSpPr>
          <p:grpSpPr>
            <a:xfrm>
              <a:off x="4207044" y="2705215"/>
              <a:ext cx="563654" cy="531305"/>
              <a:chOff x="4713966" y="2670147"/>
              <a:chExt cx="563654" cy="531305"/>
            </a:xfrm>
            <a:solidFill>
              <a:srgbClr val="1C1DD0"/>
            </a:solidFill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E841791-ABD9-2BC0-93BE-B6F0A8513224}"/>
                  </a:ext>
                </a:extLst>
              </p:cNvPr>
              <p:cNvSpPr/>
              <p:nvPr/>
            </p:nvSpPr>
            <p:spPr>
              <a:xfrm>
                <a:off x="4713966" y="2964463"/>
                <a:ext cx="563654" cy="236989"/>
              </a:xfrm>
              <a:custGeom>
                <a:avLst/>
                <a:gdLst>
                  <a:gd name="connsiteX0" fmla="*/ 563654 w 563654"/>
                  <a:gd name="connsiteY0" fmla="*/ 25619 h 236989"/>
                  <a:gd name="connsiteX1" fmla="*/ 538288 w 563654"/>
                  <a:gd name="connsiteY1" fmla="*/ 0 h 236989"/>
                  <a:gd name="connsiteX2" fmla="*/ 524787 w 563654"/>
                  <a:gd name="connsiteY2" fmla="*/ 3790 h 236989"/>
                  <a:gd name="connsiteX3" fmla="*/ 415259 w 563654"/>
                  <a:gd name="connsiteY3" fmla="*/ 66413 h 236989"/>
                  <a:gd name="connsiteX4" fmla="*/ 415125 w 563654"/>
                  <a:gd name="connsiteY4" fmla="*/ 88005 h 236989"/>
                  <a:gd name="connsiteX5" fmla="*/ 363467 w 563654"/>
                  <a:gd name="connsiteY5" fmla="*/ 128102 h 236989"/>
                  <a:gd name="connsiteX6" fmla="*/ 249801 w 563654"/>
                  <a:gd name="connsiteY6" fmla="*/ 128102 h 236989"/>
                  <a:gd name="connsiteX7" fmla="*/ 249801 w 563654"/>
                  <a:gd name="connsiteY7" fmla="*/ 102481 h 236989"/>
                  <a:gd name="connsiteX8" fmla="*/ 365094 w 563654"/>
                  <a:gd name="connsiteY8" fmla="*/ 102481 h 236989"/>
                  <a:gd name="connsiteX9" fmla="*/ 390715 w 563654"/>
                  <a:gd name="connsiteY9" fmla="*/ 76860 h 236989"/>
                  <a:gd name="connsiteX10" fmla="*/ 365094 w 563654"/>
                  <a:gd name="connsiteY10" fmla="*/ 51240 h 236989"/>
                  <a:gd name="connsiteX11" fmla="*/ 211370 w 563654"/>
                  <a:gd name="connsiteY11" fmla="*/ 51240 h 236989"/>
                  <a:gd name="connsiteX12" fmla="*/ 181131 w 563654"/>
                  <a:gd name="connsiteY12" fmla="*/ 59874 h 236989"/>
                  <a:gd name="connsiteX13" fmla="*/ 0 w 563654"/>
                  <a:gd name="connsiteY13" fmla="*/ 147317 h 236989"/>
                  <a:gd name="connsiteX14" fmla="*/ 89672 w 563654"/>
                  <a:gd name="connsiteY14" fmla="*/ 236989 h 236989"/>
                  <a:gd name="connsiteX15" fmla="*/ 243396 w 563654"/>
                  <a:gd name="connsiteY15" fmla="*/ 179343 h 236989"/>
                  <a:gd name="connsiteX16" fmla="*/ 363108 w 563654"/>
                  <a:gd name="connsiteY16" fmla="*/ 179343 h 236989"/>
                  <a:gd name="connsiteX17" fmla="*/ 378263 w 563654"/>
                  <a:gd name="connsiteY17" fmla="*/ 174379 h 236989"/>
                  <a:gd name="connsiteX18" fmla="*/ 554193 w 563654"/>
                  <a:gd name="connsiteY18" fmla="*/ 45347 h 236989"/>
                  <a:gd name="connsiteX19" fmla="*/ 563654 w 563654"/>
                  <a:gd name="connsiteY19" fmla="*/ 25619 h 236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63654" h="236989">
                    <a:moveTo>
                      <a:pt x="563654" y="25619"/>
                    </a:moveTo>
                    <a:cubicBezTo>
                      <a:pt x="563724" y="11540"/>
                      <a:pt x="552367" y="70"/>
                      <a:pt x="538288" y="0"/>
                    </a:cubicBezTo>
                    <a:cubicBezTo>
                      <a:pt x="533522" y="-23"/>
                      <a:pt x="528845" y="1290"/>
                      <a:pt x="524787" y="3790"/>
                    </a:cubicBezTo>
                    <a:lnTo>
                      <a:pt x="415259" y="66413"/>
                    </a:lnTo>
                    <a:cubicBezTo>
                      <a:pt x="416738" y="73540"/>
                      <a:pt x="416692" y="80898"/>
                      <a:pt x="415125" y="88005"/>
                    </a:cubicBezTo>
                    <a:cubicBezTo>
                      <a:pt x="409379" y="111792"/>
                      <a:pt x="387935" y="128436"/>
                      <a:pt x="363467" y="128102"/>
                    </a:cubicBezTo>
                    <a:lnTo>
                      <a:pt x="249801" y="128102"/>
                    </a:lnTo>
                    <a:lnTo>
                      <a:pt x="249801" y="102481"/>
                    </a:lnTo>
                    <a:lnTo>
                      <a:pt x="365094" y="102481"/>
                    </a:lnTo>
                    <a:cubicBezTo>
                      <a:pt x="379244" y="102481"/>
                      <a:pt x="390715" y="91010"/>
                      <a:pt x="390715" y="76860"/>
                    </a:cubicBezTo>
                    <a:cubicBezTo>
                      <a:pt x="390715" y="62711"/>
                      <a:pt x="379244" y="51240"/>
                      <a:pt x="365094" y="51240"/>
                    </a:cubicBezTo>
                    <a:lnTo>
                      <a:pt x="211370" y="51240"/>
                    </a:lnTo>
                    <a:cubicBezTo>
                      <a:pt x="200683" y="51242"/>
                      <a:pt x="190209" y="54233"/>
                      <a:pt x="181131" y="59874"/>
                    </a:cubicBezTo>
                    <a:lnTo>
                      <a:pt x="0" y="147317"/>
                    </a:lnTo>
                    <a:lnTo>
                      <a:pt x="89672" y="236989"/>
                    </a:lnTo>
                    <a:cubicBezTo>
                      <a:pt x="131107" y="195554"/>
                      <a:pt x="184949" y="179343"/>
                      <a:pt x="243396" y="179343"/>
                    </a:cubicBezTo>
                    <a:lnTo>
                      <a:pt x="363108" y="179343"/>
                    </a:lnTo>
                    <a:cubicBezTo>
                      <a:pt x="368559" y="179342"/>
                      <a:pt x="373868" y="177603"/>
                      <a:pt x="378263" y="174379"/>
                    </a:cubicBezTo>
                    <a:lnTo>
                      <a:pt x="554193" y="45347"/>
                    </a:lnTo>
                    <a:cubicBezTo>
                      <a:pt x="560158" y="40533"/>
                      <a:pt x="563634" y="33285"/>
                      <a:pt x="563654" y="25619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87" name="Graphic 86" descr="Single gear with solid fill">
                <a:extLst>
                  <a:ext uri="{FF2B5EF4-FFF2-40B4-BE49-F238E27FC236}">
                    <a16:creationId xmlns:a16="http://schemas.microsoft.com/office/drawing/2014/main" id="{2A715E3F-3B9B-9E51-AA96-70E5BF17D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861167" y="2670147"/>
                <a:ext cx="320492" cy="3204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5318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A1E6151-3BE1-957B-B5DA-06552019F8CF}"/>
              </a:ext>
            </a:extLst>
          </p:cNvPr>
          <p:cNvSpPr/>
          <p:nvPr/>
        </p:nvSpPr>
        <p:spPr>
          <a:xfrm>
            <a:off x="0" y="1078478"/>
            <a:ext cx="12192000" cy="4560321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9F1347-B892-DAFD-0A54-EA5C2FC7DD9E}"/>
              </a:ext>
            </a:extLst>
          </p:cNvPr>
          <p:cNvSpPr/>
          <p:nvPr/>
        </p:nvSpPr>
        <p:spPr>
          <a:xfrm>
            <a:off x="533399" y="5130801"/>
            <a:ext cx="11125201" cy="99743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05DC6A-B1DF-D2F0-5052-87BFAEE16CCB}"/>
              </a:ext>
            </a:extLst>
          </p:cNvPr>
          <p:cNvSpPr/>
          <p:nvPr/>
        </p:nvSpPr>
        <p:spPr>
          <a:xfrm>
            <a:off x="5786739" y="4757502"/>
            <a:ext cx="618522" cy="618522"/>
          </a:xfrm>
          <a:prstGeom prst="ellipse">
            <a:avLst/>
          </a:prstGeom>
          <a:gradFill flip="none" rotWithShape="1">
            <a:gsLst>
              <a:gs pos="0">
                <a:srgbClr val="B4198A"/>
              </a:gs>
              <a:gs pos="100000">
                <a:srgbClr val="020A51"/>
              </a:gs>
            </a:gsLst>
            <a:lin ang="13500000" scaled="1"/>
            <a:tileRect/>
          </a:gradFill>
          <a:ln w="38100">
            <a:solidFill>
              <a:schemeClr val="bg1">
                <a:lumMod val="95000"/>
                <a:alpha val="50196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91B6560-1BAE-03E6-BE97-1C573025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Broad level Solution Areas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170C68-9C96-F692-13FC-AA6EEABEF43D}"/>
              </a:ext>
            </a:extLst>
          </p:cNvPr>
          <p:cNvSpPr/>
          <p:nvPr/>
        </p:nvSpPr>
        <p:spPr>
          <a:xfrm>
            <a:off x="2002970" y="5490156"/>
            <a:ext cx="8186058" cy="53860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en-ID"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Re-imagine Automation</a:t>
            </a:r>
          </a:p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Consulting offering to transform business processes to bring value @ scale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0C78E3-C0B4-8E1A-EB0C-B13B785A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0871" y="4871634"/>
            <a:ext cx="390258" cy="3902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6CF2C3-0F9B-2A1C-CFB1-FEFE2F63B943}"/>
              </a:ext>
            </a:extLst>
          </p:cNvPr>
          <p:cNvGrpSpPr/>
          <p:nvPr/>
        </p:nvGrpSpPr>
        <p:grpSpPr>
          <a:xfrm>
            <a:off x="632465" y="1537413"/>
            <a:ext cx="2522304" cy="3083421"/>
            <a:chOff x="736210" y="1537413"/>
            <a:chExt cx="2522304" cy="308342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FA7FE52-114B-6FE8-2E36-E1DC2D878F8D}"/>
                </a:ext>
              </a:extLst>
            </p:cNvPr>
            <p:cNvSpPr/>
            <p:nvPr/>
          </p:nvSpPr>
          <p:spPr>
            <a:xfrm>
              <a:off x="736210" y="1631950"/>
              <a:ext cx="2522303" cy="2988884"/>
            </a:xfrm>
            <a:prstGeom prst="roundRect">
              <a:avLst>
                <a:gd name="adj" fmla="val 5106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E6C2E9-E758-E152-0474-B2E40857E462}"/>
                </a:ext>
              </a:extLst>
            </p:cNvPr>
            <p:cNvSpPr/>
            <p:nvPr/>
          </p:nvSpPr>
          <p:spPr>
            <a:xfrm rot="5400000">
              <a:off x="1874527" y="399096"/>
              <a:ext cx="245669" cy="2522304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5BBBD0-AC7C-0876-4E4D-1341643A8022}"/>
              </a:ext>
            </a:extLst>
          </p:cNvPr>
          <p:cNvGrpSpPr/>
          <p:nvPr/>
        </p:nvGrpSpPr>
        <p:grpSpPr>
          <a:xfrm>
            <a:off x="3434054" y="1537413"/>
            <a:ext cx="2522304" cy="3083421"/>
            <a:chOff x="736210" y="1537413"/>
            <a:chExt cx="2522304" cy="308342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927A468-571F-02DC-54CC-404B627ACD3F}"/>
                </a:ext>
              </a:extLst>
            </p:cNvPr>
            <p:cNvSpPr/>
            <p:nvPr/>
          </p:nvSpPr>
          <p:spPr>
            <a:xfrm>
              <a:off x="736210" y="1631950"/>
              <a:ext cx="2522303" cy="2988884"/>
            </a:xfrm>
            <a:prstGeom prst="roundRect">
              <a:avLst>
                <a:gd name="adj" fmla="val 5106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549D292-84C0-B843-B770-668DCA38F3A5}"/>
                </a:ext>
              </a:extLst>
            </p:cNvPr>
            <p:cNvSpPr/>
            <p:nvPr/>
          </p:nvSpPr>
          <p:spPr>
            <a:xfrm rot="5400000">
              <a:off x="1874527" y="399096"/>
              <a:ext cx="245669" cy="2522304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C2B232-EE08-9C14-7F51-AF8ED2ECA5AB}"/>
              </a:ext>
            </a:extLst>
          </p:cNvPr>
          <p:cNvGrpSpPr/>
          <p:nvPr/>
        </p:nvGrpSpPr>
        <p:grpSpPr>
          <a:xfrm>
            <a:off x="6235643" y="1537413"/>
            <a:ext cx="2522304" cy="3083421"/>
            <a:chOff x="736210" y="1537413"/>
            <a:chExt cx="2522304" cy="308342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0AC37EF-5A14-E41D-108B-8A612391B46E}"/>
                </a:ext>
              </a:extLst>
            </p:cNvPr>
            <p:cNvSpPr/>
            <p:nvPr/>
          </p:nvSpPr>
          <p:spPr>
            <a:xfrm>
              <a:off x="736210" y="1631950"/>
              <a:ext cx="2522303" cy="2988884"/>
            </a:xfrm>
            <a:prstGeom prst="roundRect">
              <a:avLst>
                <a:gd name="adj" fmla="val 5106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0397D83-7C61-80F7-CE09-B14F113DC438}"/>
                </a:ext>
              </a:extLst>
            </p:cNvPr>
            <p:cNvSpPr/>
            <p:nvPr/>
          </p:nvSpPr>
          <p:spPr>
            <a:xfrm rot="5400000">
              <a:off x="1874527" y="399096"/>
              <a:ext cx="245669" cy="2522304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697657-9BE3-A778-C6DA-565A06C5828F}"/>
              </a:ext>
            </a:extLst>
          </p:cNvPr>
          <p:cNvGrpSpPr/>
          <p:nvPr/>
        </p:nvGrpSpPr>
        <p:grpSpPr>
          <a:xfrm>
            <a:off x="9037232" y="1537413"/>
            <a:ext cx="2522304" cy="3083421"/>
            <a:chOff x="736210" y="1537413"/>
            <a:chExt cx="2522304" cy="308342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4A23C1C-0235-387A-F278-2D4127F3A565}"/>
                </a:ext>
              </a:extLst>
            </p:cNvPr>
            <p:cNvSpPr/>
            <p:nvPr/>
          </p:nvSpPr>
          <p:spPr>
            <a:xfrm>
              <a:off x="736210" y="1631950"/>
              <a:ext cx="2522303" cy="2988884"/>
            </a:xfrm>
            <a:prstGeom prst="roundRect">
              <a:avLst>
                <a:gd name="adj" fmla="val 5106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F001EB5-5587-0A52-A608-C2BFB2FD5870}"/>
                </a:ext>
              </a:extLst>
            </p:cNvPr>
            <p:cNvSpPr/>
            <p:nvPr/>
          </p:nvSpPr>
          <p:spPr>
            <a:xfrm rot="5400000">
              <a:off x="1874527" y="399096"/>
              <a:ext cx="245669" cy="2522304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678580A4-11F1-75CD-71F7-83608AADB17A}"/>
              </a:ext>
            </a:extLst>
          </p:cNvPr>
          <p:cNvSpPr/>
          <p:nvPr/>
        </p:nvSpPr>
        <p:spPr>
          <a:xfrm>
            <a:off x="1490841" y="1208570"/>
            <a:ext cx="805553" cy="846760"/>
          </a:xfrm>
          <a:prstGeom prst="ellipse">
            <a:avLst/>
          </a:prstGeom>
          <a:gradFill>
            <a:gsLst>
              <a:gs pos="0">
                <a:srgbClr val="209BFD"/>
              </a:gs>
              <a:gs pos="100000">
                <a:srgbClr val="020A51"/>
              </a:gs>
            </a:gsLst>
            <a:lin ang="13500000" scaled="1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613675B-8610-C065-0999-D6776859B7D9}"/>
              </a:ext>
            </a:extLst>
          </p:cNvPr>
          <p:cNvSpPr/>
          <p:nvPr/>
        </p:nvSpPr>
        <p:spPr>
          <a:xfrm>
            <a:off x="4292430" y="1208570"/>
            <a:ext cx="805553" cy="846760"/>
          </a:xfrm>
          <a:prstGeom prst="ellipse">
            <a:avLst/>
          </a:prstGeom>
          <a:gradFill>
            <a:gsLst>
              <a:gs pos="0">
                <a:srgbClr val="209BFD"/>
              </a:gs>
              <a:gs pos="100000">
                <a:srgbClr val="020A51"/>
              </a:gs>
            </a:gsLst>
            <a:lin ang="13500000" scaled="1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81B77E-36BE-1019-2F43-A8234ACE5E13}"/>
              </a:ext>
            </a:extLst>
          </p:cNvPr>
          <p:cNvSpPr/>
          <p:nvPr/>
        </p:nvSpPr>
        <p:spPr>
          <a:xfrm>
            <a:off x="7094019" y="1208570"/>
            <a:ext cx="805553" cy="846760"/>
          </a:xfrm>
          <a:prstGeom prst="ellipse">
            <a:avLst/>
          </a:prstGeom>
          <a:gradFill>
            <a:gsLst>
              <a:gs pos="0">
                <a:srgbClr val="209BFD"/>
              </a:gs>
              <a:gs pos="100000">
                <a:srgbClr val="020A51"/>
              </a:gs>
            </a:gsLst>
            <a:lin ang="13500000" scaled="1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1F996E1-066F-A887-147C-3FC924328C23}"/>
              </a:ext>
            </a:extLst>
          </p:cNvPr>
          <p:cNvSpPr/>
          <p:nvPr/>
        </p:nvSpPr>
        <p:spPr>
          <a:xfrm>
            <a:off x="9895608" y="1208570"/>
            <a:ext cx="805553" cy="846760"/>
          </a:xfrm>
          <a:prstGeom prst="ellipse">
            <a:avLst/>
          </a:prstGeom>
          <a:gradFill>
            <a:gsLst>
              <a:gs pos="0">
                <a:srgbClr val="209BFD"/>
              </a:gs>
              <a:gs pos="100000">
                <a:srgbClr val="020A51"/>
              </a:gs>
            </a:gsLst>
            <a:lin ang="13500000" scaled="1"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9" name="Google Shape;159;p3">
            <a:extLst>
              <a:ext uri="{FF2B5EF4-FFF2-40B4-BE49-F238E27FC236}">
                <a16:creationId xmlns:a16="http://schemas.microsoft.com/office/drawing/2014/main" id="{38973338-9CBE-9C42-6914-4AA06A97AEC7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597028" y="1335362"/>
            <a:ext cx="593175" cy="5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72;p9">
            <a:extLst>
              <a:ext uri="{FF2B5EF4-FFF2-40B4-BE49-F238E27FC236}">
                <a16:creationId xmlns:a16="http://schemas.microsoft.com/office/drawing/2014/main" id="{67FE97BE-5D23-EAA5-F82C-264C9353827F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85419" y="1375120"/>
            <a:ext cx="422750" cy="50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57;p3">
            <a:extLst>
              <a:ext uri="{FF2B5EF4-FFF2-40B4-BE49-F238E27FC236}">
                <a16:creationId xmlns:a16="http://schemas.microsoft.com/office/drawing/2014/main" id="{4C2A930B-E954-B0F2-551B-98CA67D9CC71}"/>
              </a:ext>
            </a:extLst>
          </p:cNvPr>
          <p:cNvPicPr preferRelativeResize="0"/>
          <p:nvPr/>
        </p:nvPicPr>
        <p:blipFill rotWithShape="1">
          <a:blip r:embed="rId8">
            <a:alphaModFix/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87414" y="1403680"/>
            <a:ext cx="516390" cy="456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raphic 31" descr="Cloud Computing outline">
            <a:extLst>
              <a:ext uri="{FF2B5EF4-FFF2-40B4-BE49-F238E27FC236}">
                <a16:creationId xmlns:a16="http://schemas.microsoft.com/office/drawing/2014/main" id="{3FF2217A-0A29-BFAD-E750-571F4AE2F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10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041814" y="1365684"/>
            <a:ext cx="513138" cy="51313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BA9C09D-515D-EDB5-8D2C-05370C945842}"/>
              </a:ext>
            </a:extLst>
          </p:cNvPr>
          <p:cNvSpPr txBox="1"/>
          <p:nvPr/>
        </p:nvSpPr>
        <p:spPr>
          <a:xfrm>
            <a:off x="614882" y="2194197"/>
            <a:ext cx="252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0A51"/>
                </a:solidFill>
                <a:latin typeface="+mj-lt"/>
                <a:cs typeface="Arial" panose="020B0604020202020204" pitchFamily="34" charset="0"/>
              </a:rPr>
              <a:t>Build New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F3F7D8-8533-D8EB-9F71-02B7B4BFBD6F}"/>
              </a:ext>
            </a:extLst>
          </p:cNvPr>
          <p:cNvSpPr txBox="1"/>
          <p:nvPr/>
        </p:nvSpPr>
        <p:spPr>
          <a:xfrm>
            <a:off x="3433274" y="2185592"/>
            <a:ext cx="252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0A51"/>
                </a:solidFill>
                <a:latin typeface="+mj-lt"/>
                <a:cs typeface="Arial" panose="020B0604020202020204" pitchFamily="34" charset="0"/>
              </a:rPr>
              <a:t>Extend Existing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E216C9-64C6-2E86-246D-585420D02E9F}"/>
              </a:ext>
            </a:extLst>
          </p:cNvPr>
          <p:cNvSpPr txBox="1"/>
          <p:nvPr/>
        </p:nvSpPr>
        <p:spPr>
          <a:xfrm>
            <a:off x="6234084" y="2185592"/>
            <a:ext cx="252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0A51"/>
                </a:solidFill>
                <a:latin typeface="+mj-lt"/>
                <a:cs typeface="Arial" panose="020B0604020202020204" pitchFamily="34" charset="0"/>
              </a:rPr>
              <a:t>Connect to Enterprise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656E3D-DB31-6CC9-0059-9F871E964951}"/>
              </a:ext>
            </a:extLst>
          </p:cNvPr>
          <p:cNvSpPr txBox="1"/>
          <p:nvPr/>
        </p:nvSpPr>
        <p:spPr>
          <a:xfrm>
            <a:off x="9034894" y="2185592"/>
            <a:ext cx="252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0A51"/>
                </a:solidFill>
                <a:latin typeface="+mj-lt"/>
                <a:cs typeface="Arial" panose="020B0604020202020204" pitchFamily="34" charset="0"/>
              </a:rPr>
              <a:t>Modernize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64FDB2-6BFB-C0B4-55C8-464AD0C4DF9A}"/>
              </a:ext>
            </a:extLst>
          </p:cNvPr>
          <p:cNvSpPr txBox="1"/>
          <p:nvPr/>
        </p:nvSpPr>
        <p:spPr>
          <a:xfrm>
            <a:off x="690101" y="2618615"/>
            <a:ext cx="21412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7162" defTabSz="914172">
              <a:spcBef>
                <a:spcPts val="600"/>
              </a:spcBef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Create new Enterprise solutions for </a:t>
            </a:r>
            <a:r>
              <a:rPr lang="en-US" sz="1400" dirty="0"/>
              <a:t>process orchestration, automation, and intelligence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07EE99-2D47-1B38-8A53-0040A692E556}"/>
              </a:ext>
            </a:extLst>
          </p:cNvPr>
          <p:cNvSpPr txBox="1"/>
          <p:nvPr/>
        </p:nvSpPr>
        <p:spPr>
          <a:xfrm>
            <a:off x="6308075" y="2618615"/>
            <a:ext cx="2377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7162" marR="0" lvl="0" defTabSz="914172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cs typeface="Arial" panose="020B0604020202020204" pitchFamily="34" charset="0"/>
              </a:rPr>
              <a:t>Connect People with Systems to provide holistic solutions with improved customer experience and operation efficiencies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323119-24A2-F3BA-9D7A-12E4A21A5254}"/>
              </a:ext>
            </a:extLst>
          </p:cNvPr>
          <p:cNvSpPr txBox="1"/>
          <p:nvPr/>
        </p:nvSpPr>
        <p:spPr>
          <a:xfrm>
            <a:off x="3506486" y="2618615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7162" defTabSz="914172">
              <a:lnSpc>
                <a:spcPct val="100000"/>
              </a:lnSpc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Extend current systems with AI and Hyper-automation capabilities to automate anything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F0E147-5EF7-7754-CD84-F4139D668BF7}"/>
              </a:ext>
            </a:extLst>
          </p:cNvPr>
          <p:cNvSpPr txBox="1"/>
          <p:nvPr/>
        </p:nvSpPr>
        <p:spPr>
          <a:xfrm>
            <a:off x="9109664" y="2618615"/>
            <a:ext cx="2377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7162" marR="0" lvl="0" defTabSz="914172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sz="1400">
                <a:solidFill>
                  <a:srgbClr val="000000"/>
                </a:solidFill>
                <a:cs typeface="Arial" panose="020B0604020202020204" pitchFamily="34" charset="0"/>
              </a:rPr>
              <a:t>Modernize Appian platform by upgrading to latest cloud native Appian version</a:t>
            </a:r>
          </a:p>
          <a:p>
            <a:pPr marL="157162" marR="0" lvl="0" defTabSz="914172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US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760DB17-6F44-3DBE-F7A8-888B724FA495}"/>
              </a:ext>
            </a:extLst>
          </p:cNvPr>
          <p:cNvCxnSpPr>
            <a:cxnSpLocks/>
          </p:cNvCxnSpPr>
          <p:nvPr/>
        </p:nvCxnSpPr>
        <p:spPr>
          <a:xfrm>
            <a:off x="775893" y="2578362"/>
            <a:ext cx="220106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DBC940-E2AD-AD12-192F-AF3E5464043C}"/>
              </a:ext>
            </a:extLst>
          </p:cNvPr>
          <p:cNvCxnSpPr>
            <a:cxnSpLocks/>
          </p:cNvCxnSpPr>
          <p:nvPr/>
        </p:nvCxnSpPr>
        <p:spPr>
          <a:xfrm>
            <a:off x="3585677" y="2578362"/>
            <a:ext cx="220106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A9ED4B5-AADC-6D5F-EE2C-23EDB2D42B12}"/>
              </a:ext>
            </a:extLst>
          </p:cNvPr>
          <p:cNvCxnSpPr>
            <a:cxnSpLocks/>
          </p:cNvCxnSpPr>
          <p:nvPr/>
        </p:nvCxnSpPr>
        <p:spPr>
          <a:xfrm>
            <a:off x="6405261" y="2587778"/>
            <a:ext cx="220106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4ADE8C-A491-1552-BD56-8A10B1A224A7}"/>
              </a:ext>
            </a:extLst>
          </p:cNvPr>
          <p:cNvCxnSpPr>
            <a:cxnSpLocks/>
          </p:cNvCxnSpPr>
          <p:nvPr/>
        </p:nvCxnSpPr>
        <p:spPr>
          <a:xfrm>
            <a:off x="9215045" y="2587778"/>
            <a:ext cx="2201062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685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66B8A4-DE1A-615B-6F02-35145D3F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Engagements with Customers</a:t>
            </a:r>
          </a:p>
        </p:txBody>
      </p:sp>
      <p:sp>
        <p:nvSpPr>
          <p:cNvPr id="4" name="Rectangle 3">
            <a:hlinkClick r:id="" action="ppaction://noaction"/>
            <a:extLst>
              <a:ext uri="{FF2B5EF4-FFF2-40B4-BE49-F238E27FC236}">
                <a16:creationId xmlns:a16="http://schemas.microsoft.com/office/drawing/2014/main" id="{08D207FC-7198-7920-9FFC-22B725C5BB1A}"/>
              </a:ext>
            </a:extLst>
          </p:cNvPr>
          <p:cNvSpPr/>
          <p:nvPr/>
        </p:nvSpPr>
        <p:spPr>
          <a:xfrm>
            <a:off x="170707" y="3784047"/>
            <a:ext cx="2193989" cy="2326361"/>
          </a:xfrm>
          <a:prstGeom prst="rect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776">
              <a:defRPr/>
            </a:pPr>
            <a:endParaRPr lang="en-IN" sz="3199" kern="0">
              <a:solidFill>
                <a:prstClr val="white"/>
              </a:solidFill>
              <a:latin typeface="Frutiger 45 Light"/>
              <a:ea typeface="ヒラギノ角ゴ Pro W3" pitchFamily="124" charset="-128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01B74F24-ED34-28D6-E346-96406386E01E}"/>
              </a:ext>
            </a:extLst>
          </p:cNvPr>
          <p:cNvSpPr/>
          <p:nvPr/>
        </p:nvSpPr>
        <p:spPr>
          <a:xfrm rot="5400000">
            <a:off x="2164181" y="4788175"/>
            <a:ext cx="731331" cy="365665"/>
          </a:xfrm>
          <a:prstGeom prst="triangle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776">
              <a:defRPr/>
            </a:pPr>
            <a:endParaRPr lang="en-US" sz="3199" kern="0">
              <a:solidFill>
                <a:prstClr val="white"/>
              </a:solidFill>
              <a:latin typeface="Frutiger 45 Light"/>
              <a:ea typeface="ヒラギノ角ゴ Pro W3" pitchFamily="12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A13FB-1E9A-8299-1B73-64336D592869}"/>
              </a:ext>
            </a:extLst>
          </p:cNvPr>
          <p:cNvSpPr txBox="1"/>
          <p:nvPr/>
        </p:nvSpPr>
        <p:spPr>
          <a:xfrm>
            <a:off x="533121" y="4929268"/>
            <a:ext cx="14349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685783" rtl="0" eaLnBrk="1" latinLnBrk="0" hangingPunct="1">
              <a:lnSpc>
                <a:spcPts val="1500"/>
              </a:lnSpc>
              <a:defRPr sz="1350" b="1" kern="0">
                <a:solidFill>
                  <a:schemeClr val="bg1"/>
                </a:solidFill>
                <a:latin typeface="+mn-lt"/>
                <a:ea typeface="ヒラギノ角ゴ Pro W3" pitchFamily="124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>
              <a:lnSpc>
                <a:spcPts val="1800"/>
              </a:lnSpc>
              <a:defRPr/>
            </a:pPr>
            <a:r>
              <a:rPr lang="en-US" sz="1600">
                <a:solidFill>
                  <a:prstClr val="white"/>
                </a:solidFill>
                <a:latin typeface="Frutiger 45 Light"/>
              </a:rPr>
              <a:t>Commercial Models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00D4D2-02B0-083C-EFFD-7C31F0236A2C}"/>
              </a:ext>
            </a:extLst>
          </p:cNvPr>
          <p:cNvGrpSpPr/>
          <p:nvPr/>
        </p:nvGrpSpPr>
        <p:grpSpPr>
          <a:xfrm>
            <a:off x="891632" y="4226780"/>
            <a:ext cx="762695" cy="630516"/>
            <a:chOff x="2394960" y="2042603"/>
            <a:chExt cx="1188193" cy="1110600"/>
          </a:xfrm>
        </p:grpSpPr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E0900B11-50B1-AC63-6C25-1A8BE13792BC}"/>
                </a:ext>
              </a:extLst>
            </p:cNvPr>
            <p:cNvSpPr/>
            <p:nvPr/>
          </p:nvSpPr>
          <p:spPr bwMode="auto">
            <a:xfrm>
              <a:off x="2590836" y="2212263"/>
              <a:ext cx="820365" cy="900227"/>
            </a:xfrm>
            <a:prstGeom prst="donut">
              <a:avLst>
                <a:gd name="adj" fmla="val 7163"/>
              </a:avLst>
            </a:prstGeom>
            <a:solidFill>
              <a:srgbClr val="FEFDFD"/>
            </a:solidFill>
            <a:ln w="6350" cap="flat" cmpd="sng" algn="ctr">
              <a:solidFill>
                <a:srgbClr val="FEFDF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16" tIns="45708" rIns="91416" bIns="45708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4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kern="0">
                <a:solidFill>
                  <a:srgbClr val="7C7C7C"/>
                </a:solidFill>
                <a:latin typeface="Frutiger 45 Light"/>
                <a:ea typeface="ヒラギノ角ゴ Pro W3" pitchFamily="124" charset="-128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02F7901-F038-2639-E159-24B9DDF8069C}"/>
                </a:ext>
              </a:extLst>
            </p:cNvPr>
            <p:cNvGrpSpPr/>
            <p:nvPr/>
          </p:nvGrpSpPr>
          <p:grpSpPr>
            <a:xfrm>
              <a:off x="2795450" y="2042603"/>
              <a:ext cx="455009" cy="610113"/>
              <a:chOff x="2767677" y="1854396"/>
              <a:chExt cx="455009" cy="610113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E90B5FC-A36D-BA6C-C308-DDC98AC04031}"/>
                  </a:ext>
                </a:extLst>
              </p:cNvPr>
              <p:cNvSpPr/>
              <p:nvPr/>
            </p:nvSpPr>
            <p:spPr bwMode="auto">
              <a:xfrm>
                <a:off x="2797742" y="1941253"/>
                <a:ext cx="351006" cy="369332"/>
              </a:xfrm>
              <a:prstGeom prst="ellipse">
                <a:avLst/>
              </a:prstGeom>
              <a:solidFill>
                <a:srgbClr val="FEFDFD"/>
              </a:solidFill>
              <a:ln w="635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1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>
                  <a:solidFill>
                    <a:srgbClr val="7C7C7C"/>
                  </a:solidFill>
                  <a:latin typeface="Frutiger 45 Light"/>
                  <a:ea typeface="ヒラギノ角ゴ Pro W3" pitchFamily="124" charset="-128"/>
                </a:endParaRPr>
              </a:p>
            </p:txBody>
          </p:sp>
          <p:sp>
            <p:nvSpPr>
              <p:cNvPr id="65" name="TextBox 18">
                <a:extLst>
                  <a:ext uri="{FF2B5EF4-FFF2-40B4-BE49-F238E27FC236}">
                    <a16:creationId xmlns:a16="http://schemas.microsoft.com/office/drawing/2014/main" id="{D8C5AE59-F3CB-993D-00D4-9BA4974E14BE}"/>
                  </a:ext>
                </a:extLst>
              </p:cNvPr>
              <p:cNvSpPr txBox="1"/>
              <p:nvPr/>
            </p:nvSpPr>
            <p:spPr>
              <a:xfrm>
                <a:off x="2767677" y="1854396"/>
                <a:ext cx="455009" cy="6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48">
                  <a:defRPr/>
                </a:pPr>
                <a:r>
                  <a:rPr lang="en-US" sz="1651" b="1" kern="0">
                    <a:solidFill>
                      <a:srgbClr val="7C7C7C"/>
                    </a:solidFill>
                    <a:latin typeface="Frutiger 45 Light"/>
                    <a:ea typeface="ヒラギノ角ゴ Pro W3" pitchFamily="124" charset="-128"/>
                  </a:rPr>
                  <a:t>$</a:t>
                </a:r>
              </a:p>
            </p:txBody>
          </p:sp>
          <p:sp>
            <p:nvSpPr>
              <p:cNvPr id="66" name="Circle: Hollow 65">
                <a:extLst>
                  <a:ext uri="{FF2B5EF4-FFF2-40B4-BE49-F238E27FC236}">
                    <a16:creationId xmlns:a16="http://schemas.microsoft.com/office/drawing/2014/main" id="{EF56486D-538E-CDF0-A5F6-E02051C7A3A1}"/>
                  </a:ext>
                </a:extLst>
              </p:cNvPr>
              <p:cNvSpPr/>
              <p:nvPr/>
            </p:nvSpPr>
            <p:spPr bwMode="auto">
              <a:xfrm>
                <a:off x="2797742" y="1920575"/>
                <a:ext cx="351006" cy="387494"/>
              </a:xfrm>
              <a:prstGeom prst="donut">
                <a:avLst>
                  <a:gd name="adj" fmla="val 14363"/>
                </a:avLst>
              </a:prstGeom>
              <a:solidFill>
                <a:srgbClr val="FEFDFD"/>
              </a:solidFill>
              <a:ln w="635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1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>
                  <a:solidFill>
                    <a:srgbClr val="7C7C7C"/>
                  </a:solidFill>
                  <a:latin typeface="Frutiger 45 Light"/>
                  <a:ea typeface="ヒラギノ角ゴ Pro W3" pitchFamily="124" charset="-128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DACE60E-A54D-0F08-A7E6-81B9207812E0}"/>
                </a:ext>
              </a:extLst>
            </p:cNvPr>
            <p:cNvGrpSpPr/>
            <p:nvPr/>
          </p:nvGrpSpPr>
          <p:grpSpPr>
            <a:xfrm>
              <a:off x="2394960" y="2521946"/>
              <a:ext cx="455010" cy="610113"/>
              <a:chOff x="2726916" y="1837174"/>
              <a:chExt cx="455010" cy="610113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3D3BB5D-6D9F-7001-B81C-06EEBEA93926}"/>
                  </a:ext>
                </a:extLst>
              </p:cNvPr>
              <p:cNvSpPr/>
              <p:nvPr/>
            </p:nvSpPr>
            <p:spPr bwMode="auto">
              <a:xfrm>
                <a:off x="2797742" y="1941253"/>
                <a:ext cx="351006" cy="369332"/>
              </a:xfrm>
              <a:prstGeom prst="ellipse">
                <a:avLst/>
              </a:prstGeom>
              <a:solidFill>
                <a:srgbClr val="FEFDFD"/>
              </a:solidFill>
              <a:ln w="635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1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>
                  <a:solidFill>
                    <a:srgbClr val="7C7C7C"/>
                  </a:solidFill>
                  <a:latin typeface="Frutiger 45 Light"/>
                  <a:ea typeface="ヒラギノ角ゴ Pro W3" pitchFamily="124" charset="-128"/>
                </a:endParaRPr>
              </a:p>
            </p:txBody>
          </p:sp>
          <p:sp>
            <p:nvSpPr>
              <p:cNvPr id="62" name="TextBox 15">
                <a:extLst>
                  <a:ext uri="{FF2B5EF4-FFF2-40B4-BE49-F238E27FC236}">
                    <a16:creationId xmlns:a16="http://schemas.microsoft.com/office/drawing/2014/main" id="{619C1690-936C-BA98-2374-7BE2283B7D95}"/>
                  </a:ext>
                </a:extLst>
              </p:cNvPr>
              <p:cNvSpPr txBox="1"/>
              <p:nvPr/>
            </p:nvSpPr>
            <p:spPr>
              <a:xfrm>
                <a:off x="2726916" y="1837174"/>
                <a:ext cx="455010" cy="6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48">
                  <a:defRPr/>
                </a:pPr>
                <a:r>
                  <a:rPr lang="en-US" sz="1651" b="1" kern="0">
                    <a:solidFill>
                      <a:srgbClr val="7C7C7C"/>
                    </a:solidFill>
                    <a:latin typeface="Frutiger 45 Light"/>
                    <a:ea typeface="ヒラギノ角ゴ Pro W3" pitchFamily="124" charset="-128"/>
                  </a:rPr>
                  <a:t>€</a:t>
                </a:r>
              </a:p>
            </p:txBody>
          </p:sp>
          <p:sp>
            <p:nvSpPr>
              <p:cNvPr id="63" name="Circle: Hollow 62">
                <a:extLst>
                  <a:ext uri="{FF2B5EF4-FFF2-40B4-BE49-F238E27FC236}">
                    <a16:creationId xmlns:a16="http://schemas.microsoft.com/office/drawing/2014/main" id="{2B5D2E4F-B3AA-1E42-48F2-7691F9D6B4CC}"/>
                  </a:ext>
                </a:extLst>
              </p:cNvPr>
              <p:cNvSpPr/>
              <p:nvPr/>
            </p:nvSpPr>
            <p:spPr bwMode="auto">
              <a:xfrm>
                <a:off x="2797742" y="1920575"/>
                <a:ext cx="351006" cy="387494"/>
              </a:xfrm>
              <a:prstGeom prst="donut">
                <a:avLst>
                  <a:gd name="adj" fmla="val 14363"/>
                </a:avLst>
              </a:prstGeom>
              <a:solidFill>
                <a:srgbClr val="FEFDFD"/>
              </a:solidFill>
              <a:ln w="635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1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>
                  <a:solidFill>
                    <a:srgbClr val="7C7C7C"/>
                  </a:solidFill>
                  <a:latin typeface="Frutiger 45 Light"/>
                  <a:ea typeface="ヒラギノ角ゴ Pro W3" pitchFamily="124" charset="-128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BCE3738-349C-D4C5-8BAC-70B5FEEAD190}"/>
                </a:ext>
              </a:extLst>
            </p:cNvPr>
            <p:cNvGrpSpPr/>
            <p:nvPr/>
          </p:nvGrpSpPr>
          <p:grpSpPr>
            <a:xfrm>
              <a:off x="3128144" y="2543090"/>
              <a:ext cx="455009" cy="610113"/>
              <a:chOff x="2777138" y="1858318"/>
              <a:chExt cx="455009" cy="610113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A749252-DA3D-85B6-C513-A7FF933E7251}"/>
                  </a:ext>
                </a:extLst>
              </p:cNvPr>
              <p:cNvSpPr/>
              <p:nvPr/>
            </p:nvSpPr>
            <p:spPr bwMode="auto">
              <a:xfrm>
                <a:off x="2797742" y="1941253"/>
                <a:ext cx="351006" cy="369332"/>
              </a:xfrm>
              <a:prstGeom prst="ellipse">
                <a:avLst/>
              </a:prstGeom>
              <a:solidFill>
                <a:srgbClr val="FEFDFD"/>
              </a:solidFill>
              <a:ln w="635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1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>
                  <a:solidFill>
                    <a:srgbClr val="7C7C7C"/>
                  </a:solidFill>
                  <a:latin typeface="Frutiger 45 Light"/>
                  <a:ea typeface="ヒラギノ角ゴ Pro W3" pitchFamily="124" charset="-128"/>
                </a:endParaRPr>
              </a:p>
            </p:txBody>
          </p:sp>
          <p:sp>
            <p:nvSpPr>
              <p:cNvPr id="59" name="TextBox 12">
                <a:extLst>
                  <a:ext uri="{FF2B5EF4-FFF2-40B4-BE49-F238E27FC236}">
                    <a16:creationId xmlns:a16="http://schemas.microsoft.com/office/drawing/2014/main" id="{67C1D48F-5101-35D6-BEB9-57512755A303}"/>
                  </a:ext>
                </a:extLst>
              </p:cNvPr>
              <p:cNvSpPr txBox="1"/>
              <p:nvPr/>
            </p:nvSpPr>
            <p:spPr>
              <a:xfrm>
                <a:off x="2777138" y="1858318"/>
                <a:ext cx="455009" cy="610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148">
                  <a:defRPr/>
                </a:pPr>
                <a:r>
                  <a:rPr lang="en-US" sz="1651" b="1" kern="0">
                    <a:solidFill>
                      <a:srgbClr val="7C7C7C"/>
                    </a:solidFill>
                    <a:latin typeface="Frutiger 45 Light"/>
                    <a:ea typeface="ヒラギノ角ゴ Pro W3" pitchFamily="124" charset="-128"/>
                  </a:rPr>
                  <a:t>£</a:t>
                </a:r>
              </a:p>
            </p:txBody>
          </p:sp>
          <p:sp>
            <p:nvSpPr>
              <p:cNvPr id="60" name="Circle: Hollow 59">
                <a:extLst>
                  <a:ext uri="{FF2B5EF4-FFF2-40B4-BE49-F238E27FC236}">
                    <a16:creationId xmlns:a16="http://schemas.microsoft.com/office/drawing/2014/main" id="{D9424B06-85BA-E7B2-0B56-FB52AF0FC19A}"/>
                  </a:ext>
                </a:extLst>
              </p:cNvPr>
              <p:cNvSpPr/>
              <p:nvPr/>
            </p:nvSpPr>
            <p:spPr bwMode="auto">
              <a:xfrm>
                <a:off x="2797742" y="1920575"/>
                <a:ext cx="351006" cy="387494"/>
              </a:xfrm>
              <a:prstGeom prst="donut">
                <a:avLst>
                  <a:gd name="adj" fmla="val 14363"/>
                </a:avLst>
              </a:prstGeom>
              <a:solidFill>
                <a:srgbClr val="FEFDFD"/>
              </a:solidFill>
              <a:ln w="635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16" tIns="45708" rIns="91416" bIns="45708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14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kern="0">
                  <a:solidFill>
                    <a:srgbClr val="7C7C7C"/>
                  </a:solidFill>
                  <a:latin typeface="Frutiger 45 Light"/>
                  <a:ea typeface="ヒラギノ角ゴ Pro W3" pitchFamily="124" charset="-128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155CE2-4128-F480-AC3B-D25673FC3D8A}"/>
              </a:ext>
            </a:extLst>
          </p:cNvPr>
          <p:cNvGrpSpPr/>
          <p:nvPr/>
        </p:nvGrpSpPr>
        <p:grpSpPr>
          <a:xfrm>
            <a:off x="183660" y="1087407"/>
            <a:ext cx="2529020" cy="2326361"/>
            <a:chOff x="15511" y="818806"/>
            <a:chExt cx="2529020" cy="232636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0BF0A45-9428-D3CD-3382-675A65E50315}"/>
                </a:ext>
              </a:extLst>
            </p:cNvPr>
            <p:cNvSpPr/>
            <p:nvPr/>
          </p:nvSpPr>
          <p:spPr>
            <a:xfrm>
              <a:off x="15511" y="818806"/>
              <a:ext cx="2193989" cy="2326361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776">
                <a:defRPr/>
              </a:pPr>
              <a:endParaRPr lang="en-IN" sz="3199" kern="0">
                <a:solidFill>
                  <a:prstClr val="white"/>
                </a:solidFill>
                <a:latin typeface="Frutiger 45 Light"/>
                <a:ea typeface="ヒラギノ角ゴ Pro W3" pitchFamily="124" charset="-128"/>
              </a:endParaRPr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BFF12627-2250-A2E9-610D-0E8ADF8A94D8}"/>
                </a:ext>
              </a:extLst>
            </p:cNvPr>
            <p:cNvSpPr/>
            <p:nvPr/>
          </p:nvSpPr>
          <p:spPr>
            <a:xfrm rot="5400000">
              <a:off x="1996033" y="1791543"/>
              <a:ext cx="731331" cy="365665"/>
            </a:xfrm>
            <a:prstGeom prst="triangle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776">
                <a:defRPr/>
              </a:pPr>
              <a:endParaRPr lang="en-US" sz="3199" kern="0">
                <a:solidFill>
                  <a:prstClr val="white"/>
                </a:solidFill>
                <a:latin typeface="Frutiger 45 Light"/>
                <a:ea typeface="ヒラギノ角ゴ Pro W3" pitchFamily="124" charset="-128"/>
              </a:endParaRPr>
            </a:p>
          </p:txBody>
        </p:sp>
        <p:sp>
          <p:nvSpPr>
            <p:cNvPr id="52" name="TextBox 22">
              <a:extLst>
                <a:ext uri="{FF2B5EF4-FFF2-40B4-BE49-F238E27FC236}">
                  <a16:creationId xmlns:a16="http://schemas.microsoft.com/office/drawing/2014/main" id="{B207C18E-C9EC-E5A9-4E8C-C445C0325602}"/>
                </a:ext>
              </a:extLst>
            </p:cNvPr>
            <p:cNvSpPr txBox="1"/>
            <p:nvPr/>
          </p:nvSpPr>
          <p:spPr>
            <a:xfrm>
              <a:off x="399482" y="1917965"/>
              <a:ext cx="15033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ctr" defTabSz="685783" rtl="0" eaLnBrk="1" latinLnBrk="0" hangingPunct="1">
                <a:lnSpc>
                  <a:spcPts val="1500"/>
                </a:lnSpc>
                <a:defRPr sz="1350" b="1" kern="0">
                  <a:solidFill>
                    <a:schemeClr val="bg1"/>
                  </a:solidFill>
                  <a:latin typeface="+mn-lt"/>
                  <a:ea typeface="ヒラギノ角ゴ Pro W3" pitchFamily="124" charset="-128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66">
                <a:lnSpc>
                  <a:spcPts val="1800"/>
                </a:lnSpc>
                <a:defRPr/>
              </a:pPr>
              <a:r>
                <a:rPr lang="en-US" sz="1600">
                  <a:solidFill>
                    <a:prstClr val="white"/>
                  </a:solidFill>
                  <a:latin typeface="Frutiger 45 Light"/>
                </a:rPr>
                <a:t>Engagement Models</a:t>
              </a:r>
            </a:p>
          </p:txBody>
        </p:sp>
        <p:pic>
          <p:nvPicPr>
            <p:cNvPr id="53" name="Picture 52" descr="Image result for handshake icon">
              <a:extLst>
                <a:ext uri="{FF2B5EF4-FFF2-40B4-BE49-F238E27FC236}">
                  <a16:creationId xmlns:a16="http://schemas.microsoft.com/office/drawing/2014/main" id="{D1155B15-1A8E-0CEA-B700-053C9BD6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71" y="1256134"/>
              <a:ext cx="731331" cy="729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F464AB-53C7-71FD-361A-F677ECA6D4DF}"/>
              </a:ext>
            </a:extLst>
          </p:cNvPr>
          <p:cNvGrpSpPr/>
          <p:nvPr/>
        </p:nvGrpSpPr>
        <p:grpSpPr>
          <a:xfrm>
            <a:off x="2819297" y="3703412"/>
            <a:ext cx="1561376" cy="2376814"/>
            <a:chOff x="2622120" y="3371748"/>
            <a:chExt cx="1561376" cy="2376814"/>
          </a:xfrm>
        </p:grpSpPr>
        <p:sp>
          <p:nvSpPr>
            <p:cNvPr id="46" name="TextBox 25">
              <a:extLst>
                <a:ext uri="{FF2B5EF4-FFF2-40B4-BE49-F238E27FC236}">
                  <a16:creationId xmlns:a16="http://schemas.microsoft.com/office/drawing/2014/main" id="{9891D59C-F3EE-0B3A-D0E1-31EFE3BCB160}"/>
                </a:ext>
              </a:extLst>
            </p:cNvPr>
            <p:cNvSpPr txBox="1"/>
            <p:nvPr/>
          </p:nvSpPr>
          <p:spPr>
            <a:xfrm>
              <a:off x="2672025" y="5009898"/>
              <a:ext cx="1511471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04">
                <a:spcAft>
                  <a:spcPts val="300"/>
                </a:spcAft>
                <a:buClr>
                  <a:srgbClr val="FEFDFD">
                    <a:lumMod val="10000"/>
                  </a:srgbClr>
                </a:buClr>
                <a:defRPr/>
              </a:pPr>
              <a:r>
                <a:rPr lang="en-US" sz="1200" b="1" kern="0" dirty="0">
                  <a:solidFill>
                    <a:srgbClr val="FEFDFD">
                      <a:lumMod val="10000"/>
                    </a:srgbClr>
                  </a:solidFill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Pricing based on SOW, Project, Rate Card. Rate can be Skill, Role based or Use Case based 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44F3A5C-F437-5E6C-1DFC-A94A0C790D34}"/>
                </a:ext>
              </a:extLst>
            </p:cNvPr>
            <p:cNvSpPr/>
            <p:nvPr/>
          </p:nvSpPr>
          <p:spPr bwMode="auto">
            <a:xfrm>
              <a:off x="2622120" y="3371748"/>
              <a:ext cx="1554480" cy="1554480"/>
            </a:xfrm>
            <a:prstGeom prst="ellipse">
              <a:avLst/>
            </a:prstGeom>
            <a:solidFill>
              <a:srgbClr val="4472C4">
                <a:lumMod val="50000"/>
              </a:srgbClr>
            </a:solidFill>
            <a:ln w="12700" cap="flat" cmpd="sng" algn="ctr">
              <a:solidFill>
                <a:srgbClr val="FEFDF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92" indent="-304792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124079"/>
                </a:buClr>
                <a:buSzPct val="60000"/>
                <a:defRPr/>
              </a:pPr>
              <a:endParaRPr lang="en-IN" sz="1400" kern="0">
                <a:solidFill>
                  <a:srgbClr val="7C7C7C"/>
                </a:solidFill>
                <a:latin typeface="Frutiger 45 Light"/>
                <a:ea typeface="STKaiti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57CC092-1B9F-1AA7-FF55-8FA1C79B72AB}"/>
                </a:ext>
              </a:extLst>
            </p:cNvPr>
            <p:cNvSpPr/>
            <p:nvPr/>
          </p:nvSpPr>
          <p:spPr bwMode="auto">
            <a:xfrm>
              <a:off x="2805000" y="3554628"/>
              <a:ext cx="1188720" cy="11887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EFDF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92" indent="-304792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124079"/>
                </a:buClr>
                <a:buSzPct val="60000"/>
                <a:defRPr/>
              </a:pPr>
              <a:endParaRPr lang="en-IN" sz="1400" kern="0">
                <a:solidFill>
                  <a:srgbClr val="7C7C7C"/>
                </a:solidFill>
                <a:latin typeface="Frutiger 45 Light"/>
                <a:ea typeface="STKaiti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F2387F-D9A0-C89F-931C-F6DFCE953CAA}"/>
                </a:ext>
              </a:extLst>
            </p:cNvPr>
            <p:cNvSpPr/>
            <p:nvPr/>
          </p:nvSpPr>
          <p:spPr bwMode="auto">
            <a:xfrm>
              <a:off x="2801371" y="3681830"/>
              <a:ext cx="1195978" cy="93431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>
                  <a:solidFill>
                    <a:prstClr val="black"/>
                  </a:solidFill>
                  <a:latin typeface="Frutiger 45 Light"/>
                  <a:ea typeface="STKaiti"/>
                  <a:cs typeface="Calibri Light" panose="020F0302020204030204" pitchFamily="34" charset="0"/>
                </a:rPr>
                <a:t>Project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04AD87-6EF5-5B8D-67B6-5197EF93FD28}"/>
              </a:ext>
            </a:extLst>
          </p:cNvPr>
          <p:cNvGrpSpPr/>
          <p:nvPr/>
        </p:nvGrpSpPr>
        <p:grpSpPr>
          <a:xfrm>
            <a:off x="5068142" y="3703412"/>
            <a:ext cx="1839475" cy="2376814"/>
            <a:chOff x="4938933" y="3371748"/>
            <a:chExt cx="1839475" cy="2376814"/>
          </a:xfrm>
        </p:grpSpPr>
        <p:sp>
          <p:nvSpPr>
            <p:cNvPr id="42" name="TextBox 30">
              <a:extLst>
                <a:ext uri="{FF2B5EF4-FFF2-40B4-BE49-F238E27FC236}">
                  <a16:creationId xmlns:a16="http://schemas.microsoft.com/office/drawing/2014/main" id="{E142E9AE-7857-412B-3579-1D98534104BD}"/>
                </a:ext>
              </a:extLst>
            </p:cNvPr>
            <p:cNvSpPr txBox="1"/>
            <p:nvPr/>
          </p:nvSpPr>
          <p:spPr>
            <a:xfrm>
              <a:off x="4938933" y="5009898"/>
              <a:ext cx="183947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104">
                <a:spcAft>
                  <a:spcPts val="300"/>
                </a:spcAft>
                <a:buClr>
                  <a:srgbClr val="FEFDFD">
                    <a:lumMod val="10000"/>
                  </a:srgbClr>
                </a:buClr>
                <a:defRPr/>
              </a:pPr>
              <a:r>
                <a:rPr lang="en-US" sz="1200" b="1" kern="0">
                  <a:solidFill>
                    <a:srgbClr val="FEFDFD">
                      <a:lumMod val="10000"/>
                    </a:srgbClr>
                  </a:solidFill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Catalog based fixed pricing per Process complexity, T-shirt sizing for Simple, Medium or Complex process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A1DE104-35E1-947D-0C5E-DE4CDCFD891F}"/>
                </a:ext>
              </a:extLst>
            </p:cNvPr>
            <p:cNvSpPr/>
            <p:nvPr/>
          </p:nvSpPr>
          <p:spPr bwMode="auto">
            <a:xfrm>
              <a:off x="5059374" y="3371748"/>
              <a:ext cx="1554480" cy="1554480"/>
            </a:xfrm>
            <a:prstGeom prst="ellipse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solidFill>
                <a:srgbClr val="FEFDF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92" indent="-304792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124079"/>
                </a:buClr>
                <a:buSzPct val="60000"/>
                <a:defRPr/>
              </a:pPr>
              <a:endParaRPr lang="en-IN" sz="1400" kern="0">
                <a:solidFill>
                  <a:srgbClr val="7C7C7C"/>
                </a:solidFill>
                <a:latin typeface="Frutiger 45 Light"/>
                <a:ea typeface="STKaiti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81C6089-4D54-78F4-2C02-630D947A20B7}"/>
                </a:ext>
              </a:extLst>
            </p:cNvPr>
            <p:cNvSpPr/>
            <p:nvPr/>
          </p:nvSpPr>
          <p:spPr bwMode="auto">
            <a:xfrm>
              <a:off x="5242254" y="3554628"/>
              <a:ext cx="1188720" cy="11887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EFDF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92" indent="-304792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124079"/>
                </a:buClr>
                <a:buSzPct val="60000"/>
                <a:defRPr/>
              </a:pPr>
              <a:endParaRPr lang="en-IN" sz="1400" kern="0">
                <a:solidFill>
                  <a:srgbClr val="7C7C7C"/>
                </a:solidFill>
                <a:latin typeface="Frutiger 45 Light"/>
                <a:ea typeface="STKaiti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7C7A7EA-FEB8-FEAB-A7E4-E4FFA3748207}"/>
                </a:ext>
              </a:extLst>
            </p:cNvPr>
            <p:cNvSpPr/>
            <p:nvPr/>
          </p:nvSpPr>
          <p:spPr bwMode="auto">
            <a:xfrm>
              <a:off x="5238625" y="4025942"/>
              <a:ext cx="1195978" cy="24609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>
                  <a:solidFill>
                    <a:prstClr val="black"/>
                  </a:solidFill>
                  <a:latin typeface="Frutiger 45 Light"/>
                  <a:ea typeface="STKaiti"/>
                  <a:cs typeface="Calibri Light" panose="020F0302020204030204" pitchFamily="34" charset="0"/>
                </a:rPr>
                <a:t>Complexity based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7D4F75-1239-9F05-BDB6-D876B491ECA3}"/>
              </a:ext>
            </a:extLst>
          </p:cNvPr>
          <p:cNvGrpSpPr/>
          <p:nvPr/>
        </p:nvGrpSpPr>
        <p:grpSpPr>
          <a:xfrm>
            <a:off x="7478974" y="3703414"/>
            <a:ext cx="1944907" cy="2561480"/>
            <a:chOff x="7261328" y="3371748"/>
            <a:chExt cx="1944906" cy="2561480"/>
          </a:xfrm>
        </p:grpSpPr>
        <p:sp>
          <p:nvSpPr>
            <p:cNvPr id="38" name="TextBox 35">
              <a:extLst>
                <a:ext uri="{FF2B5EF4-FFF2-40B4-BE49-F238E27FC236}">
                  <a16:creationId xmlns:a16="http://schemas.microsoft.com/office/drawing/2014/main" id="{7D088F9D-6996-2191-9AA1-2CF6D63C5AF6}"/>
                </a:ext>
              </a:extLst>
            </p:cNvPr>
            <p:cNvSpPr txBox="1"/>
            <p:nvPr/>
          </p:nvSpPr>
          <p:spPr>
            <a:xfrm>
              <a:off x="7261328" y="5009898"/>
              <a:ext cx="1944906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836" fontAlgn="base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defRPr/>
              </a:pPr>
              <a:r>
                <a:rPr lang="en-US" sz="1200" b="1" kern="0">
                  <a:solidFill>
                    <a:srgbClr val="FEFDFD">
                      <a:lumMod val="10000"/>
                    </a:srgbClr>
                  </a:solidFill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Pricing based on agreed per outcome delivered - FTE Saves, TAT Reduction, </a:t>
              </a:r>
            </a:p>
            <a:p>
              <a:pPr algn="ctr" defTabSz="1218836" fontAlgn="base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defRPr/>
              </a:pPr>
              <a:r>
                <a:rPr lang="en-US" sz="1200" b="1" kern="0">
                  <a:solidFill>
                    <a:srgbClr val="FEFDFD">
                      <a:lumMod val="10000"/>
                    </a:srgbClr>
                  </a:solidFill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Efficiency Gains, Volumes Processed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08BF1CC-C432-0B9F-35FD-78A4406B14C7}"/>
                </a:ext>
              </a:extLst>
            </p:cNvPr>
            <p:cNvSpPr/>
            <p:nvPr/>
          </p:nvSpPr>
          <p:spPr bwMode="auto">
            <a:xfrm>
              <a:off x="7449226" y="3371748"/>
              <a:ext cx="1554480" cy="1554480"/>
            </a:xfrm>
            <a:prstGeom prst="ellipse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solidFill>
                <a:srgbClr val="FEFDF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92" indent="-304792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124079"/>
                </a:buClr>
                <a:buSzPct val="60000"/>
                <a:defRPr/>
              </a:pPr>
              <a:endParaRPr lang="en-IN" sz="1400" kern="0">
                <a:solidFill>
                  <a:srgbClr val="7C7C7C"/>
                </a:solidFill>
                <a:latin typeface="Frutiger 45 Light"/>
                <a:ea typeface="STKaiti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786AC80-C8C5-EC59-6A9E-2E859E6970D3}"/>
                </a:ext>
              </a:extLst>
            </p:cNvPr>
            <p:cNvSpPr/>
            <p:nvPr/>
          </p:nvSpPr>
          <p:spPr bwMode="auto">
            <a:xfrm>
              <a:off x="7632106" y="3554628"/>
              <a:ext cx="1188720" cy="118872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EFDF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04792" indent="-304792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124079"/>
                </a:buClr>
                <a:buSzPct val="60000"/>
                <a:defRPr/>
              </a:pPr>
              <a:endParaRPr lang="en-IN" sz="1400" kern="0">
                <a:solidFill>
                  <a:srgbClr val="7C7C7C"/>
                </a:solidFill>
                <a:latin typeface="Frutiger 45 Light"/>
                <a:ea typeface="STKaiti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4EF44F4-2B70-1A99-3A20-4681A7EFC5ED}"/>
                </a:ext>
              </a:extLst>
            </p:cNvPr>
            <p:cNvSpPr/>
            <p:nvPr/>
          </p:nvSpPr>
          <p:spPr bwMode="auto">
            <a:xfrm>
              <a:off x="7628477" y="4025942"/>
              <a:ext cx="1195978" cy="24609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>
                  <a:solidFill>
                    <a:prstClr val="black"/>
                  </a:solidFill>
                  <a:latin typeface="Frutiger 45 Light"/>
                  <a:ea typeface="STKaiti"/>
                  <a:cs typeface="Calibri Light" panose="020F0302020204030204" pitchFamily="34" charset="0"/>
                </a:rPr>
                <a:t>Outcome / Value based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8A5E02-4583-F2A2-ADE5-E358CA9CE001}"/>
              </a:ext>
            </a:extLst>
          </p:cNvPr>
          <p:cNvGrpSpPr/>
          <p:nvPr/>
        </p:nvGrpSpPr>
        <p:grpSpPr>
          <a:xfrm>
            <a:off x="10053292" y="3703412"/>
            <a:ext cx="1755315" cy="2561480"/>
            <a:chOff x="9856115" y="3371748"/>
            <a:chExt cx="1755314" cy="2561480"/>
          </a:xfrm>
        </p:grpSpPr>
        <p:sp>
          <p:nvSpPr>
            <p:cNvPr id="33" name="TextBox 40">
              <a:extLst>
                <a:ext uri="{FF2B5EF4-FFF2-40B4-BE49-F238E27FC236}">
                  <a16:creationId xmlns:a16="http://schemas.microsoft.com/office/drawing/2014/main" id="{060F6F5F-E823-7D95-2991-CAD56B29006E}"/>
                </a:ext>
              </a:extLst>
            </p:cNvPr>
            <p:cNvSpPr txBox="1"/>
            <p:nvPr/>
          </p:nvSpPr>
          <p:spPr>
            <a:xfrm>
              <a:off x="9856115" y="5009898"/>
              <a:ext cx="1755314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8836" fontAlgn="base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defRPr/>
              </a:pPr>
              <a:r>
                <a:rPr lang="en-US" sz="1200" b="1" kern="0">
                  <a:solidFill>
                    <a:srgbClr val="FEFDFD">
                      <a:lumMod val="10000"/>
                    </a:srgbClr>
                  </a:solidFill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Bespoke pricing model to suit the engagement need which can be a combination of the other models</a:t>
              </a:r>
              <a:endParaRPr lang="en-US" sz="1200" b="1" kern="0">
                <a:solidFill>
                  <a:srgbClr val="000000"/>
                </a:solidFill>
                <a:latin typeface="Frutiger 45 Light"/>
                <a:ea typeface="ヒラギノ角ゴ Pro W3" pitchFamily="124" charset="-128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316CDE-9E75-53B6-2851-5F3E3457C4FD}"/>
                </a:ext>
              </a:extLst>
            </p:cNvPr>
            <p:cNvGrpSpPr/>
            <p:nvPr/>
          </p:nvGrpSpPr>
          <p:grpSpPr>
            <a:xfrm>
              <a:off x="9914027" y="3371748"/>
              <a:ext cx="1554480" cy="1554480"/>
              <a:chOff x="9854067" y="2937037"/>
              <a:chExt cx="1554480" cy="1554480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DFF648C-A782-709C-264D-163EC1C1D425}"/>
                  </a:ext>
                </a:extLst>
              </p:cNvPr>
              <p:cNvSpPr/>
              <p:nvPr/>
            </p:nvSpPr>
            <p:spPr bwMode="auto">
              <a:xfrm>
                <a:off x="9854067" y="2937037"/>
                <a:ext cx="1554480" cy="1554480"/>
              </a:xfrm>
              <a:prstGeom prst="ellipse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04792" indent="-304792" defTabSz="914377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124079"/>
                  </a:buClr>
                  <a:buSzPct val="60000"/>
                  <a:defRPr/>
                </a:pPr>
                <a:endParaRPr lang="en-IN" sz="1400" kern="0">
                  <a:solidFill>
                    <a:srgbClr val="7C7C7C"/>
                  </a:solidFill>
                  <a:latin typeface="Frutiger 45 Light"/>
                  <a:ea typeface="STKaiti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D89D98-0A00-263C-83B7-2834FB5A202E}"/>
                  </a:ext>
                </a:extLst>
              </p:cNvPr>
              <p:cNvSpPr/>
              <p:nvPr/>
            </p:nvSpPr>
            <p:spPr bwMode="auto">
              <a:xfrm>
                <a:off x="10036947" y="3119917"/>
                <a:ext cx="1188720" cy="118872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EFDF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04792" indent="-304792" defTabSz="914377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124079"/>
                  </a:buClr>
                  <a:buSzPct val="60000"/>
                  <a:defRPr/>
                </a:pPr>
                <a:endParaRPr lang="en-IN" sz="1400" kern="0">
                  <a:solidFill>
                    <a:srgbClr val="7C7C7C"/>
                  </a:solidFill>
                  <a:latin typeface="Frutiger 45 Light"/>
                  <a:ea typeface="STKaiti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C5B46D3-9BA2-C944-0A1B-EF3901661F58}"/>
                  </a:ext>
                </a:extLst>
              </p:cNvPr>
              <p:cNvSpPr/>
              <p:nvPr/>
            </p:nvSpPr>
            <p:spPr bwMode="auto">
              <a:xfrm>
                <a:off x="10033318" y="3591231"/>
                <a:ext cx="1195978" cy="246092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b="1" kern="0">
                    <a:solidFill>
                      <a:prstClr val="black"/>
                    </a:solidFill>
                    <a:latin typeface="Frutiger 45 Light"/>
                    <a:ea typeface="STKaiti"/>
                    <a:cs typeface="Calibri Light" panose="020F0302020204030204" pitchFamily="34" charset="0"/>
                  </a:rPr>
                  <a:t>Hybrid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29A9BA-FAD8-B36A-12EF-45C3E9305128}"/>
              </a:ext>
            </a:extLst>
          </p:cNvPr>
          <p:cNvGrpSpPr/>
          <p:nvPr/>
        </p:nvGrpSpPr>
        <p:grpSpPr>
          <a:xfrm>
            <a:off x="2717315" y="1202867"/>
            <a:ext cx="1780604" cy="2084143"/>
            <a:chOff x="2505623" y="1076161"/>
            <a:chExt cx="1780604" cy="208414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C77AA9-A745-15E7-962F-901E521F18AD}"/>
                </a:ext>
              </a:extLst>
            </p:cNvPr>
            <p:cNvSpPr/>
            <p:nvPr/>
          </p:nvSpPr>
          <p:spPr>
            <a:xfrm>
              <a:off x="2633598" y="1777805"/>
              <a:ext cx="1593973" cy="550423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67" b="1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Resource Augmentation</a:t>
              </a:r>
            </a:p>
          </p:txBody>
        </p:sp>
        <p:pic>
          <p:nvPicPr>
            <p:cNvPr id="31" name="Picture 30" descr="Image result for staff augmentation icon">
              <a:extLst>
                <a:ext uri="{FF2B5EF4-FFF2-40B4-BE49-F238E27FC236}">
                  <a16:creationId xmlns:a16="http://schemas.microsoft.com/office/drawing/2014/main" id="{38269761-E674-DC47-7FF2-998FB3B2B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5B9BD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141" y="1076161"/>
              <a:ext cx="649481" cy="713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284564-5EE9-BEEC-2A13-0958FFBABD83}"/>
                </a:ext>
              </a:extLst>
            </p:cNvPr>
            <p:cNvSpPr/>
            <p:nvPr/>
          </p:nvSpPr>
          <p:spPr>
            <a:xfrm>
              <a:off x="2505623" y="2234201"/>
              <a:ext cx="1780604" cy="926103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Niche Automation skilled resource provisioning based on requirements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B6D29-E892-10BA-DFF3-6C73F3EF0863}"/>
              </a:ext>
            </a:extLst>
          </p:cNvPr>
          <p:cNvGrpSpPr/>
          <p:nvPr/>
        </p:nvGrpSpPr>
        <p:grpSpPr>
          <a:xfrm>
            <a:off x="4505590" y="1202867"/>
            <a:ext cx="1790091" cy="2024631"/>
            <a:chOff x="4235260" y="1116286"/>
            <a:chExt cx="1790090" cy="20246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D76CF0-FDE6-0680-030E-945E3EB721DB}"/>
                </a:ext>
              </a:extLst>
            </p:cNvPr>
            <p:cNvSpPr/>
            <p:nvPr/>
          </p:nvSpPr>
          <p:spPr>
            <a:xfrm>
              <a:off x="4235260" y="1841430"/>
              <a:ext cx="1790090" cy="389866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67" b="1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Co-Sourcing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0272EE8-86FB-DFA9-0B36-D6375DE14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3823" y="1116286"/>
              <a:ext cx="632965" cy="63296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E7C071B-10CB-C28F-E42B-48C94FD49DAE}"/>
                </a:ext>
              </a:extLst>
            </p:cNvPr>
            <p:cNvSpPr/>
            <p:nvPr/>
          </p:nvSpPr>
          <p:spPr>
            <a:xfrm>
              <a:off x="4240003" y="2214814"/>
              <a:ext cx="1780603" cy="926103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 Combined efforts of internal and external partners with customized services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6424B1-7BF4-5D08-71D9-7433E431D38B}"/>
              </a:ext>
            </a:extLst>
          </p:cNvPr>
          <p:cNvGrpSpPr/>
          <p:nvPr/>
        </p:nvGrpSpPr>
        <p:grpSpPr>
          <a:xfrm>
            <a:off x="6303352" y="1202866"/>
            <a:ext cx="2055451" cy="1906527"/>
            <a:chOff x="5586962" y="1085569"/>
            <a:chExt cx="2055450" cy="190652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3820500-619F-A6A5-B254-C2FA175F57E9}"/>
                </a:ext>
              </a:extLst>
            </p:cNvPr>
            <p:cNvSpPr/>
            <p:nvPr/>
          </p:nvSpPr>
          <p:spPr>
            <a:xfrm>
              <a:off x="5586962" y="1854313"/>
              <a:ext cx="2055450" cy="389866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67" b="1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Managed Services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8849165-66D3-FE50-30FB-8866BD625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3926" y="1085569"/>
              <a:ext cx="761521" cy="75657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89F557-402E-6D85-54F6-10F9740B67C2}"/>
                </a:ext>
              </a:extLst>
            </p:cNvPr>
            <p:cNvSpPr/>
            <p:nvPr/>
          </p:nvSpPr>
          <p:spPr>
            <a:xfrm>
              <a:off x="5724385" y="2258355"/>
              <a:ext cx="1780603" cy="733741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End to end automation services - Discovery to maintenance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4FEF85-40BE-0E68-6CA9-EA20BD946439}"/>
              </a:ext>
            </a:extLst>
          </p:cNvPr>
          <p:cNvGrpSpPr/>
          <p:nvPr/>
        </p:nvGrpSpPr>
        <p:grpSpPr>
          <a:xfrm>
            <a:off x="8366474" y="1202867"/>
            <a:ext cx="1688483" cy="1798454"/>
            <a:chOff x="8199922" y="1198515"/>
            <a:chExt cx="1688483" cy="179845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AFF453-A732-4651-8FBE-94B5654567FE}"/>
                </a:ext>
              </a:extLst>
            </p:cNvPr>
            <p:cNvSpPr/>
            <p:nvPr/>
          </p:nvSpPr>
          <p:spPr>
            <a:xfrm>
              <a:off x="8199922" y="1862666"/>
              <a:ext cx="1688483" cy="389866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67" b="1" kern="0">
                  <a:solidFill>
                    <a:srgbClr val="000000"/>
                  </a:solidFill>
                  <a:latin typeface="Frutiger 45 Light"/>
                  <a:ea typeface="ヒラギノ角ゴ Pro W3" pitchFamily="124" charset="-128"/>
                  <a:cs typeface="Segoe UI" panose="020B0502040204020203" pitchFamily="34" charset="0"/>
                </a:rPr>
                <a:t>Dedicated Centre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A6C6B1-4A67-03D2-D93A-03BC6CC4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81086" y="1198515"/>
              <a:ext cx="726155" cy="62401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C69796-6C06-2CE6-7B1C-E4A83FEC7B42}"/>
                </a:ext>
              </a:extLst>
            </p:cNvPr>
            <p:cNvSpPr/>
            <p:nvPr/>
          </p:nvSpPr>
          <p:spPr>
            <a:xfrm>
              <a:off x="8234798" y="2263227"/>
              <a:ext cx="1618731" cy="733742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Dedicated Offshore/ nearshore development center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86BD1-CC9E-A9C9-728D-E8B2D05814C5}"/>
              </a:ext>
            </a:extLst>
          </p:cNvPr>
          <p:cNvGrpSpPr/>
          <p:nvPr/>
        </p:nvGrpSpPr>
        <p:grpSpPr>
          <a:xfrm>
            <a:off x="10062628" y="1202866"/>
            <a:ext cx="1958664" cy="1803931"/>
            <a:chOff x="9850936" y="1146221"/>
            <a:chExt cx="1958664" cy="1803931"/>
          </a:xfrm>
        </p:grpSpPr>
        <p:sp>
          <p:nvSpPr>
            <p:cNvPr id="18" name="TextBox 62">
              <a:extLst>
                <a:ext uri="{FF2B5EF4-FFF2-40B4-BE49-F238E27FC236}">
                  <a16:creationId xmlns:a16="http://schemas.microsoft.com/office/drawing/2014/main" id="{92B141EB-0C20-3D62-18AC-1AB1FC786849}"/>
                </a:ext>
              </a:extLst>
            </p:cNvPr>
            <p:cNvSpPr txBox="1"/>
            <p:nvPr/>
          </p:nvSpPr>
          <p:spPr>
            <a:xfrm>
              <a:off x="10051408" y="1907266"/>
              <a:ext cx="1557721" cy="31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>
                <a:defRPr/>
              </a:pPr>
              <a:r>
                <a:rPr lang="en-US" sz="1467" b="1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Core Flex Model</a:t>
              </a:r>
              <a:endParaRPr lang="en-US" sz="1467" b="1" kern="0">
                <a:solidFill>
                  <a:srgbClr val="000000"/>
                </a:solidFill>
                <a:latin typeface="Frutiger 45 Light"/>
                <a:ea typeface="ヒラギノ角ゴ Pro W3" pitchFamily="124" charset="-128"/>
                <a:cs typeface="Segoe UI" panose="020B0502040204020203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7C8F0B-6EFC-5007-000A-816A5D0E0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77576" y="1146221"/>
              <a:ext cx="705384" cy="67450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E54A64-F490-C54C-4999-50852C819338}"/>
                </a:ext>
              </a:extLst>
            </p:cNvPr>
            <p:cNvSpPr/>
            <p:nvPr/>
          </p:nvSpPr>
          <p:spPr>
            <a:xfrm>
              <a:off x="9850936" y="2216411"/>
              <a:ext cx="1958664" cy="733741"/>
            </a:xfrm>
            <a:prstGeom prst="rect">
              <a:avLst/>
            </a:prstGeom>
          </p:spPr>
          <p:txBody>
            <a:bodyPr wrap="square" lIns="162515" tIns="81256" rIns="162515" bIns="81256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7536" fontAlgn="base">
                <a:lnSpc>
                  <a:spcPts val="15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>
                  <a:solidFill>
                    <a:srgbClr val="000000"/>
                  </a:solidFill>
                  <a:latin typeface="Frutiger 45 Light"/>
                  <a:ea typeface="Segoe UI" panose="020B0502040204020203" pitchFamily="34" charset="0"/>
                  <a:cs typeface="Segoe UI" panose="020B0502040204020203" pitchFamily="34" charset="0"/>
                </a:rPr>
                <a:t>Scale up and scale down the project resources based on the demand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657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AE29973-48C0-D065-E4FD-A0472603A251}"/>
              </a:ext>
            </a:extLst>
          </p:cNvPr>
          <p:cNvSpPr/>
          <p:nvPr/>
        </p:nvSpPr>
        <p:spPr>
          <a:xfrm>
            <a:off x="159775" y="1063656"/>
            <a:ext cx="11872450" cy="4349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000">
                <a:srgbClr val="209BFD"/>
              </a:gs>
              <a:gs pos="51000">
                <a:srgbClr val="1C1DD0"/>
              </a:gs>
              <a:gs pos="100000">
                <a:srgbClr val="19275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LTIM is a Professional Services Partner with Appian &amp; also a Reseller Partner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631817-68E3-8D10-488E-9324FB423393}"/>
              </a:ext>
            </a:extLst>
          </p:cNvPr>
          <p:cNvGrpSpPr/>
          <p:nvPr/>
        </p:nvGrpSpPr>
        <p:grpSpPr>
          <a:xfrm>
            <a:off x="0" y="5061062"/>
            <a:ext cx="12192000" cy="1281682"/>
            <a:chOff x="0" y="5061062"/>
            <a:chExt cx="12192000" cy="1281682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2438513-4AE6-9702-FE30-228FD196AE65}"/>
                </a:ext>
              </a:extLst>
            </p:cNvPr>
            <p:cNvSpPr/>
            <p:nvPr/>
          </p:nvSpPr>
          <p:spPr>
            <a:xfrm>
              <a:off x="0" y="5223279"/>
              <a:ext cx="12192000" cy="1119465"/>
            </a:xfrm>
            <a:prstGeom prst="rect">
              <a:avLst/>
            </a:prstGeom>
            <a:gradFill flip="none" rotWithShape="1">
              <a:gsLst>
                <a:gs pos="5000">
                  <a:srgbClr val="209BFD"/>
                </a:gs>
                <a:gs pos="51000">
                  <a:srgbClr val="1C1DD0"/>
                </a:gs>
                <a:gs pos="100000">
                  <a:srgbClr val="020A51"/>
                </a:gs>
              </a:gsLst>
              <a:path path="circle">
                <a:fillToRect l="100000" t="100000"/>
              </a:path>
              <a:tileRect r="-100000" b="-100000"/>
            </a:gra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797A5F01-A959-BB54-C8B1-C743B330BC66}"/>
                </a:ext>
              </a:extLst>
            </p:cNvPr>
            <p:cNvSpPr/>
            <p:nvPr/>
          </p:nvSpPr>
          <p:spPr>
            <a:xfrm>
              <a:off x="1930400" y="5061062"/>
              <a:ext cx="8331200" cy="330955"/>
            </a:xfrm>
            <a:prstGeom prst="roundRect">
              <a:avLst>
                <a:gd name="adj" fmla="val 50000"/>
              </a:avLst>
            </a:prstGeom>
            <a:solidFill>
              <a:srgbClr val="020A5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LTIM has a dedicated Appian Lab to develop solutions &amp; perform R&amp;D activities</a:t>
              </a:r>
            </a:p>
          </p:txBody>
        </p:sp>
        <p:sp>
          <p:nvSpPr>
            <p:cNvPr id="53" name="Rectangle: Diagonal Corners Rounded 52">
              <a:extLst>
                <a:ext uri="{FF2B5EF4-FFF2-40B4-BE49-F238E27FC236}">
                  <a16:creationId xmlns:a16="http://schemas.microsoft.com/office/drawing/2014/main" id="{A301ACE9-6D45-255E-F847-5B89598F0427}"/>
                </a:ext>
              </a:extLst>
            </p:cNvPr>
            <p:cNvSpPr/>
            <p:nvPr/>
          </p:nvSpPr>
          <p:spPr>
            <a:xfrm>
              <a:off x="632276" y="5547366"/>
              <a:ext cx="5364848" cy="59929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Rectangle: Diagonal Corners Rounded 53">
              <a:extLst>
                <a:ext uri="{FF2B5EF4-FFF2-40B4-BE49-F238E27FC236}">
                  <a16:creationId xmlns:a16="http://schemas.microsoft.com/office/drawing/2014/main" id="{8D803AB3-BD84-DB12-F40A-4F3CC8309DC7}"/>
                </a:ext>
              </a:extLst>
            </p:cNvPr>
            <p:cNvSpPr/>
            <p:nvPr/>
          </p:nvSpPr>
          <p:spPr>
            <a:xfrm>
              <a:off x="6194876" y="5547366"/>
              <a:ext cx="5364848" cy="599290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60833E-B3BB-2132-337D-1CE9D1246107}"/>
                </a:ext>
              </a:extLst>
            </p:cNvPr>
            <p:cNvSpPr txBox="1"/>
            <p:nvPr/>
          </p:nvSpPr>
          <p:spPr>
            <a:xfrm>
              <a:off x="1410970" y="5585401"/>
              <a:ext cx="44872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FD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Readily available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industry standards, processes and best practices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FD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 successful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Appian implementations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0DE6AC6-6966-DB33-423F-CBC63F6C1B0A}"/>
                </a:ext>
              </a:extLst>
            </p:cNvPr>
            <p:cNvSpPr txBox="1"/>
            <p:nvPr/>
          </p:nvSpPr>
          <p:spPr>
            <a:xfrm>
              <a:off x="7018976" y="5585401"/>
              <a:ext cx="44872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FD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Best practices, templates &amp; frameworks that can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EFDFD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save 30% BPM SDLC efforts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20A5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7" name="Picture 2" descr="Agile ">
              <a:extLst>
                <a:ext uri="{FF2B5EF4-FFF2-40B4-BE49-F238E27FC236}">
                  <a16:creationId xmlns:a16="http://schemas.microsoft.com/office/drawing/2014/main" id="{5F887377-7089-0F72-DD6C-E1775F4BAD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47" y="5647226"/>
              <a:ext cx="399571" cy="399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 descr="Save money ">
              <a:extLst>
                <a:ext uri="{FF2B5EF4-FFF2-40B4-BE49-F238E27FC236}">
                  <a16:creationId xmlns:a16="http://schemas.microsoft.com/office/drawing/2014/main" id="{744E1284-1A59-F8C5-52EB-06F8CCC7E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4566" y="5654636"/>
              <a:ext cx="384751" cy="384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B1BCA2-384F-273D-E85B-98F244E11D04}"/>
              </a:ext>
            </a:extLst>
          </p:cNvPr>
          <p:cNvGrpSpPr/>
          <p:nvPr/>
        </p:nvGrpSpPr>
        <p:grpSpPr>
          <a:xfrm>
            <a:off x="449231" y="1630033"/>
            <a:ext cx="11293538" cy="3235929"/>
            <a:chOff x="508581" y="1630033"/>
            <a:chExt cx="11293538" cy="3235929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15F712E-E0ED-6779-0912-836EA81E4980}"/>
                </a:ext>
              </a:extLst>
            </p:cNvPr>
            <p:cNvSpPr/>
            <p:nvPr/>
          </p:nvSpPr>
          <p:spPr>
            <a:xfrm>
              <a:off x="508581" y="2463096"/>
              <a:ext cx="2153225" cy="2402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CE49578-93BB-CCA6-3399-44003EA5E758}"/>
                </a:ext>
              </a:extLst>
            </p:cNvPr>
            <p:cNvSpPr/>
            <p:nvPr/>
          </p:nvSpPr>
          <p:spPr>
            <a:xfrm>
              <a:off x="716053" y="2029072"/>
              <a:ext cx="1756224" cy="5157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D3CF7E1-2E52-998C-AC5F-239D4991CFE9}"/>
                </a:ext>
              </a:extLst>
            </p:cNvPr>
            <p:cNvSpPr/>
            <p:nvPr/>
          </p:nvSpPr>
          <p:spPr>
            <a:xfrm>
              <a:off x="1242920" y="1677827"/>
              <a:ext cx="702491" cy="7024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BFD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: Diagonal Corners Rounded 62">
              <a:extLst>
                <a:ext uri="{FF2B5EF4-FFF2-40B4-BE49-F238E27FC236}">
                  <a16:creationId xmlns:a16="http://schemas.microsoft.com/office/drawing/2014/main" id="{050FA478-8390-63CC-8C30-2AB6A29170BE}"/>
                </a:ext>
              </a:extLst>
            </p:cNvPr>
            <p:cNvSpPr/>
            <p:nvPr/>
          </p:nvSpPr>
          <p:spPr>
            <a:xfrm>
              <a:off x="644504" y="2259597"/>
              <a:ext cx="1899323" cy="426355"/>
            </a:xfrm>
            <a:prstGeom prst="round2DiagRect">
              <a:avLst/>
            </a:prstGeom>
            <a:solidFill>
              <a:srgbClr val="209BFD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70B1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ROI Calculator</a:t>
              </a:r>
            </a:p>
          </p:txBody>
        </p:sp>
        <p:pic>
          <p:nvPicPr>
            <p:cNvPr id="9216" name="Picture 9215">
              <a:extLst>
                <a:ext uri="{FF2B5EF4-FFF2-40B4-BE49-F238E27FC236}">
                  <a16:creationId xmlns:a16="http://schemas.microsoft.com/office/drawing/2014/main" id="{4E114C7E-74DA-4F99-B1E1-51CFB6ED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854" y="1835419"/>
              <a:ext cx="378622" cy="386511"/>
            </a:xfrm>
            <a:prstGeom prst="rect">
              <a:avLst/>
            </a:prstGeom>
          </p:spPr>
        </p:pic>
        <p:sp>
          <p:nvSpPr>
            <p:cNvPr id="9217" name="TextBox 9216">
              <a:extLst>
                <a:ext uri="{FF2B5EF4-FFF2-40B4-BE49-F238E27FC236}">
                  <a16:creationId xmlns:a16="http://schemas.microsoft.com/office/drawing/2014/main" id="{74592D2D-6A9F-CCDE-40CB-9A98A6F2AAC3}"/>
                </a:ext>
              </a:extLst>
            </p:cNvPr>
            <p:cNvSpPr txBox="1"/>
            <p:nvPr/>
          </p:nvSpPr>
          <p:spPr>
            <a:xfrm>
              <a:off x="644504" y="2775314"/>
              <a:ext cx="1899323" cy="19484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anchor="ctr">
              <a:noAutofit/>
            </a:bodyPr>
            <a:lstStyle/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Calculates ROI of Appian solution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Indicates business benefits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Provides recommendations</a:t>
              </a:r>
            </a:p>
          </p:txBody>
        </p:sp>
        <p:sp>
          <p:nvSpPr>
            <p:cNvPr id="9219" name="Rectangle 9218">
              <a:extLst>
                <a:ext uri="{FF2B5EF4-FFF2-40B4-BE49-F238E27FC236}">
                  <a16:creationId xmlns:a16="http://schemas.microsoft.com/office/drawing/2014/main" id="{CDCC9910-C1C8-34AE-9561-DD182763A0A9}"/>
                </a:ext>
              </a:extLst>
            </p:cNvPr>
            <p:cNvSpPr/>
            <p:nvPr/>
          </p:nvSpPr>
          <p:spPr>
            <a:xfrm>
              <a:off x="2788206" y="2460546"/>
              <a:ext cx="2153225" cy="2402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1" name="Oval 9220">
              <a:extLst>
                <a:ext uri="{FF2B5EF4-FFF2-40B4-BE49-F238E27FC236}">
                  <a16:creationId xmlns:a16="http://schemas.microsoft.com/office/drawing/2014/main" id="{BA411900-AFE1-EDFE-19B2-ACAE1A3B6790}"/>
                </a:ext>
              </a:extLst>
            </p:cNvPr>
            <p:cNvSpPr/>
            <p:nvPr/>
          </p:nvSpPr>
          <p:spPr>
            <a:xfrm>
              <a:off x="2995678" y="2026522"/>
              <a:ext cx="1756224" cy="5157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2" name="Oval 9221">
              <a:extLst>
                <a:ext uri="{FF2B5EF4-FFF2-40B4-BE49-F238E27FC236}">
                  <a16:creationId xmlns:a16="http://schemas.microsoft.com/office/drawing/2014/main" id="{57B45074-4F04-E81B-7D07-D24B8E19C96A}"/>
                </a:ext>
              </a:extLst>
            </p:cNvPr>
            <p:cNvSpPr/>
            <p:nvPr/>
          </p:nvSpPr>
          <p:spPr>
            <a:xfrm>
              <a:off x="3522545" y="1675277"/>
              <a:ext cx="702491" cy="7024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C1DD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3" name="Rectangle: Diagonal Corners Rounded 9222">
              <a:extLst>
                <a:ext uri="{FF2B5EF4-FFF2-40B4-BE49-F238E27FC236}">
                  <a16:creationId xmlns:a16="http://schemas.microsoft.com/office/drawing/2014/main" id="{67C6915B-60F7-ED97-59E6-9250D8CD8345}"/>
                </a:ext>
              </a:extLst>
            </p:cNvPr>
            <p:cNvSpPr/>
            <p:nvPr/>
          </p:nvSpPr>
          <p:spPr>
            <a:xfrm>
              <a:off x="2924129" y="2257047"/>
              <a:ext cx="1899323" cy="426355"/>
            </a:xfrm>
            <a:prstGeom prst="round2DiagRect">
              <a:avLst/>
            </a:prstGeom>
            <a:solidFill>
              <a:srgbClr val="1C1DD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Onboarding Co-Pilot</a:t>
              </a:r>
            </a:p>
          </p:txBody>
        </p:sp>
        <p:pic>
          <p:nvPicPr>
            <p:cNvPr id="9224" name="Picture 9223">
              <a:extLst>
                <a:ext uri="{FF2B5EF4-FFF2-40B4-BE49-F238E27FC236}">
                  <a16:creationId xmlns:a16="http://schemas.microsoft.com/office/drawing/2014/main" id="{9354244D-C29B-7A31-D122-BD25E1E4E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0534" y="1832869"/>
              <a:ext cx="386511" cy="386511"/>
            </a:xfrm>
            <a:prstGeom prst="rect">
              <a:avLst/>
            </a:prstGeom>
          </p:spPr>
        </p:pic>
        <p:sp>
          <p:nvSpPr>
            <p:cNvPr id="9225" name="TextBox 9224">
              <a:extLst>
                <a:ext uri="{FF2B5EF4-FFF2-40B4-BE49-F238E27FC236}">
                  <a16:creationId xmlns:a16="http://schemas.microsoft.com/office/drawing/2014/main" id="{458681E6-6015-3313-1A99-CD85C0046B64}"/>
                </a:ext>
              </a:extLst>
            </p:cNvPr>
            <p:cNvSpPr txBox="1"/>
            <p:nvPr/>
          </p:nvSpPr>
          <p:spPr>
            <a:xfrm>
              <a:off x="2924130" y="2772765"/>
              <a:ext cx="1899323" cy="19484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anchor="ctr">
              <a:noAutofit/>
            </a:bodyPr>
            <a:lstStyle/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driven Co-Pilot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Defines products and generates intake forms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Accelerates Onboarding</a:t>
              </a:r>
            </a:p>
          </p:txBody>
        </p:sp>
        <p:sp>
          <p:nvSpPr>
            <p:cNvPr id="9226" name="Rectangle 9225">
              <a:extLst>
                <a:ext uri="{FF2B5EF4-FFF2-40B4-BE49-F238E27FC236}">
                  <a16:creationId xmlns:a16="http://schemas.microsoft.com/office/drawing/2014/main" id="{2E3FAA01-086B-DF66-2AEF-9528ADE3DF31}"/>
                </a:ext>
              </a:extLst>
            </p:cNvPr>
            <p:cNvSpPr/>
            <p:nvPr/>
          </p:nvSpPr>
          <p:spPr>
            <a:xfrm>
              <a:off x="5062943" y="2460546"/>
              <a:ext cx="2153225" cy="2402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7" name="Oval 9226">
              <a:extLst>
                <a:ext uri="{FF2B5EF4-FFF2-40B4-BE49-F238E27FC236}">
                  <a16:creationId xmlns:a16="http://schemas.microsoft.com/office/drawing/2014/main" id="{03B9584C-7D31-E49C-1BAB-3153495F3FB6}"/>
                </a:ext>
              </a:extLst>
            </p:cNvPr>
            <p:cNvSpPr/>
            <p:nvPr/>
          </p:nvSpPr>
          <p:spPr>
            <a:xfrm>
              <a:off x="5270415" y="2026522"/>
              <a:ext cx="1756224" cy="5157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8" name="Oval 9227">
              <a:extLst>
                <a:ext uri="{FF2B5EF4-FFF2-40B4-BE49-F238E27FC236}">
                  <a16:creationId xmlns:a16="http://schemas.microsoft.com/office/drawing/2014/main" id="{4863BA92-F477-4D71-7666-51A9C3D074A9}"/>
                </a:ext>
              </a:extLst>
            </p:cNvPr>
            <p:cNvSpPr/>
            <p:nvPr/>
          </p:nvSpPr>
          <p:spPr>
            <a:xfrm>
              <a:off x="5797282" y="1675277"/>
              <a:ext cx="702491" cy="7024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2754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29" name="Rectangle: Diagonal Corners Rounded 9228">
              <a:extLst>
                <a:ext uri="{FF2B5EF4-FFF2-40B4-BE49-F238E27FC236}">
                  <a16:creationId xmlns:a16="http://schemas.microsoft.com/office/drawing/2014/main" id="{76B222D3-CC13-8593-1E03-A75234FC8832}"/>
                </a:ext>
              </a:extLst>
            </p:cNvPr>
            <p:cNvSpPr/>
            <p:nvPr/>
          </p:nvSpPr>
          <p:spPr>
            <a:xfrm>
              <a:off x="5198866" y="2257047"/>
              <a:ext cx="1899323" cy="426355"/>
            </a:xfrm>
            <a:prstGeom prst="round2DiagRect">
              <a:avLst/>
            </a:prstGeom>
            <a:solidFill>
              <a:srgbClr val="192754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Applify.ai</a:t>
              </a:r>
            </a:p>
          </p:txBody>
        </p:sp>
        <p:pic>
          <p:nvPicPr>
            <p:cNvPr id="9230" name="Picture 9229">
              <a:extLst>
                <a:ext uri="{FF2B5EF4-FFF2-40B4-BE49-F238E27FC236}">
                  <a16:creationId xmlns:a16="http://schemas.microsoft.com/office/drawing/2014/main" id="{16CA5DC1-B763-FBBC-F418-E54336C5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58988" y="1832869"/>
              <a:ext cx="379078" cy="386511"/>
            </a:xfrm>
            <a:prstGeom prst="rect">
              <a:avLst/>
            </a:prstGeom>
          </p:spPr>
        </p:pic>
        <p:sp>
          <p:nvSpPr>
            <p:cNvPr id="9231" name="TextBox 9230">
              <a:extLst>
                <a:ext uri="{FF2B5EF4-FFF2-40B4-BE49-F238E27FC236}">
                  <a16:creationId xmlns:a16="http://schemas.microsoft.com/office/drawing/2014/main" id="{C0866E00-BFE1-307F-2F6E-FEBD4466C494}"/>
                </a:ext>
              </a:extLst>
            </p:cNvPr>
            <p:cNvSpPr txBox="1"/>
            <p:nvPr/>
          </p:nvSpPr>
          <p:spPr>
            <a:xfrm>
              <a:off x="5198866" y="2772764"/>
              <a:ext cx="1899323" cy="2042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anchor="ctr">
              <a:noAutofit/>
            </a:bodyPr>
            <a:lstStyle/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App build simplified infusing GenAI with low code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Convert requirement docs into workflows</a:t>
              </a:r>
            </a:p>
          </p:txBody>
        </p:sp>
        <p:sp>
          <p:nvSpPr>
            <p:cNvPr id="9232" name="Rectangle 9231">
              <a:extLst>
                <a:ext uri="{FF2B5EF4-FFF2-40B4-BE49-F238E27FC236}">
                  <a16:creationId xmlns:a16="http://schemas.microsoft.com/office/drawing/2014/main" id="{8D4341C4-0FE6-5866-34CD-7A4AD431798C}"/>
                </a:ext>
              </a:extLst>
            </p:cNvPr>
            <p:cNvSpPr/>
            <p:nvPr/>
          </p:nvSpPr>
          <p:spPr>
            <a:xfrm>
              <a:off x="7337680" y="2431962"/>
              <a:ext cx="2153225" cy="2402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3" name="Oval 9232">
              <a:extLst>
                <a:ext uri="{FF2B5EF4-FFF2-40B4-BE49-F238E27FC236}">
                  <a16:creationId xmlns:a16="http://schemas.microsoft.com/office/drawing/2014/main" id="{4910F265-5D33-0A35-20EB-46AC25FB2F57}"/>
                </a:ext>
              </a:extLst>
            </p:cNvPr>
            <p:cNvSpPr/>
            <p:nvPr/>
          </p:nvSpPr>
          <p:spPr>
            <a:xfrm>
              <a:off x="7545152" y="1997938"/>
              <a:ext cx="1756224" cy="5157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4" name="Oval 9233">
              <a:extLst>
                <a:ext uri="{FF2B5EF4-FFF2-40B4-BE49-F238E27FC236}">
                  <a16:creationId xmlns:a16="http://schemas.microsoft.com/office/drawing/2014/main" id="{042DDCEF-BC74-4796-C589-5B2BCAC2F180}"/>
                </a:ext>
              </a:extLst>
            </p:cNvPr>
            <p:cNvSpPr/>
            <p:nvPr/>
          </p:nvSpPr>
          <p:spPr>
            <a:xfrm>
              <a:off x="8072019" y="1646693"/>
              <a:ext cx="702491" cy="7024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09BFD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5" name="Rectangle: Diagonal Corners Rounded 9234">
              <a:extLst>
                <a:ext uri="{FF2B5EF4-FFF2-40B4-BE49-F238E27FC236}">
                  <a16:creationId xmlns:a16="http://schemas.microsoft.com/office/drawing/2014/main" id="{E45C7EB3-67A7-6272-D726-470A62C59E97}"/>
                </a:ext>
              </a:extLst>
            </p:cNvPr>
            <p:cNvSpPr/>
            <p:nvPr/>
          </p:nvSpPr>
          <p:spPr>
            <a:xfrm>
              <a:off x="7473603" y="2228463"/>
              <a:ext cx="1899323" cy="426355"/>
            </a:xfrm>
            <a:prstGeom prst="round2DiagRect">
              <a:avLst/>
            </a:prstGeom>
            <a:solidFill>
              <a:srgbClr val="209BFD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70B13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Risk &amp; Control Governance</a:t>
              </a:r>
            </a:p>
          </p:txBody>
        </p:sp>
        <p:pic>
          <p:nvPicPr>
            <p:cNvPr id="9236" name="Picture 9235">
              <a:extLst>
                <a:ext uri="{FF2B5EF4-FFF2-40B4-BE49-F238E27FC236}">
                  <a16:creationId xmlns:a16="http://schemas.microsoft.com/office/drawing/2014/main" id="{135BFDB8-60DD-A718-AC90-651C67A36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0008" y="1804285"/>
              <a:ext cx="386511" cy="386511"/>
            </a:xfrm>
            <a:prstGeom prst="rect">
              <a:avLst/>
            </a:prstGeom>
          </p:spPr>
        </p:pic>
        <p:sp>
          <p:nvSpPr>
            <p:cNvPr id="9237" name="TextBox 9236">
              <a:extLst>
                <a:ext uri="{FF2B5EF4-FFF2-40B4-BE49-F238E27FC236}">
                  <a16:creationId xmlns:a16="http://schemas.microsoft.com/office/drawing/2014/main" id="{403D905F-06F5-D2F0-C2BD-DFD4BF2E096A}"/>
                </a:ext>
              </a:extLst>
            </p:cNvPr>
            <p:cNvSpPr txBox="1"/>
            <p:nvPr/>
          </p:nvSpPr>
          <p:spPr>
            <a:xfrm>
              <a:off x="7473603" y="2744180"/>
              <a:ext cx="1899323" cy="19484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anchor="ctr">
              <a:noAutofit/>
            </a:bodyPr>
            <a:lstStyle/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Framework for EUC remediation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Helps in classifying EUC actions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Facilitates easy prioritization</a:t>
              </a:r>
            </a:p>
          </p:txBody>
        </p:sp>
        <p:sp>
          <p:nvSpPr>
            <p:cNvPr id="9238" name="Rectangle 9237">
              <a:extLst>
                <a:ext uri="{FF2B5EF4-FFF2-40B4-BE49-F238E27FC236}">
                  <a16:creationId xmlns:a16="http://schemas.microsoft.com/office/drawing/2014/main" id="{7BD08032-BA3F-CC39-C92C-483C2DAF6F6B}"/>
                </a:ext>
              </a:extLst>
            </p:cNvPr>
            <p:cNvSpPr/>
            <p:nvPr/>
          </p:nvSpPr>
          <p:spPr>
            <a:xfrm>
              <a:off x="9648894" y="2415302"/>
              <a:ext cx="2153225" cy="24028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39" name="Oval 9238">
              <a:extLst>
                <a:ext uri="{FF2B5EF4-FFF2-40B4-BE49-F238E27FC236}">
                  <a16:creationId xmlns:a16="http://schemas.microsoft.com/office/drawing/2014/main" id="{60EB7E5B-7773-688F-CCE5-48F66F95E47F}"/>
                </a:ext>
              </a:extLst>
            </p:cNvPr>
            <p:cNvSpPr/>
            <p:nvPr/>
          </p:nvSpPr>
          <p:spPr>
            <a:xfrm>
              <a:off x="9856366" y="1981278"/>
              <a:ext cx="1756224" cy="51571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0" name="Oval 9239">
              <a:extLst>
                <a:ext uri="{FF2B5EF4-FFF2-40B4-BE49-F238E27FC236}">
                  <a16:creationId xmlns:a16="http://schemas.microsoft.com/office/drawing/2014/main" id="{BB8D0C97-688B-86B5-7D6E-FBBB66D3D6D4}"/>
                </a:ext>
              </a:extLst>
            </p:cNvPr>
            <p:cNvSpPr/>
            <p:nvPr/>
          </p:nvSpPr>
          <p:spPr>
            <a:xfrm>
              <a:off x="10383233" y="1630033"/>
              <a:ext cx="702491" cy="7024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C1DD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41" name="Rectangle: Diagonal Corners Rounded 9240">
              <a:extLst>
                <a:ext uri="{FF2B5EF4-FFF2-40B4-BE49-F238E27FC236}">
                  <a16:creationId xmlns:a16="http://schemas.microsoft.com/office/drawing/2014/main" id="{D31965E7-7170-9E25-8F98-B53792B1CEA4}"/>
                </a:ext>
              </a:extLst>
            </p:cNvPr>
            <p:cNvSpPr/>
            <p:nvPr/>
          </p:nvSpPr>
          <p:spPr>
            <a:xfrm>
              <a:off x="9784817" y="2211803"/>
              <a:ext cx="1899323" cy="426355"/>
            </a:xfrm>
            <a:prstGeom prst="round2DiagRect">
              <a:avLst/>
            </a:prstGeom>
            <a:solidFill>
              <a:srgbClr val="1C1DD0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Starter Kit</a:t>
              </a:r>
            </a:p>
          </p:txBody>
        </p:sp>
        <p:pic>
          <p:nvPicPr>
            <p:cNvPr id="9242" name="Picture 9241">
              <a:extLst>
                <a:ext uri="{FF2B5EF4-FFF2-40B4-BE49-F238E27FC236}">
                  <a16:creationId xmlns:a16="http://schemas.microsoft.com/office/drawing/2014/main" id="{90D7E8E1-4DAF-437B-9ACA-6563103C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44939" y="1787625"/>
              <a:ext cx="379078" cy="386511"/>
            </a:xfrm>
            <a:prstGeom prst="rect">
              <a:avLst/>
            </a:prstGeom>
          </p:spPr>
        </p:pic>
        <p:sp>
          <p:nvSpPr>
            <p:cNvPr id="9243" name="TextBox 9242">
              <a:extLst>
                <a:ext uri="{FF2B5EF4-FFF2-40B4-BE49-F238E27FC236}">
                  <a16:creationId xmlns:a16="http://schemas.microsoft.com/office/drawing/2014/main" id="{3BDE2B1D-C12E-9657-10CB-7B49FDDBC561}"/>
                </a:ext>
              </a:extLst>
            </p:cNvPr>
            <p:cNvSpPr txBox="1"/>
            <p:nvPr/>
          </p:nvSpPr>
          <p:spPr>
            <a:xfrm>
              <a:off x="9784817" y="2727520"/>
              <a:ext cx="1899323" cy="2042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anchor="ctr">
              <a:noAutofit/>
            </a:bodyPr>
            <a:lstStyle/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AI driven classification of Mail and Document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Data extraction of different Form</a:t>
              </a:r>
            </a:p>
            <a:p>
              <a:pPr marL="198000" marR="0" lvl="0" indent="-198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Intelligent automatic handling of request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492586-9F8D-B8D2-4ED0-605E3D70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Focus on Accelerators &amp; Frameworks</a:t>
            </a:r>
          </a:p>
        </p:txBody>
      </p:sp>
    </p:spTree>
    <p:extLst>
      <p:ext uri="{BB962C8B-B14F-4D97-AF65-F5344CB8AC3E}">
        <p14:creationId xmlns:p14="http://schemas.microsoft.com/office/powerpoint/2010/main" val="285673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C1F8B-82CB-D90A-C3CE-753BADFA7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" b="2681"/>
          <a:stretch/>
        </p:blipFill>
        <p:spPr>
          <a:xfrm>
            <a:off x="0" y="1"/>
            <a:ext cx="12192000" cy="702945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19D551D-E73B-487E-34A4-158093F33862}"/>
              </a:ext>
            </a:extLst>
          </p:cNvPr>
          <p:cNvSpPr/>
          <p:nvPr/>
        </p:nvSpPr>
        <p:spPr>
          <a:xfrm>
            <a:off x="0" y="-53340"/>
            <a:ext cx="12248426" cy="7029450"/>
          </a:xfrm>
          <a:prstGeom prst="rect">
            <a:avLst/>
          </a:prstGeom>
          <a:gradFill flip="none" rotWithShape="1">
            <a:gsLst>
              <a:gs pos="0">
                <a:srgbClr val="3A4852">
                  <a:alpha val="13000"/>
                </a:srgbClr>
              </a:gs>
              <a:gs pos="100000">
                <a:srgbClr val="192754"/>
              </a:gs>
              <a:gs pos="53000">
                <a:schemeClr val="accent4">
                  <a:lumMod val="60000"/>
                  <a:alpha val="5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4064B-A416-197E-8D6D-C34BEF6CE729}"/>
              </a:ext>
            </a:extLst>
          </p:cNvPr>
          <p:cNvSpPr txBox="1"/>
          <p:nvPr/>
        </p:nvSpPr>
        <p:spPr>
          <a:xfrm>
            <a:off x="533400" y="459298"/>
            <a:ext cx="3107683" cy="801174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62000">
                <a:srgbClr val="3D0F64">
                  <a:alpha val="52000"/>
                </a:srgbClr>
              </a:gs>
              <a:gs pos="0">
                <a:srgbClr val="B4198A">
                  <a:alpha val="75000"/>
                </a:srgbClr>
              </a:gs>
              <a:gs pos="100000">
                <a:srgbClr val="020A51"/>
              </a:gs>
            </a:gsLst>
            <a:lin ang="189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4800" b="1" dirty="0">
                <a:latin typeface="+mj-lt"/>
              </a:rPr>
              <a:t>Applify.ai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53A8E-F504-F640-D47A-E91A717196B9}"/>
              </a:ext>
            </a:extLst>
          </p:cNvPr>
          <p:cNvSpPr txBox="1"/>
          <p:nvPr/>
        </p:nvSpPr>
        <p:spPr>
          <a:xfrm>
            <a:off x="547916" y="1391199"/>
            <a:ext cx="7581900" cy="120032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r>
              <a:rPr lang="en-IN" sz="2400" kern="100">
                <a:solidFill>
                  <a:schemeClr val="bg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Accelerate your digital transformation with Applify.ai – the fusion of low code development and Generative AI for innovative software solutions in record time.</a:t>
            </a:r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6D3E3D6-BA7E-744E-16F5-5D6477D76412}"/>
              </a:ext>
            </a:extLst>
          </p:cNvPr>
          <p:cNvGrpSpPr/>
          <p:nvPr/>
        </p:nvGrpSpPr>
        <p:grpSpPr>
          <a:xfrm>
            <a:off x="527619" y="2895625"/>
            <a:ext cx="2020725" cy="591787"/>
            <a:chOff x="712913" y="3293726"/>
            <a:chExt cx="2020725" cy="59178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EB3BD72-A46D-19D6-41A0-D5CF9A00ED31}"/>
                </a:ext>
              </a:extLst>
            </p:cNvPr>
            <p:cNvSpPr/>
            <p:nvPr/>
          </p:nvSpPr>
          <p:spPr>
            <a:xfrm>
              <a:off x="1262063" y="3360254"/>
              <a:ext cx="1471575" cy="45873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Benefits</a:t>
              </a:r>
            </a:p>
          </p:txBody>
        </p:sp>
        <p:pic>
          <p:nvPicPr>
            <p:cNvPr id="56" name="Picture 4" descr="Benefit ">
              <a:extLst>
                <a:ext uri="{FF2B5EF4-FFF2-40B4-BE49-F238E27FC236}">
                  <a16:creationId xmlns:a16="http://schemas.microsoft.com/office/drawing/2014/main" id="{7B680308-DE26-CB7F-82D6-FF3044A4A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13" y="3293726"/>
              <a:ext cx="591787" cy="59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6EAF285-4261-F2A1-1623-CF6C46C7C847}"/>
              </a:ext>
            </a:extLst>
          </p:cNvPr>
          <p:cNvCxnSpPr/>
          <p:nvPr/>
        </p:nvCxnSpPr>
        <p:spPr>
          <a:xfrm>
            <a:off x="547916" y="2754038"/>
            <a:ext cx="7404100" cy="0"/>
          </a:xfrm>
          <a:prstGeom prst="line">
            <a:avLst/>
          </a:prstGeom>
          <a:ln w="28575" cap="rnd">
            <a:gradFill flip="none" rotWithShape="1">
              <a:gsLst>
                <a:gs pos="0">
                  <a:srgbClr val="209BFD"/>
                </a:gs>
                <a:gs pos="89000">
                  <a:srgbClr val="8E167E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59DFB3B-5F4D-5DB1-7D86-3A884BA3ECF6}"/>
              </a:ext>
            </a:extLst>
          </p:cNvPr>
          <p:cNvSpPr txBox="1"/>
          <p:nvPr/>
        </p:nvSpPr>
        <p:spPr>
          <a:xfrm>
            <a:off x="575233" y="3867986"/>
            <a:ext cx="2050039" cy="1346893"/>
          </a:xfrm>
          <a:prstGeom prst="rect">
            <a:avLst/>
          </a:prstGeom>
          <a:gradFill flip="none" rotWithShape="1">
            <a:gsLst>
              <a:gs pos="0">
                <a:srgbClr val="111A37"/>
              </a:gs>
              <a:gs pos="100000">
                <a:srgbClr val="171E08">
                  <a:alpha val="36000"/>
                </a:srgb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4800" b="1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4A4D71-C566-9BD9-D722-28FC382DF416}"/>
              </a:ext>
            </a:extLst>
          </p:cNvPr>
          <p:cNvSpPr txBox="1"/>
          <p:nvPr/>
        </p:nvSpPr>
        <p:spPr>
          <a:xfrm>
            <a:off x="2796399" y="3867986"/>
            <a:ext cx="2050039" cy="1346893"/>
          </a:xfrm>
          <a:prstGeom prst="rect">
            <a:avLst/>
          </a:prstGeom>
          <a:gradFill flip="none" rotWithShape="1">
            <a:gsLst>
              <a:gs pos="0">
                <a:srgbClr val="111A37"/>
              </a:gs>
              <a:gs pos="100000">
                <a:srgbClr val="171E08">
                  <a:alpha val="36000"/>
                </a:srgb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4800" b="1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B286298-3749-3242-8C90-1EDC7D26A193}"/>
              </a:ext>
            </a:extLst>
          </p:cNvPr>
          <p:cNvSpPr txBox="1"/>
          <p:nvPr/>
        </p:nvSpPr>
        <p:spPr>
          <a:xfrm>
            <a:off x="5017564" y="3867986"/>
            <a:ext cx="2050039" cy="1346893"/>
          </a:xfrm>
          <a:prstGeom prst="rect">
            <a:avLst/>
          </a:prstGeom>
          <a:gradFill flip="none" rotWithShape="1">
            <a:gsLst>
              <a:gs pos="0">
                <a:srgbClr val="111A37"/>
              </a:gs>
              <a:gs pos="100000">
                <a:srgbClr val="171E08">
                  <a:alpha val="36000"/>
                </a:srgb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4800" b="1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BAE53F-F17D-3BAB-71A2-1401BD67C701}"/>
              </a:ext>
            </a:extLst>
          </p:cNvPr>
          <p:cNvSpPr txBox="1"/>
          <p:nvPr/>
        </p:nvSpPr>
        <p:spPr>
          <a:xfrm>
            <a:off x="7238730" y="3867986"/>
            <a:ext cx="2050039" cy="1346893"/>
          </a:xfrm>
          <a:prstGeom prst="rect">
            <a:avLst/>
          </a:prstGeom>
          <a:gradFill flip="none" rotWithShape="1">
            <a:gsLst>
              <a:gs pos="0">
                <a:srgbClr val="111A37"/>
              </a:gs>
              <a:gs pos="100000">
                <a:srgbClr val="171E08">
                  <a:alpha val="36000"/>
                </a:srgb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4800" b="1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7C92C9-13DD-ED64-27B2-52B50416C94E}"/>
              </a:ext>
            </a:extLst>
          </p:cNvPr>
          <p:cNvSpPr txBox="1"/>
          <p:nvPr/>
        </p:nvSpPr>
        <p:spPr>
          <a:xfrm>
            <a:off x="9459894" y="3867986"/>
            <a:ext cx="2050039" cy="1346893"/>
          </a:xfrm>
          <a:prstGeom prst="rect">
            <a:avLst/>
          </a:prstGeom>
          <a:gradFill flip="none" rotWithShape="1">
            <a:gsLst>
              <a:gs pos="0">
                <a:srgbClr val="111A37"/>
              </a:gs>
              <a:gs pos="100000">
                <a:srgbClr val="171E08">
                  <a:alpha val="36000"/>
                </a:srgb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4800" b="1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A3735E6-A1EA-B158-3FDD-8BBE706B60D8}"/>
              </a:ext>
            </a:extLst>
          </p:cNvPr>
          <p:cNvSpPr/>
          <p:nvPr/>
        </p:nvSpPr>
        <p:spPr>
          <a:xfrm>
            <a:off x="564246" y="5166757"/>
            <a:ext cx="2061026" cy="527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C1DD0"/>
              </a:gs>
              <a:gs pos="100000">
                <a:srgbClr val="B4198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44975E3-599B-3A6D-33C0-74D06693FDDF}"/>
              </a:ext>
            </a:extLst>
          </p:cNvPr>
          <p:cNvSpPr/>
          <p:nvPr/>
        </p:nvSpPr>
        <p:spPr>
          <a:xfrm>
            <a:off x="2790905" y="5166757"/>
            <a:ext cx="2061026" cy="527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C1DD0"/>
              </a:gs>
              <a:gs pos="100000">
                <a:srgbClr val="B4198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5737AD3F-47CD-A1B8-BC7D-D2FD05C39DD2}"/>
              </a:ext>
            </a:extLst>
          </p:cNvPr>
          <p:cNvSpPr/>
          <p:nvPr/>
        </p:nvSpPr>
        <p:spPr>
          <a:xfrm>
            <a:off x="5023056" y="5166757"/>
            <a:ext cx="2061026" cy="527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C1DD0"/>
              </a:gs>
              <a:gs pos="100000">
                <a:srgbClr val="B4198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4202944-726E-B6FF-81C2-517423449776}"/>
              </a:ext>
            </a:extLst>
          </p:cNvPr>
          <p:cNvSpPr/>
          <p:nvPr/>
        </p:nvSpPr>
        <p:spPr>
          <a:xfrm>
            <a:off x="7249715" y="5166757"/>
            <a:ext cx="2061026" cy="527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C1DD0"/>
              </a:gs>
              <a:gs pos="100000">
                <a:srgbClr val="B4198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E58BCEF-B5C3-E4AB-4F69-23A61F3240F6}"/>
              </a:ext>
            </a:extLst>
          </p:cNvPr>
          <p:cNvSpPr/>
          <p:nvPr/>
        </p:nvSpPr>
        <p:spPr>
          <a:xfrm>
            <a:off x="9465387" y="5166757"/>
            <a:ext cx="2061026" cy="527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C1DD0"/>
              </a:gs>
              <a:gs pos="100000">
                <a:srgbClr val="B4198A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39463BD-A439-42FB-38C1-72753997FCCA}"/>
              </a:ext>
            </a:extLst>
          </p:cNvPr>
          <p:cNvSpPr/>
          <p:nvPr/>
        </p:nvSpPr>
        <p:spPr>
          <a:xfrm>
            <a:off x="797492" y="4423647"/>
            <a:ext cx="156550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ID"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Rapid App Building</a:t>
            </a:r>
          </a:p>
        </p:txBody>
      </p:sp>
      <p:pic>
        <p:nvPicPr>
          <p:cNvPr id="72" name="Picture 6" descr="Online marketing ">
            <a:extLst>
              <a:ext uri="{FF2B5EF4-FFF2-40B4-BE49-F238E27FC236}">
                <a16:creationId xmlns:a16="http://schemas.microsoft.com/office/drawing/2014/main" id="{0751FDAF-AF5E-EBDD-A062-973D3BC10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8" y="3607280"/>
            <a:ext cx="564234" cy="5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11AFAE9-582B-6457-A421-4BC9FA95481D}"/>
              </a:ext>
            </a:extLst>
          </p:cNvPr>
          <p:cNvSpPr/>
          <p:nvPr/>
        </p:nvSpPr>
        <p:spPr>
          <a:xfrm>
            <a:off x="3024151" y="4423647"/>
            <a:ext cx="156550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ID"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Increased Productivity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3BFD96FB-858F-4B8E-F4A3-36A7077C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9266" y="3607280"/>
            <a:ext cx="555276" cy="5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FB6671B2-D57A-C2A6-9B6D-E1C42B488EF3}"/>
              </a:ext>
            </a:extLst>
          </p:cNvPr>
          <p:cNvSpPr/>
          <p:nvPr/>
        </p:nvSpPr>
        <p:spPr>
          <a:xfrm>
            <a:off x="5063288" y="4300536"/>
            <a:ext cx="1929562" cy="73866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Significant Cost And Effort Reduction In MVP Implementation</a:t>
            </a:r>
          </a:p>
        </p:txBody>
      </p:sp>
      <p:pic>
        <p:nvPicPr>
          <p:cNvPr id="81" name="Picture 6">
            <a:extLst>
              <a:ext uri="{FF2B5EF4-FFF2-40B4-BE49-F238E27FC236}">
                <a16:creationId xmlns:a16="http://schemas.microsoft.com/office/drawing/2014/main" id="{912D61C8-BF17-CB62-C686-49B2D740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0431" y="3607280"/>
            <a:ext cx="555276" cy="5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92DEA7FD-01EE-E1BF-F09A-A0BE88ECA540}"/>
              </a:ext>
            </a:extLst>
          </p:cNvPr>
          <p:cNvSpPr/>
          <p:nvPr/>
        </p:nvSpPr>
        <p:spPr>
          <a:xfrm>
            <a:off x="7466482" y="4423647"/>
            <a:ext cx="156550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ID"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Faster Understanding</a:t>
            </a:r>
          </a:p>
        </p:txBody>
      </p:sp>
      <p:pic>
        <p:nvPicPr>
          <p:cNvPr id="84" name="Picture 6">
            <a:extLst>
              <a:ext uri="{FF2B5EF4-FFF2-40B4-BE49-F238E27FC236}">
                <a16:creationId xmlns:a16="http://schemas.microsoft.com/office/drawing/2014/main" id="{647E31AE-9A8C-7D56-FB6A-49C415DB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7119" y="3607280"/>
            <a:ext cx="564232" cy="5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8FF0D1C2-5B0A-2B44-A77C-C833BD6A365F}"/>
              </a:ext>
            </a:extLst>
          </p:cNvPr>
          <p:cNvSpPr/>
          <p:nvPr/>
        </p:nvSpPr>
        <p:spPr>
          <a:xfrm>
            <a:off x="9698548" y="4423647"/>
            <a:ext cx="156550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ID"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Zero-touch Experience</a:t>
            </a:r>
          </a:p>
        </p:txBody>
      </p:sp>
      <p:pic>
        <p:nvPicPr>
          <p:cNvPr id="87" name="Picture 6">
            <a:extLst>
              <a:ext uri="{FF2B5EF4-FFF2-40B4-BE49-F238E27FC236}">
                <a16:creationId xmlns:a16="http://schemas.microsoft.com/office/drawing/2014/main" id="{91735D93-2762-52F9-39CC-E4963A81F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99185" y="3607280"/>
            <a:ext cx="564232" cy="5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7299E506-F298-8E1D-5D2C-D28F5A78840B}"/>
              </a:ext>
            </a:extLst>
          </p:cNvPr>
          <p:cNvSpPr txBox="1"/>
          <p:nvPr/>
        </p:nvSpPr>
        <p:spPr>
          <a:xfrm>
            <a:off x="533400" y="5435731"/>
            <a:ext cx="5379061" cy="965069"/>
          </a:xfrm>
          <a:prstGeom prst="rect">
            <a:avLst/>
          </a:prstGeom>
          <a:solidFill>
            <a:srgbClr val="00000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4800" b="1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836162F-755E-D369-27E9-A6F28D1CA14A}"/>
              </a:ext>
            </a:extLst>
          </p:cNvPr>
          <p:cNvSpPr txBox="1"/>
          <p:nvPr/>
        </p:nvSpPr>
        <p:spPr>
          <a:xfrm>
            <a:off x="6130872" y="5435731"/>
            <a:ext cx="5379061" cy="965069"/>
          </a:xfrm>
          <a:prstGeom prst="rect">
            <a:avLst/>
          </a:prstGeom>
          <a:solidFill>
            <a:srgbClr val="00000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4800" b="1"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2B83AC-2F06-0BEA-1983-99FBBA1CC9AE}"/>
              </a:ext>
            </a:extLst>
          </p:cNvPr>
          <p:cNvSpPr txBox="1"/>
          <p:nvPr/>
        </p:nvSpPr>
        <p:spPr>
          <a:xfrm>
            <a:off x="1341592" y="5502767"/>
            <a:ext cx="4506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kern="10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Built on Appian Low Code platform, </a:t>
            </a:r>
            <a:r>
              <a:rPr lang="en-IN" sz="1600" kern="10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Applify.ai harnesses the power of GenAI to automate various aspects of the App build-out.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131EEC4-5FF7-536C-A213-5AD5E1551952}"/>
              </a:ext>
            </a:extLst>
          </p:cNvPr>
          <p:cNvSpPr txBox="1"/>
          <p:nvPr/>
        </p:nvSpPr>
        <p:spPr>
          <a:xfrm>
            <a:off x="6881472" y="5497829"/>
            <a:ext cx="4506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10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Low Code enables rapid application development with visual interfaces, pre-built </a:t>
            </a:r>
            <a:r>
              <a:rPr lang="en-US" sz="1600" b="1" kern="10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components.,and</a:t>
            </a:r>
            <a:r>
              <a:rPr lang="en-US" sz="1600" b="1" kern="10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minimal coding. </a:t>
            </a:r>
          </a:p>
        </p:txBody>
      </p:sp>
      <p:pic>
        <p:nvPicPr>
          <p:cNvPr id="1026" name="Picture 2" descr="Artificial-Intelligence Icons - Free SVG &amp; PNG Artificial-Intelligence  Images - Noun Project">
            <a:extLst>
              <a:ext uri="{FF2B5EF4-FFF2-40B4-BE49-F238E27FC236}">
                <a16:creationId xmlns:a16="http://schemas.microsoft.com/office/drawing/2014/main" id="{34C021C1-0C01-39DB-D604-845B54411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41" y="5657614"/>
            <a:ext cx="511425" cy="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 development - Free seo and web icons">
            <a:extLst>
              <a:ext uri="{FF2B5EF4-FFF2-40B4-BE49-F238E27FC236}">
                <a16:creationId xmlns:a16="http://schemas.microsoft.com/office/drawing/2014/main" id="{47506FC6-35F6-DCDA-F768-878CDBAD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76" y="5587976"/>
            <a:ext cx="622281" cy="62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urple and blue background&#10;&#10;Description automatically generated">
            <a:extLst>
              <a:ext uri="{FF2B5EF4-FFF2-40B4-BE49-F238E27FC236}">
                <a16:creationId xmlns:a16="http://schemas.microsoft.com/office/drawing/2014/main" id="{55E649DA-E765-2522-BEF1-580FC07C6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0"/>
          <a:stretch/>
        </p:blipFill>
        <p:spPr>
          <a:xfrm>
            <a:off x="0" y="1064334"/>
            <a:ext cx="12192001" cy="53238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2BBA5B-0F22-F371-1A26-187E9D4A9CDF}"/>
              </a:ext>
            </a:extLst>
          </p:cNvPr>
          <p:cNvSpPr/>
          <p:nvPr/>
        </p:nvSpPr>
        <p:spPr>
          <a:xfrm>
            <a:off x="987" y="1076328"/>
            <a:ext cx="12191013" cy="5336466"/>
          </a:xfrm>
          <a:prstGeom prst="rect">
            <a:avLst/>
          </a:prstGeom>
          <a:gradFill>
            <a:gsLst>
              <a:gs pos="0">
                <a:srgbClr val="020A51">
                  <a:alpha val="0"/>
                </a:srgbClr>
              </a:gs>
              <a:gs pos="46000">
                <a:srgbClr val="004584">
                  <a:alpha val="39000"/>
                </a:srgbClr>
              </a:gs>
              <a:gs pos="100000">
                <a:srgbClr val="020A51">
                  <a:alpha val="3000"/>
                </a:srgb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7B89A1-CB5C-BD3C-A016-8265D37A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Few of our key implementations</a:t>
            </a:r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2F912F-D296-4A4C-26F9-917B3F6B4C79}"/>
              </a:ext>
            </a:extLst>
          </p:cNvPr>
          <p:cNvGrpSpPr/>
          <p:nvPr/>
        </p:nvGrpSpPr>
        <p:grpSpPr>
          <a:xfrm>
            <a:off x="151211" y="2117039"/>
            <a:ext cx="3563539" cy="1612546"/>
            <a:chOff x="1035235" y="1223560"/>
            <a:chExt cx="4016824" cy="161254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6DE8E9-53DC-1F2F-9E65-24EADF8B7995}"/>
                </a:ext>
              </a:extLst>
            </p:cNvPr>
            <p:cNvSpPr>
              <a:spLocks/>
            </p:cNvSpPr>
            <p:nvPr/>
          </p:nvSpPr>
          <p:spPr>
            <a:xfrm>
              <a:off x="1035235" y="1223560"/>
              <a:ext cx="4016824" cy="641433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52000"/>
              </a:srgbClr>
            </a:solidFill>
            <a:ln w="3175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2"/>
              <a:r>
                <a:rPr lang="en-US" sz="1600" b="1">
                  <a:solidFill>
                    <a:schemeClr val="bg1"/>
                  </a:solidFill>
                  <a:latin typeface="+mj-lt"/>
                </a:rPr>
                <a:t>Appian </a:t>
              </a:r>
              <a:r>
                <a:rPr lang="en-US" sz="1600" b="1" err="1">
                  <a:solidFill>
                    <a:schemeClr val="bg1"/>
                  </a:solidFill>
                  <a:latin typeface="+mj-lt"/>
                </a:rPr>
                <a:t>CoE</a:t>
              </a:r>
              <a:r>
                <a:rPr lang="en-US" sz="1600" b="1">
                  <a:solidFill>
                    <a:schemeClr val="bg1"/>
                  </a:solidFill>
                  <a:latin typeface="+mj-lt"/>
                </a:rPr>
                <a:t> setup </a:t>
              </a:r>
              <a:br>
                <a:rPr lang="en-US" sz="1600" b="1">
                  <a:solidFill>
                    <a:schemeClr val="bg1"/>
                  </a:solidFill>
                  <a:latin typeface="+mj-lt"/>
                </a:rPr>
              </a:br>
              <a:r>
                <a:rPr lang="en-US" sz="1600" b="1">
                  <a:solidFill>
                    <a:schemeClr val="bg1"/>
                  </a:solidFill>
                  <a:latin typeface="+mj-lt"/>
                </a:rPr>
                <a:t>for a large US Bank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81A7A39-98A9-6A89-C02C-11B03694DA86}"/>
                </a:ext>
              </a:extLst>
            </p:cNvPr>
            <p:cNvSpPr>
              <a:spLocks/>
            </p:cNvSpPr>
            <p:nvPr/>
          </p:nvSpPr>
          <p:spPr>
            <a:xfrm>
              <a:off x="1035235" y="1863821"/>
              <a:ext cx="4016824" cy="972285"/>
            </a:xfrm>
            <a:prstGeom prst="roundRect">
              <a:avLst>
                <a:gd name="adj" fmla="val 0"/>
              </a:avLst>
            </a:prstGeom>
            <a:solidFill>
              <a:srgbClr val="000910">
                <a:alpha val="23922"/>
              </a:srgb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490" tIns="182880" rIns="110490" bIns="110490" numCol="1" spcCol="1270" anchor="ctr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20% delivery cost reduction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40% savings through reusability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18+ Process automated</a:t>
              </a:r>
            </a:p>
          </p:txBody>
        </p:sp>
        <p:pic>
          <p:nvPicPr>
            <p:cNvPr id="1026" name="Picture 2" descr="Bank ">
              <a:extLst>
                <a:ext uri="{FF2B5EF4-FFF2-40B4-BE49-F238E27FC236}">
                  <a16:creationId xmlns:a16="http://schemas.microsoft.com/office/drawing/2014/main" id="{EDF170C2-D02F-C197-888E-38B596A035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977" y="1376940"/>
              <a:ext cx="350722" cy="350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5D5B1CB-C027-7DCC-C687-F7182C400AB4}"/>
              </a:ext>
            </a:extLst>
          </p:cNvPr>
          <p:cNvGrpSpPr/>
          <p:nvPr/>
        </p:nvGrpSpPr>
        <p:grpSpPr>
          <a:xfrm>
            <a:off x="3849493" y="2117037"/>
            <a:ext cx="4016825" cy="1612546"/>
            <a:chOff x="1035234" y="2912165"/>
            <a:chExt cx="4016825" cy="161254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B67027-321A-BACD-B525-1AB000D79EFE}"/>
                </a:ext>
              </a:extLst>
            </p:cNvPr>
            <p:cNvGrpSpPr/>
            <p:nvPr/>
          </p:nvGrpSpPr>
          <p:grpSpPr>
            <a:xfrm>
              <a:off x="1035234" y="2912165"/>
              <a:ext cx="4016825" cy="1612546"/>
              <a:chOff x="533400" y="1395423"/>
              <a:chExt cx="3011843" cy="180497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8C851CC-51E1-27B5-3920-420EDE2ED54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3400" y="1395423"/>
                <a:ext cx="3011843" cy="717978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52000"/>
                </a:srgbClr>
              </a:solidFill>
              <a:ln w="3175">
                <a:noFill/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10490" rIns="110490" bIns="110490" numCol="1" spcCol="1270" anchor="ctr" anchorCtr="0">
                <a:noAutofit/>
              </a:bodyPr>
              <a:lstStyle/>
              <a:p>
                <a:pPr marL="0" lvl="2"/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Fiduciary Process Automation </a:t>
                </a:r>
                <a:br>
                  <a:rPr lang="en-US" sz="1600" b="1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for a large US Bank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11F401E6-9B02-0F14-19DE-F22E61A349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3401" y="2112089"/>
                <a:ext cx="3011842" cy="1088312"/>
              </a:xfrm>
              <a:prstGeom prst="roundRect">
                <a:avLst>
                  <a:gd name="adj" fmla="val 0"/>
                </a:avLst>
              </a:prstGeom>
              <a:solidFill>
                <a:srgbClr val="000910">
                  <a:alpha val="23922"/>
                </a:srgb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82880" rIns="110490" bIns="110490" numCol="1" spcCol="1270" anchor="ctr" anchorCtr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40% cost savings through automation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30% reduction in time needed for Data Update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20+ Handoffs automated</a:t>
                </a:r>
              </a:p>
            </p:txBody>
          </p:sp>
        </p:grpSp>
        <p:pic>
          <p:nvPicPr>
            <p:cNvPr id="38" name="Picture 2" descr="Bank ">
              <a:extLst>
                <a:ext uri="{FF2B5EF4-FFF2-40B4-BE49-F238E27FC236}">
                  <a16:creationId xmlns:a16="http://schemas.microsoft.com/office/drawing/2014/main" id="{451048AB-1EBB-6C8B-59FC-86180FA17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977" y="3057521"/>
              <a:ext cx="350722" cy="350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68F773-353B-03CF-869F-99DDD80E58BD}"/>
              </a:ext>
            </a:extLst>
          </p:cNvPr>
          <p:cNvGrpSpPr/>
          <p:nvPr/>
        </p:nvGrpSpPr>
        <p:grpSpPr>
          <a:xfrm>
            <a:off x="8044502" y="2117038"/>
            <a:ext cx="4016826" cy="1612545"/>
            <a:chOff x="1035233" y="4616390"/>
            <a:chExt cx="4016826" cy="161254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D4703AA-C1BD-1C18-7E24-091696BF088D}"/>
                </a:ext>
              </a:extLst>
            </p:cNvPr>
            <p:cNvGrpSpPr/>
            <p:nvPr/>
          </p:nvGrpSpPr>
          <p:grpSpPr>
            <a:xfrm>
              <a:off x="1035233" y="4616390"/>
              <a:ext cx="4016826" cy="1612545"/>
              <a:chOff x="533400" y="1395423"/>
              <a:chExt cx="3011844" cy="180497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FD24008-8D38-EBB4-FB06-8F59DD3F3B0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3401" y="1395423"/>
                <a:ext cx="3011843" cy="717978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52000"/>
                </a:srgbClr>
              </a:solidFill>
              <a:ln w="3175">
                <a:noFill/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10490" rIns="110490" bIns="110490" numCol="1" spcCol="1270" anchor="ctr" anchorCtr="0">
                <a:noAutofit/>
              </a:bodyPr>
              <a:lstStyle/>
              <a:p>
                <a:pPr marL="0" lvl="2"/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Enhanced Onboarding Process For </a:t>
                </a:r>
                <a:br>
                  <a:rPr lang="en-US" sz="1600" b="1">
                    <a:solidFill>
                      <a:schemeClr val="bg1"/>
                    </a:solidFill>
                    <a:latin typeface="+mj-lt"/>
                  </a:rPr>
                </a:br>
                <a:r>
                  <a:rPr lang="en-US" sz="1600" b="1">
                    <a:solidFill>
                      <a:schemeClr val="bg1"/>
                    </a:solidFill>
                    <a:latin typeface="+mj-lt"/>
                  </a:rPr>
                  <a:t>Investment Management Company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324CC9F-0930-4778-BD52-0ABCD8B4F1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3400" y="2112089"/>
                <a:ext cx="3011843" cy="1088311"/>
              </a:xfrm>
              <a:prstGeom prst="roundRect">
                <a:avLst>
                  <a:gd name="adj" fmla="val 0"/>
                </a:avLst>
              </a:prstGeom>
              <a:solidFill>
                <a:srgbClr val="000910">
                  <a:alpha val="23922"/>
                </a:srgb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82880" rIns="110490" bIns="110490" numCol="1" spcCol="1270" anchor="ctr" anchorCtr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30% to 40% cost savings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Faster onboarding of Customers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Enhanced visibility and transparency</a:t>
                </a:r>
              </a:p>
            </p:txBody>
          </p:sp>
        </p:grpSp>
        <p:pic>
          <p:nvPicPr>
            <p:cNvPr id="1028" name="Picture 4" descr="Compensation ">
              <a:extLst>
                <a:ext uri="{FF2B5EF4-FFF2-40B4-BE49-F238E27FC236}">
                  <a16:creationId xmlns:a16="http://schemas.microsoft.com/office/drawing/2014/main" id="{37260E32-737A-0BF9-531F-D50C7A0D5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072" y="4724841"/>
              <a:ext cx="424531" cy="424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537145-24B3-95E0-20C5-199252E5A3C2}"/>
              </a:ext>
            </a:extLst>
          </p:cNvPr>
          <p:cNvGrpSpPr/>
          <p:nvPr/>
        </p:nvGrpSpPr>
        <p:grpSpPr>
          <a:xfrm>
            <a:off x="4277183" y="4043617"/>
            <a:ext cx="4016824" cy="1623248"/>
            <a:chOff x="5856917" y="1587851"/>
            <a:chExt cx="4016824" cy="162324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60D4A3F-3589-2E84-36BA-B6C068B596DB}"/>
                </a:ext>
              </a:extLst>
            </p:cNvPr>
            <p:cNvGrpSpPr/>
            <p:nvPr/>
          </p:nvGrpSpPr>
          <p:grpSpPr>
            <a:xfrm>
              <a:off x="5856917" y="1587851"/>
              <a:ext cx="4016824" cy="1623248"/>
              <a:chOff x="5355084" y="1295214"/>
              <a:chExt cx="4016824" cy="159961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BC4F0DC-A2FD-44D6-778D-1B3FDDD088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55084" y="1295214"/>
                <a:ext cx="4016824" cy="746610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52000"/>
                </a:srgbClr>
              </a:solidFill>
              <a:ln w="3175">
                <a:noFill/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10490" rIns="110490" bIns="110490" numCol="1" spcCol="1270" anchor="ctr" anchorCtr="0">
                <a:noAutofit/>
              </a:bodyPr>
              <a:lstStyle/>
              <a:p>
                <a:pPr marL="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bold"/>
                    <a:ea typeface="+mn-ea"/>
                    <a:cs typeface="+mn-cs"/>
                  </a:rPr>
                  <a:t>Process Compliance &amp; Auditing Solution</a:t>
                </a:r>
              </a:p>
              <a:p>
                <a:pPr marL="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bold"/>
                    <a:ea typeface="+mn-ea"/>
                    <a:cs typeface="+mn-cs"/>
                  </a:rPr>
                  <a:t>For</a:t>
                </a:r>
                <a:r>
                  <a:rPr lang="en-US" sz="1500" b="1">
                    <a:solidFill>
                      <a:srgbClr val="FFFFFF"/>
                    </a:solidFill>
                    <a:latin typeface="Frutiger 45 bold"/>
                  </a:rPr>
                  <a:t> </a:t>
                </a: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bold"/>
                    <a:ea typeface="+mn-ea"/>
                    <a:cs typeface="+mn-cs"/>
                  </a:rPr>
                  <a:t>a Media &amp; Entertainment Giant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A6935E2-ADD9-8CC8-A814-A38F5E18106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55084" y="2041825"/>
                <a:ext cx="4016824" cy="853006"/>
              </a:xfrm>
              <a:prstGeom prst="roundRect">
                <a:avLst>
                  <a:gd name="adj" fmla="val 0"/>
                </a:avLst>
              </a:prstGeom>
              <a:solidFill>
                <a:srgbClr val="000910">
                  <a:alpha val="23922"/>
                </a:srgb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82880" rIns="110490" bIns="110490" numCol="1" spcCol="1270" anchor="t" anchorCtr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40% efficiency through automation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24 x 7 platform and solution support</a:t>
                </a: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0344A6-919F-6829-CE29-C0169513E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29616" y="1675440"/>
              <a:ext cx="538326" cy="53832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1C4D52-FD0A-C060-3AC9-85DFD8199788}"/>
              </a:ext>
            </a:extLst>
          </p:cNvPr>
          <p:cNvGrpSpPr/>
          <p:nvPr/>
        </p:nvGrpSpPr>
        <p:grpSpPr>
          <a:xfrm>
            <a:off x="130673" y="4043617"/>
            <a:ext cx="4016824" cy="1594192"/>
            <a:chOff x="5856917" y="3763222"/>
            <a:chExt cx="4016824" cy="159419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C253E6-F12F-D913-8F19-DBBA9B935827}"/>
                </a:ext>
              </a:extLst>
            </p:cNvPr>
            <p:cNvGrpSpPr/>
            <p:nvPr/>
          </p:nvGrpSpPr>
          <p:grpSpPr>
            <a:xfrm>
              <a:off x="5856917" y="3763222"/>
              <a:ext cx="4016824" cy="1594192"/>
              <a:chOff x="5355084" y="1223560"/>
              <a:chExt cx="4016824" cy="157098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A359E87-3BD6-C5E3-0ED5-EBBBF584551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55084" y="1223560"/>
                <a:ext cx="4016824" cy="717978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52000"/>
                </a:srgbClr>
              </a:solidFill>
              <a:ln w="3175">
                <a:noFill/>
                <a:prstDash val="sysDot"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10490" rIns="110490" bIns="110490" numCol="1" spcCol="1270" anchor="ctr" anchorCtr="0">
                <a:noAutofit/>
              </a:bodyPr>
              <a:lstStyle/>
              <a:p>
                <a:pPr marL="0" marR="0" lvl="2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bold"/>
                    <a:ea typeface="+mn-ea"/>
                    <a:cs typeface="+mn-cs"/>
                  </a:rPr>
                  <a:t>Global Logistics Application for a Swedish </a:t>
                </a:r>
                <a:b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bold"/>
                    <a:ea typeface="+mn-ea"/>
                    <a:cs typeface="+mn-cs"/>
                  </a:rPr>
                </a:b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Frutiger 45 bold"/>
                    <a:ea typeface="+mn-ea"/>
                    <a:cs typeface="+mn-cs"/>
                  </a:rPr>
                  <a:t>Automotive Manufacturer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DADD8AC8-1485-838A-F97D-BF548A85AD9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355084" y="1941538"/>
                <a:ext cx="4016824" cy="853007"/>
              </a:xfrm>
              <a:prstGeom prst="roundRect">
                <a:avLst>
                  <a:gd name="adj" fmla="val 0"/>
                </a:avLst>
              </a:prstGeom>
              <a:solidFill>
                <a:srgbClr val="000910">
                  <a:alpha val="23922"/>
                </a:srgb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0490" tIns="182880" rIns="110490" bIns="110490" numCol="1" spcCol="1270" anchor="t" anchorCtr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60% Reduction in Manual and redundant processes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360° View of Data for better insights</a:t>
                </a:r>
              </a:p>
            </p:txBody>
          </p:sp>
        </p:grpSp>
        <p:pic>
          <p:nvPicPr>
            <p:cNvPr id="1030" name="Picture 6" descr="Automotive ">
              <a:extLst>
                <a:ext uri="{FF2B5EF4-FFF2-40B4-BE49-F238E27FC236}">
                  <a16:creationId xmlns:a16="http://schemas.microsoft.com/office/drawing/2014/main" id="{CCB29C1F-391E-52C5-FE3D-E14EA26397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0110" y="3857936"/>
              <a:ext cx="450177" cy="450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AB8A0B-60F1-8226-50AA-24A9F6162EBC}"/>
              </a:ext>
            </a:extLst>
          </p:cNvPr>
          <p:cNvGrpSpPr/>
          <p:nvPr/>
        </p:nvGrpSpPr>
        <p:grpSpPr>
          <a:xfrm>
            <a:off x="8423693" y="4031562"/>
            <a:ext cx="3637634" cy="1623248"/>
            <a:chOff x="5355084" y="1295214"/>
            <a:chExt cx="3637634" cy="159961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F28A82A-AB7B-7E88-2018-85C62ADE4045}"/>
                </a:ext>
              </a:extLst>
            </p:cNvPr>
            <p:cNvSpPr>
              <a:spLocks/>
            </p:cNvSpPr>
            <p:nvPr/>
          </p:nvSpPr>
          <p:spPr>
            <a:xfrm>
              <a:off x="5355084" y="1295214"/>
              <a:ext cx="3637634" cy="746610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52000"/>
              </a:srgbClr>
            </a:solidFill>
            <a:ln w="3175">
              <a:noFill/>
              <a:prstDash val="sys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marR="0" lvl="2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>
                  <a:solidFill>
                    <a:srgbClr val="FFFFFF"/>
                  </a:solidFill>
                  <a:latin typeface="Frutiger 45 bold"/>
                </a:rPr>
                <a:t>E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nd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-to-end business process automation for a Utility Corporation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9687DFE-0915-318B-0B10-8E854A532392}"/>
                </a:ext>
              </a:extLst>
            </p:cNvPr>
            <p:cNvSpPr>
              <a:spLocks/>
            </p:cNvSpPr>
            <p:nvPr/>
          </p:nvSpPr>
          <p:spPr>
            <a:xfrm>
              <a:off x="5355084" y="2041825"/>
              <a:ext cx="3637634" cy="853006"/>
            </a:xfrm>
            <a:prstGeom prst="roundRect">
              <a:avLst>
                <a:gd name="adj" fmla="val 0"/>
              </a:avLst>
            </a:prstGeom>
            <a:solidFill>
              <a:srgbClr val="000910">
                <a:alpha val="23922"/>
              </a:srgb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490" tIns="182880" rIns="110490" bIns="110490" numCol="1" spcCol="1270" anchor="t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45% savings through reusability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/>
                <a:t>18+ business process automations</a:t>
              </a:r>
            </a:p>
          </p:txBody>
        </p:sp>
      </p:grpSp>
      <p:pic>
        <p:nvPicPr>
          <p:cNvPr id="15" name="Picture 2" descr="Bank ">
            <a:extLst>
              <a:ext uri="{FF2B5EF4-FFF2-40B4-BE49-F238E27FC236}">
                <a16:creationId xmlns:a16="http://schemas.microsoft.com/office/drawing/2014/main" id="{25038475-022E-DB2B-A3F2-0EF75E82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612" y="4222596"/>
            <a:ext cx="311144" cy="3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2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8920FB-975C-6045-70B4-32463BD4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r="4061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4D895D-C3B0-1C9F-2B87-4000E74812B4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A298AB8-2830-8EC9-9D46-8485C669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engagements across LOBs for large US Bank including Appian </a:t>
            </a:r>
            <a:r>
              <a:rPr lang="en-GB" dirty="0" err="1"/>
              <a:t>CoE</a:t>
            </a:r>
            <a:r>
              <a:rPr lang="en-GB" dirty="0"/>
              <a:t> Setup, Fiduciary Process Automation etc.</a:t>
            </a:r>
            <a:endParaRPr lang="en-I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6095999" y="1466631"/>
            <a:ext cx="5562600" cy="4863700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AFDD99-CBEA-C3FD-E0EF-1614C78751BB}"/>
              </a:ext>
            </a:extLst>
          </p:cNvPr>
          <p:cNvGrpSpPr/>
          <p:nvPr/>
        </p:nvGrpSpPr>
        <p:grpSpPr>
          <a:xfrm>
            <a:off x="3687867" y="1466631"/>
            <a:ext cx="1913367" cy="4863700"/>
            <a:chOff x="3695377" y="1410244"/>
            <a:chExt cx="1913367" cy="479647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6BEDBCA-9648-7A5A-704D-E9AF023247B8}"/>
                </a:ext>
              </a:extLst>
            </p:cNvPr>
            <p:cNvSpPr/>
            <p:nvPr/>
          </p:nvSpPr>
          <p:spPr>
            <a:xfrm>
              <a:off x="3695377" y="1410244"/>
              <a:ext cx="1913367" cy="4796472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72F5BF-B04A-74CF-7BBD-7D2D560340BA}"/>
                </a:ext>
              </a:extLst>
            </p:cNvPr>
            <p:cNvGrpSpPr/>
            <p:nvPr/>
          </p:nvGrpSpPr>
          <p:grpSpPr>
            <a:xfrm>
              <a:off x="4383270" y="1695448"/>
              <a:ext cx="968470" cy="445215"/>
              <a:chOff x="3846889" y="1799839"/>
              <a:chExt cx="889273" cy="44521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CD191D-D67F-CF3A-7EF6-ECFCA224FE67}"/>
                  </a:ext>
                </a:extLst>
              </p:cNvPr>
              <p:cNvSpPr/>
              <p:nvPr/>
            </p:nvSpPr>
            <p:spPr>
              <a:xfrm>
                <a:off x="3846889" y="1799839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B7D7111-0B5F-BA52-4D4D-FA2B478CFF4B}"/>
                  </a:ext>
                </a:extLst>
              </p:cNvPr>
              <p:cNvSpPr/>
              <p:nvPr/>
            </p:nvSpPr>
            <p:spPr>
              <a:xfrm rot="5400000">
                <a:off x="4275673" y="19342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7">
              <a:extLst>
                <a:ext uri="{FF2B5EF4-FFF2-40B4-BE49-F238E27FC236}">
                  <a16:creationId xmlns:a16="http://schemas.microsoft.com/office/drawing/2014/main" id="{83BBE4AE-71F0-F150-7865-3248000F3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27358" y="1677456"/>
              <a:ext cx="514516" cy="51451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A08E0D-727B-A0C7-10F2-69A9ADB49288}"/>
              </a:ext>
            </a:extLst>
          </p:cNvPr>
          <p:cNvGrpSpPr/>
          <p:nvPr/>
        </p:nvGrpSpPr>
        <p:grpSpPr>
          <a:xfrm>
            <a:off x="3876261" y="2417705"/>
            <a:ext cx="1432903" cy="3473933"/>
            <a:chOff x="3674045" y="4805343"/>
            <a:chExt cx="1432903" cy="34739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73C49-58A5-10C3-99DB-7530B93CF9DD}"/>
                </a:ext>
              </a:extLst>
            </p:cNvPr>
            <p:cNvGrpSpPr/>
            <p:nvPr/>
          </p:nvGrpSpPr>
          <p:grpSpPr>
            <a:xfrm>
              <a:off x="3731433" y="4805343"/>
              <a:ext cx="1260370" cy="954771"/>
              <a:chOff x="3625955" y="4787539"/>
              <a:chExt cx="1492495" cy="95477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11111-624C-4653-29D6-15E58AC71186}"/>
                  </a:ext>
                </a:extLst>
              </p:cNvPr>
              <p:cNvSpPr txBox="1"/>
              <p:nvPr/>
            </p:nvSpPr>
            <p:spPr>
              <a:xfrm>
                <a:off x="3852344" y="4787539"/>
                <a:ext cx="11470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anose="020B0604020202020204" pitchFamily="34" charset="0"/>
                  </a:rPr>
                  <a:t>20%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CEB685-2274-AFDE-9347-4BC231B098C9}"/>
                  </a:ext>
                </a:extLst>
              </p:cNvPr>
              <p:cNvSpPr txBox="1"/>
              <p:nvPr/>
            </p:nvSpPr>
            <p:spPr>
              <a:xfrm>
                <a:off x="3625955" y="5219090"/>
                <a:ext cx="1492495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>
                    <a:solidFill>
                      <a:srgbClr val="595959">
                        <a:lumMod val="50000"/>
                      </a:srgbClr>
                    </a:solidFill>
                    <a:latin typeface="Frutiger 45 Light"/>
                    <a:cs typeface="Arial" panose="020B0604020202020204" pitchFamily="34" charset="0"/>
                  </a:rPr>
                  <a:t>Delivery Cost Reduction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812166C-20F6-D890-ACE3-487EB2BA7903}"/>
                </a:ext>
              </a:extLst>
            </p:cNvPr>
            <p:cNvGrpSpPr/>
            <p:nvPr/>
          </p:nvGrpSpPr>
          <p:grpSpPr>
            <a:xfrm>
              <a:off x="3674045" y="6130272"/>
              <a:ext cx="1365270" cy="909892"/>
              <a:chOff x="1516561" y="6112468"/>
              <a:chExt cx="1616715" cy="909892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53884D-6F4D-B7C9-EFC7-F44FB6CB2C2E}"/>
                  </a:ext>
                </a:extLst>
              </p:cNvPr>
              <p:cNvSpPr txBox="1"/>
              <p:nvPr/>
            </p:nvSpPr>
            <p:spPr>
              <a:xfrm>
                <a:off x="1696313" y="6112468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2pPr marL="0" marR="0" lvl="1" indent="0" algn="ctr" fontAlgn="auto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 kumimoji="0" sz="2000" b="1" i="0" u="none" strike="noStrike" cap="none" spc="0" normalizeH="0" baseline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cs typeface="Arial" panose="020B0604020202020204" pitchFamily="34" charset="0"/>
                  </a:defRPr>
                </a:lvl2pPr>
              </a:lstStyle>
              <a:p>
                <a:pPr lvl="1"/>
                <a:r>
                  <a:rPr lang="en-US"/>
                  <a:t>40%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424F23-C6D2-1E27-08AD-916A9496309D}"/>
                  </a:ext>
                </a:extLst>
              </p:cNvPr>
              <p:cNvSpPr txBox="1"/>
              <p:nvPr/>
            </p:nvSpPr>
            <p:spPr>
              <a:xfrm>
                <a:off x="1516561" y="6499140"/>
                <a:ext cx="16167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2pPr marL="0" marR="0" lvl="1" indent="0" algn="ctr" fontAlgn="auto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 kumimoji="0" sz="1400" b="0" i="0" u="none" strike="noStrike" cap="none" spc="0" normalizeH="0" baseline="0">
                    <a:ln>
                      <a:noFill/>
                    </a:ln>
                    <a:solidFill>
                      <a:srgbClr val="595959">
                        <a:lumMod val="50000"/>
                      </a:srgbClr>
                    </a:solidFill>
                    <a:effectLst/>
                    <a:uLnTx/>
                    <a:uFillTx/>
                    <a:latin typeface="Frutiger 45 Light"/>
                    <a:cs typeface="Arial" panose="020B0604020202020204" pitchFamily="34" charset="0"/>
                  </a:defRPr>
                </a:lvl2pPr>
              </a:lstStyle>
              <a:p>
                <a:pPr lvl="1"/>
                <a:r>
                  <a:rPr lang="en-US"/>
                  <a:t>Savings through reusability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4CBA405-0169-E0C3-B37B-1B738E0F0F59}"/>
                </a:ext>
              </a:extLst>
            </p:cNvPr>
            <p:cNvGrpSpPr/>
            <p:nvPr/>
          </p:nvGrpSpPr>
          <p:grpSpPr>
            <a:xfrm>
              <a:off x="3742298" y="7257360"/>
              <a:ext cx="1260370" cy="1021916"/>
              <a:chOff x="-409648" y="7239556"/>
              <a:chExt cx="1492495" cy="102191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36AF5B1-FE0A-0D2C-3BB9-46B2BBFD1990}"/>
                  </a:ext>
                </a:extLst>
              </p:cNvPr>
              <p:cNvSpPr txBox="1"/>
              <p:nvPr/>
            </p:nvSpPr>
            <p:spPr>
              <a:xfrm>
                <a:off x="-304354" y="7239556"/>
                <a:ext cx="11470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lang="en-US" sz="2000" b="1">
                    <a:solidFill>
                      <a:srgbClr val="020A51"/>
                    </a:solidFill>
                    <a:latin typeface="Frutiger 45 bold"/>
                    <a:cs typeface="Arial" panose="020B0604020202020204" pitchFamily="34" charset="0"/>
                  </a:rPr>
                  <a:t>18+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1FA8F4-6055-3E94-23D9-E5053CC8C98B}"/>
                  </a:ext>
                </a:extLst>
              </p:cNvPr>
              <p:cNvSpPr txBox="1"/>
              <p:nvPr/>
            </p:nvSpPr>
            <p:spPr>
              <a:xfrm>
                <a:off x="-409648" y="7738252"/>
                <a:ext cx="149249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>
                        <a:lumMod val="50000"/>
                      </a:srgbClr>
                    </a:solidFill>
                    <a:effectLst/>
                    <a:uLnTx/>
                    <a:uFillTx/>
                    <a:latin typeface="Frutiger 45 Light"/>
                    <a:ea typeface="+mn-ea"/>
                    <a:cs typeface="Arial" panose="020B0604020202020204" pitchFamily="34" charset="0"/>
                  </a:rPr>
                  <a:t>Processes Automated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EC4D8E-CB01-5C08-A818-EAA7644DC671}"/>
                </a:ext>
              </a:extLst>
            </p:cNvPr>
            <p:cNvCxnSpPr>
              <a:cxnSpLocks/>
            </p:cNvCxnSpPr>
            <p:nvPr/>
          </p:nvCxnSpPr>
          <p:spPr>
            <a:xfrm>
              <a:off x="3706909" y="5897768"/>
              <a:ext cx="140003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50E205-4BE3-E4EF-B9BD-C0E8C73335E2}"/>
              </a:ext>
            </a:extLst>
          </p:cNvPr>
          <p:cNvCxnSpPr>
            <a:cxnSpLocks/>
          </p:cNvCxnSpPr>
          <p:nvPr/>
        </p:nvCxnSpPr>
        <p:spPr>
          <a:xfrm>
            <a:off x="3863814" y="4694788"/>
            <a:ext cx="14000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5E2863-573F-CDA0-D1B7-A6E5871E6BA3}"/>
              </a:ext>
            </a:extLst>
          </p:cNvPr>
          <p:cNvSpPr txBox="1"/>
          <p:nvPr/>
        </p:nvSpPr>
        <p:spPr>
          <a:xfrm>
            <a:off x="6229350" y="2512956"/>
            <a:ext cx="5429249" cy="3411703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>
            <a:defPPr>
              <a:defRPr lang="en-US"/>
            </a:defPPr>
            <a:lvl1pPr marL="115888" indent="-115888">
              <a:buClr>
                <a:srgbClr val="2322F0"/>
              </a:buClr>
              <a:buSzPts val="1200"/>
              <a:buFont typeface="Arial"/>
              <a:buChar char="•"/>
              <a:defRPr sz="1200" kern="0">
                <a:solidFill>
                  <a:schemeClr val="bg1"/>
                </a:solidFill>
                <a:latin typeface="Tahoma"/>
                <a:ea typeface="Tahoma"/>
                <a:cs typeface="Tahoma"/>
              </a:defRPr>
            </a:lvl1pPr>
          </a:lstStyle>
          <a:p>
            <a:pPr>
              <a:lnSpc>
                <a:spcPct val="150000"/>
              </a:lnSpc>
            </a:pPr>
            <a:r>
              <a:rPr lang="en-US"/>
              <a:t>Loan Origination</a:t>
            </a:r>
          </a:p>
          <a:p>
            <a:pPr>
              <a:lnSpc>
                <a:spcPct val="150000"/>
              </a:lnSpc>
            </a:pPr>
            <a:r>
              <a:rPr lang="en-US"/>
              <a:t>Loan Management</a:t>
            </a:r>
          </a:p>
          <a:p>
            <a:pPr>
              <a:lnSpc>
                <a:spcPct val="150000"/>
              </a:lnSpc>
            </a:pPr>
            <a:r>
              <a:rPr lang="en-US"/>
              <a:t>Bank Payments &amp; Card Operations</a:t>
            </a:r>
          </a:p>
          <a:p>
            <a:pPr>
              <a:lnSpc>
                <a:spcPct val="150000"/>
              </a:lnSpc>
            </a:pPr>
            <a:r>
              <a:rPr lang="en-US"/>
              <a:t>Fast Credit Lending Programs</a:t>
            </a:r>
          </a:p>
          <a:p>
            <a:pPr>
              <a:lnSpc>
                <a:spcPct val="150000"/>
              </a:lnSpc>
            </a:pPr>
            <a:r>
              <a:rPr lang="en-US"/>
              <a:t>SWIFT Cross Border Payments Case Resolutions</a:t>
            </a:r>
          </a:p>
          <a:p>
            <a:pPr>
              <a:lnSpc>
                <a:spcPct val="150000"/>
              </a:lnSpc>
            </a:pPr>
            <a:r>
              <a:rPr lang="en-US"/>
              <a:t>Small Business Lending</a:t>
            </a:r>
          </a:p>
          <a:p>
            <a:pPr>
              <a:lnSpc>
                <a:spcPct val="150000"/>
              </a:lnSpc>
            </a:pPr>
            <a:r>
              <a:rPr lang="en-US"/>
              <a:t>Trade Finance (ESG)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C000"/>
                </a:solidFill>
              </a:rPr>
              <a:t>Connected Onboarding</a:t>
            </a:r>
          </a:p>
          <a:p>
            <a:pPr>
              <a:lnSpc>
                <a:spcPct val="150000"/>
              </a:lnSpc>
            </a:pPr>
            <a:r>
              <a:rPr lang="en-US"/>
              <a:t>Connected KYC</a:t>
            </a:r>
          </a:p>
          <a:p>
            <a:pPr>
              <a:lnSpc>
                <a:spcPct val="150000"/>
              </a:lnSpc>
            </a:pPr>
            <a:r>
              <a:rPr lang="en-US"/>
              <a:t>Disputes Management</a:t>
            </a:r>
          </a:p>
          <a:p>
            <a:pPr>
              <a:lnSpc>
                <a:spcPct val="150000"/>
              </a:lnSpc>
            </a:pPr>
            <a:r>
              <a:rPr lang="en-US"/>
              <a:t>Omnichannel Case Management</a:t>
            </a:r>
          </a:p>
          <a:p>
            <a:pPr>
              <a:lnSpc>
                <a:spcPct val="150000"/>
              </a:lnSpc>
            </a:pPr>
            <a:r>
              <a:rPr lang="en-US"/>
              <a:t>Product Lifecycle Management</a:t>
            </a:r>
          </a:p>
          <a:p>
            <a:pPr>
              <a:lnSpc>
                <a:spcPct val="150000"/>
              </a:lnSpc>
            </a:pPr>
            <a:r>
              <a:rPr lang="en-US"/>
              <a:t>End-User-Computing</a:t>
            </a:r>
          </a:p>
          <a:p>
            <a:pPr>
              <a:lnSpc>
                <a:spcPct val="150000"/>
              </a:lnSpc>
            </a:pPr>
            <a:r>
              <a:rPr lang="en-US"/>
              <a:t>LIBOR</a:t>
            </a:r>
          </a:p>
          <a:p>
            <a:pPr>
              <a:lnSpc>
                <a:spcPct val="150000"/>
              </a:lnSpc>
            </a:pPr>
            <a:r>
              <a:rPr lang="en-US"/>
              <a:t>Mergers &amp; Acquisitions</a:t>
            </a:r>
          </a:p>
          <a:p>
            <a:pPr>
              <a:lnSpc>
                <a:spcPct val="150000"/>
              </a:lnSpc>
            </a:pPr>
            <a:r>
              <a:rPr lang="en-US"/>
              <a:t>CIP / KYC / EDD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C000"/>
                </a:solidFill>
              </a:rPr>
              <a:t>Credit Risk Review</a:t>
            </a:r>
          </a:p>
          <a:p>
            <a:pPr>
              <a:lnSpc>
                <a:spcPct val="150000"/>
              </a:lnSpc>
            </a:pPr>
            <a:r>
              <a:rPr lang="en-US"/>
              <a:t>AML</a:t>
            </a:r>
          </a:p>
          <a:p>
            <a:pPr>
              <a:lnSpc>
                <a:spcPct val="150000"/>
              </a:lnSpc>
            </a:pPr>
            <a:r>
              <a:rPr lang="en-US"/>
              <a:t>Horizon Scanning</a:t>
            </a:r>
          </a:p>
          <a:p>
            <a:pPr>
              <a:lnSpc>
                <a:spcPct val="150000"/>
              </a:lnSpc>
            </a:pPr>
            <a:r>
              <a:rPr lang="en-US"/>
              <a:t>Trade Surveillance &amp; Compliance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C000"/>
                </a:solidFill>
              </a:rPr>
              <a:t>Score Card Planning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C000"/>
                </a:solidFill>
              </a:rPr>
              <a:t>EUC Remediation</a:t>
            </a:r>
            <a:endParaRPr lang="en-IN">
              <a:solidFill>
                <a:srgbClr val="FFC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7B2F6-46B7-CF53-EDB0-7C6E11C0AB8A}"/>
              </a:ext>
            </a:extLst>
          </p:cNvPr>
          <p:cNvSpPr/>
          <p:nvPr/>
        </p:nvSpPr>
        <p:spPr>
          <a:xfrm>
            <a:off x="7107552" y="1710542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45 bold"/>
                <a:ea typeface="+mn-ea"/>
                <a:cs typeface="Arial" pitchFamily="34" charset="0"/>
              </a:rPr>
              <a:t>Process Areas</a:t>
            </a:r>
          </a:p>
        </p:txBody>
      </p:sp>
      <p:pic>
        <p:nvPicPr>
          <p:cNvPr id="21" name="Graphic 7">
            <a:extLst>
              <a:ext uri="{FF2B5EF4-FFF2-40B4-BE49-F238E27FC236}">
                <a16:creationId xmlns:a16="http://schemas.microsoft.com/office/drawing/2014/main" id="{C4898B48-EF83-9101-0141-161478480EA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867" y="1681889"/>
            <a:ext cx="526482" cy="51451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B917633-6EA4-5FAF-82B2-EE416B5A01F9}"/>
              </a:ext>
            </a:extLst>
          </p:cNvPr>
          <p:cNvSpPr/>
          <p:nvPr/>
        </p:nvSpPr>
        <p:spPr>
          <a:xfrm rot="5400000">
            <a:off x="7526039" y="1793050"/>
            <a:ext cx="32148" cy="6424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572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D15318-E8A5-1DB8-C1C4-F2ECC9DC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Logistics Application for a Swedish Automotive Manufacturer</a:t>
            </a:r>
            <a:endParaRPr lang="en-IN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6095999" y="1466631"/>
            <a:ext cx="5562600" cy="4863700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AFDD99-CBEA-C3FD-E0EF-1614C78751BB}"/>
              </a:ext>
            </a:extLst>
          </p:cNvPr>
          <p:cNvGrpSpPr/>
          <p:nvPr/>
        </p:nvGrpSpPr>
        <p:grpSpPr>
          <a:xfrm>
            <a:off x="3687867" y="1466631"/>
            <a:ext cx="1913367" cy="4863700"/>
            <a:chOff x="3695377" y="1410244"/>
            <a:chExt cx="1913367" cy="479647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6BEDBCA-9648-7A5A-704D-E9AF023247B8}"/>
                </a:ext>
              </a:extLst>
            </p:cNvPr>
            <p:cNvSpPr/>
            <p:nvPr/>
          </p:nvSpPr>
          <p:spPr>
            <a:xfrm>
              <a:off x="3695377" y="1410244"/>
              <a:ext cx="1913367" cy="4796472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72F5BF-B04A-74CF-7BBD-7D2D560340BA}"/>
                </a:ext>
              </a:extLst>
            </p:cNvPr>
            <p:cNvGrpSpPr/>
            <p:nvPr/>
          </p:nvGrpSpPr>
          <p:grpSpPr>
            <a:xfrm>
              <a:off x="4383270" y="1695448"/>
              <a:ext cx="968470" cy="445215"/>
              <a:chOff x="3846889" y="1799839"/>
              <a:chExt cx="889273" cy="44521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CD191D-D67F-CF3A-7EF6-ECFCA224FE67}"/>
                  </a:ext>
                </a:extLst>
              </p:cNvPr>
              <p:cNvSpPr/>
              <p:nvPr/>
            </p:nvSpPr>
            <p:spPr>
              <a:xfrm>
                <a:off x="3846889" y="1799839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B7D7111-0B5F-BA52-4D4D-FA2B478CFF4B}"/>
                  </a:ext>
                </a:extLst>
              </p:cNvPr>
              <p:cNvSpPr/>
              <p:nvPr/>
            </p:nvSpPr>
            <p:spPr>
              <a:xfrm rot="5400000">
                <a:off x="4275673" y="19342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7">
              <a:extLst>
                <a:ext uri="{FF2B5EF4-FFF2-40B4-BE49-F238E27FC236}">
                  <a16:creationId xmlns:a16="http://schemas.microsoft.com/office/drawing/2014/main" id="{83BBE4AE-71F0-F150-7865-3248000F3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27358" y="1677456"/>
              <a:ext cx="514516" cy="51451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A08E0D-727B-A0C7-10F2-69A9ADB49288}"/>
              </a:ext>
            </a:extLst>
          </p:cNvPr>
          <p:cNvGrpSpPr/>
          <p:nvPr/>
        </p:nvGrpSpPr>
        <p:grpSpPr>
          <a:xfrm>
            <a:off x="3819848" y="2417705"/>
            <a:ext cx="1524381" cy="3430119"/>
            <a:chOff x="3617632" y="4805343"/>
            <a:chExt cx="1524381" cy="34301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73C49-58A5-10C3-99DB-7530B93CF9DD}"/>
                </a:ext>
              </a:extLst>
            </p:cNvPr>
            <p:cNvGrpSpPr/>
            <p:nvPr/>
          </p:nvGrpSpPr>
          <p:grpSpPr>
            <a:xfrm>
              <a:off x="3617632" y="4805343"/>
              <a:ext cx="1524381" cy="1488348"/>
              <a:chOff x="3491195" y="4787539"/>
              <a:chExt cx="1805130" cy="148834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11111-624C-4653-29D6-15E58AC71186}"/>
                  </a:ext>
                </a:extLst>
              </p:cNvPr>
              <p:cNvSpPr txBox="1"/>
              <p:nvPr/>
            </p:nvSpPr>
            <p:spPr>
              <a:xfrm>
                <a:off x="3852344" y="4787539"/>
                <a:ext cx="11470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lang="en-US" sz="2000" b="1">
                    <a:solidFill>
                      <a:srgbClr val="020A51"/>
                    </a:solidFill>
                    <a:latin typeface="Frutiger 45 bold"/>
                    <a:cs typeface="Arial" panose="020B0604020202020204" pitchFamily="34" charset="0"/>
                  </a:rPr>
                  <a:t>6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anose="020B0604020202020204" pitchFamily="34" charset="0"/>
                  </a:rPr>
                  <a:t>0%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CEB685-2274-AFDE-9347-4BC231B098C9}"/>
                  </a:ext>
                </a:extLst>
              </p:cNvPr>
              <p:cNvSpPr txBox="1"/>
              <p:nvPr/>
            </p:nvSpPr>
            <p:spPr>
              <a:xfrm>
                <a:off x="3491195" y="5321780"/>
                <a:ext cx="1805130" cy="95410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4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Reduction in Manual and redundant processes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424F23-C6D2-1E27-08AD-916A9496309D}"/>
                </a:ext>
              </a:extLst>
            </p:cNvPr>
            <p:cNvSpPr txBox="1"/>
            <p:nvPr/>
          </p:nvSpPr>
          <p:spPr>
            <a:xfrm>
              <a:off x="3697356" y="6765510"/>
              <a:ext cx="13652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0" marR="0" lvl="1" indent="0" algn="ctr" fontAlgn="auto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F53"/>
                </a:buClr>
                <a:buSzPct val="110000"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Frutiger 45 Light"/>
                  <a:cs typeface="Arial" panose="020B0604020202020204" pitchFamily="34" charset="0"/>
                </a:defRPr>
              </a:lvl2pPr>
            </a:lstStyle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400" b="1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Unified view of Data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1FA8F4-6055-3E94-23D9-E5053CC8C98B}"/>
                </a:ext>
              </a:extLst>
            </p:cNvPr>
            <p:cNvSpPr txBox="1"/>
            <p:nvPr/>
          </p:nvSpPr>
          <p:spPr>
            <a:xfrm>
              <a:off x="3731432" y="7712242"/>
              <a:ext cx="12603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400" b="1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Operational Optimization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EC4D8E-CB01-5C08-A818-EAA7644DC671}"/>
                </a:ext>
              </a:extLst>
            </p:cNvPr>
            <p:cNvCxnSpPr>
              <a:cxnSpLocks/>
            </p:cNvCxnSpPr>
            <p:nvPr/>
          </p:nvCxnSpPr>
          <p:spPr>
            <a:xfrm>
              <a:off x="3672462" y="6563158"/>
              <a:ext cx="140003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50E205-4BE3-E4EF-B9BD-C0E8C73335E2}"/>
              </a:ext>
            </a:extLst>
          </p:cNvPr>
          <p:cNvCxnSpPr>
            <a:cxnSpLocks/>
          </p:cNvCxnSpPr>
          <p:nvPr/>
        </p:nvCxnSpPr>
        <p:spPr>
          <a:xfrm>
            <a:off x="3874679" y="5106268"/>
            <a:ext cx="14000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05E2863-573F-CDA0-D1B7-A6E5871E6BA3}"/>
              </a:ext>
            </a:extLst>
          </p:cNvPr>
          <p:cNvSpPr txBox="1"/>
          <p:nvPr/>
        </p:nvSpPr>
        <p:spPr>
          <a:xfrm>
            <a:off x="6262687" y="2379090"/>
            <a:ext cx="4778693" cy="3667108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115888" indent="-115888"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Engineering Innovation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Packaging and Labeling</a:t>
            </a:r>
            <a:endParaRPr lang="en-US" sz="1200" kern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Product Launch and Lifecycle </a:t>
            </a:r>
            <a:r>
              <a:rPr lang="en-US" sz="1200" kern="0">
                <a:solidFill>
                  <a:srgbClr val="020A51"/>
                </a:solidFill>
                <a:latin typeface="Tahoma"/>
                <a:ea typeface="Tahoma"/>
                <a:cs typeface="Tahoma"/>
                <a:sym typeface="Tahoma"/>
              </a:rPr>
              <a:t>Management</a:t>
            </a:r>
          </a:p>
          <a:p>
            <a:pPr marL="115888" indent="-115888"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Asset Lifecycle Management</a:t>
            </a:r>
            <a:endParaRPr lang="en-US" sz="1200" kern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Inventory and Materials Planning</a:t>
            </a:r>
            <a:endParaRPr lang="en-US" sz="1200" kern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Logistics Management</a:t>
            </a:r>
            <a:endParaRPr lang="en-US" sz="1200" kern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Preventative Maintenance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Supply Chain Orchestration</a:t>
            </a:r>
            <a:endParaRPr lang="en-US" sz="1200" kern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Track and Trace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Turnaround Planning and Execution</a:t>
            </a:r>
          </a:p>
          <a:p>
            <a:pPr marL="115888" indent="-115888"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Aftermarket Parts and Service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Dealer Incentives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Field Service Management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Financing Programs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Internal Audit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Quality Management System (QMS)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Supplier Quality Management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Warranty Management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Incident Management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Inspections Management</a:t>
            </a:r>
            <a:endParaRPr lang="en-US" sz="1200" kern="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  <a:sym typeface="Tahoma"/>
              </a:rPr>
              <a:t>Regulatory Compliance</a:t>
            </a:r>
          </a:p>
          <a:p>
            <a:pPr marL="115888" indent="-115888"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Contract Management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Employee and Contractor On-boarding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Finance Command Center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5888" indent="-115888">
              <a:spcBef>
                <a:spcPts val="600"/>
              </a:spcBef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Human Resource Management</a:t>
            </a:r>
            <a:endParaRPr lang="en-US" sz="1200"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7B2F6-46B7-CF53-EDB0-7C6E11C0AB8A}"/>
              </a:ext>
            </a:extLst>
          </p:cNvPr>
          <p:cNvSpPr/>
          <p:nvPr/>
        </p:nvSpPr>
        <p:spPr>
          <a:xfrm>
            <a:off x="7107552" y="1710542"/>
            <a:ext cx="1601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45 bold"/>
                <a:ea typeface="+mn-ea"/>
                <a:cs typeface="Arial" pitchFamily="34" charset="0"/>
              </a:rPr>
              <a:t>Manufacturing</a:t>
            </a:r>
          </a:p>
        </p:txBody>
      </p:sp>
      <p:pic>
        <p:nvPicPr>
          <p:cNvPr id="21" name="Graphic 7">
            <a:extLst>
              <a:ext uri="{FF2B5EF4-FFF2-40B4-BE49-F238E27FC236}">
                <a16:creationId xmlns:a16="http://schemas.microsoft.com/office/drawing/2014/main" id="{C4898B48-EF83-9101-0141-161478480EA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867" y="1681889"/>
            <a:ext cx="526482" cy="51451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B917633-6EA4-5FAF-82B2-EE416B5A01F9}"/>
              </a:ext>
            </a:extLst>
          </p:cNvPr>
          <p:cNvSpPr/>
          <p:nvPr/>
        </p:nvSpPr>
        <p:spPr>
          <a:xfrm rot="5400000">
            <a:off x="7526039" y="1793050"/>
            <a:ext cx="32148" cy="6424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67C7906-726E-1F8F-9D60-7211A83EF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 r="31928"/>
          <a:stretch/>
        </p:blipFill>
        <p:spPr bwMode="auto">
          <a:xfrm>
            <a:off x="361566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8E170D-EDB4-A412-E4A1-D85CC559885A}"/>
              </a:ext>
            </a:extLst>
          </p:cNvPr>
          <p:cNvSpPr>
            <a:spLocks/>
          </p:cNvSpPr>
          <p:nvPr/>
        </p:nvSpPr>
        <p:spPr>
          <a:xfrm>
            <a:off x="360775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33523B-0146-7B82-6401-6F2B267670BB}"/>
              </a:ext>
            </a:extLst>
          </p:cNvPr>
          <p:cNvSpPr txBox="1"/>
          <p:nvPr/>
        </p:nvSpPr>
        <p:spPr>
          <a:xfrm>
            <a:off x="360775" y="728323"/>
            <a:ext cx="1075944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cs typeface="Arial" panose="020B0604020202020204" pitchFamily="34" charset="0"/>
              </a:rPr>
              <a:t>LTIM is working on Logistics, Packaging, Asset Lifecycle Management, Risk Assessment, Inventory and Material Planning, Supply Chain Orchestration and many more</a:t>
            </a:r>
            <a:endParaRPr lang="en-IN" sz="1700" dirty="0"/>
          </a:p>
        </p:txBody>
      </p:sp>
    </p:spTree>
    <p:extLst>
      <p:ext uri="{BB962C8B-B14F-4D97-AF65-F5344CB8AC3E}">
        <p14:creationId xmlns:p14="http://schemas.microsoft.com/office/powerpoint/2010/main" val="4161256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92A8394-A374-D614-090D-4F0AC8E5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American Multinational Mass Media &amp; Entertainment Conglomerate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6095999" y="1466631"/>
            <a:ext cx="5562600" cy="4863700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AFDD99-CBEA-C3FD-E0EF-1614C78751BB}"/>
              </a:ext>
            </a:extLst>
          </p:cNvPr>
          <p:cNvGrpSpPr/>
          <p:nvPr/>
        </p:nvGrpSpPr>
        <p:grpSpPr>
          <a:xfrm>
            <a:off x="3687867" y="1466631"/>
            <a:ext cx="1913367" cy="4863700"/>
            <a:chOff x="3695377" y="1410244"/>
            <a:chExt cx="1913367" cy="479647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6BEDBCA-9648-7A5A-704D-E9AF023247B8}"/>
                </a:ext>
              </a:extLst>
            </p:cNvPr>
            <p:cNvSpPr/>
            <p:nvPr/>
          </p:nvSpPr>
          <p:spPr>
            <a:xfrm>
              <a:off x="3695377" y="1410244"/>
              <a:ext cx="1913367" cy="4796472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72F5BF-B04A-74CF-7BBD-7D2D560340BA}"/>
                </a:ext>
              </a:extLst>
            </p:cNvPr>
            <p:cNvGrpSpPr/>
            <p:nvPr/>
          </p:nvGrpSpPr>
          <p:grpSpPr>
            <a:xfrm>
              <a:off x="4383270" y="1695448"/>
              <a:ext cx="968470" cy="445215"/>
              <a:chOff x="3846889" y="1799839"/>
              <a:chExt cx="889273" cy="44521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CD191D-D67F-CF3A-7EF6-ECFCA224FE67}"/>
                  </a:ext>
                </a:extLst>
              </p:cNvPr>
              <p:cNvSpPr/>
              <p:nvPr/>
            </p:nvSpPr>
            <p:spPr>
              <a:xfrm>
                <a:off x="3846889" y="1799839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B7D7111-0B5F-BA52-4D4D-FA2B478CFF4B}"/>
                  </a:ext>
                </a:extLst>
              </p:cNvPr>
              <p:cNvSpPr/>
              <p:nvPr/>
            </p:nvSpPr>
            <p:spPr>
              <a:xfrm rot="5400000">
                <a:off x="4275673" y="19342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7">
              <a:extLst>
                <a:ext uri="{FF2B5EF4-FFF2-40B4-BE49-F238E27FC236}">
                  <a16:creationId xmlns:a16="http://schemas.microsoft.com/office/drawing/2014/main" id="{83BBE4AE-71F0-F150-7865-3248000F3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27358" y="1677456"/>
              <a:ext cx="514516" cy="51451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A08E0D-727B-A0C7-10F2-69A9ADB49288}"/>
              </a:ext>
            </a:extLst>
          </p:cNvPr>
          <p:cNvGrpSpPr/>
          <p:nvPr/>
        </p:nvGrpSpPr>
        <p:grpSpPr>
          <a:xfrm>
            <a:off x="3819848" y="2495999"/>
            <a:ext cx="1524381" cy="3647830"/>
            <a:chOff x="3617632" y="4883637"/>
            <a:chExt cx="1524381" cy="36478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73C49-58A5-10C3-99DB-7530B93CF9DD}"/>
                </a:ext>
              </a:extLst>
            </p:cNvPr>
            <p:cNvGrpSpPr/>
            <p:nvPr/>
          </p:nvGrpSpPr>
          <p:grpSpPr>
            <a:xfrm>
              <a:off x="3617632" y="4883637"/>
              <a:ext cx="1524381" cy="763724"/>
              <a:chOff x="3491195" y="4865833"/>
              <a:chExt cx="1805130" cy="76372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11111-624C-4653-29D6-15E58AC71186}"/>
                  </a:ext>
                </a:extLst>
              </p:cNvPr>
              <p:cNvSpPr txBox="1"/>
              <p:nvPr/>
            </p:nvSpPr>
            <p:spPr>
              <a:xfrm>
                <a:off x="3841032" y="4865833"/>
                <a:ext cx="114702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lang="en-US" sz="2000" b="1">
                    <a:solidFill>
                      <a:srgbClr val="020A51"/>
                    </a:solidFill>
                    <a:latin typeface="Frutiger 45 bold"/>
                    <a:cs typeface="Arial" panose="020B0604020202020204" pitchFamily="34" charset="0"/>
                  </a:rPr>
                  <a:t>1000+</a:t>
                </a: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CEB685-2274-AFDE-9347-4BC231B098C9}"/>
                  </a:ext>
                </a:extLst>
              </p:cNvPr>
              <p:cNvSpPr txBox="1"/>
              <p:nvPr/>
            </p:nvSpPr>
            <p:spPr>
              <a:xfrm>
                <a:off x="3491195" y="5321780"/>
                <a:ext cx="1805130" cy="3077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4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Users  Globally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424F23-C6D2-1E27-08AD-916A9496309D}"/>
                </a:ext>
              </a:extLst>
            </p:cNvPr>
            <p:cNvSpPr txBox="1"/>
            <p:nvPr/>
          </p:nvSpPr>
          <p:spPr>
            <a:xfrm>
              <a:off x="3689847" y="6357577"/>
              <a:ext cx="136527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0" marR="0" lvl="1" indent="0" algn="ctr" fontAlgn="auto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F53"/>
                </a:buClr>
                <a:buSzPct val="110000"/>
                <a:buFontTx/>
                <a:buNone/>
                <a:tabLst/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595959">
                      <a:lumMod val="50000"/>
                    </a:srgbClr>
                  </a:solidFill>
                  <a:effectLst/>
                  <a:uLnTx/>
                  <a:uFillTx/>
                  <a:latin typeface="Frutiger 45 Light"/>
                  <a:cs typeface="Arial" panose="020B0604020202020204" pitchFamily="34" charset="0"/>
                </a:defRPr>
              </a:lvl2pPr>
            </a:lstStyle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40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Platform and Solution Support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1FA8F4-6055-3E94-23D9-E5053CC8C98B}"/>
                </a:ext>
              </a:extLst>
            </p:cNvPr>
            <p:cNvSpPr txBox="1"/>
            <p:nvPr/>
          </p:nvSpPr>
          <p:spPr>
            <a:xfrm>
              <a:off x="3755846" y="7792803"/>
              <a:ext cx="126037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40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Efficiency through Automation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EC4D8E-CB01-5C08-A818-EAA7644DC671}"/>
                </a:ext>
              </a:extLst>
            </p:cNvPr>
            <p:cNvCxnSpPr>
              <a:cxnSpLocks/>
            </p:cNvCxnSpPr>
            <p:nvPr/>
          </p:nvCxnSpPr>
          <p:spPr>
            <a:xfrm>
              <a:off x="3697356" y="5820208"/>
              <a:ext cx="140003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50E205-4BE3-E4EF-B9BD-C0E8C73335E2}"/>
              </a:ext>
            </a:extLst>
          </p:cNvPr>
          <p:cNvCxnSpPr>
            <a:cxnSpLocks/>
          </p:cNvCxnSpPr>
          <p:nvPr/>
        </p:nvCxnSpPr>
        <p:spPr>
          <a:xfrm>
            <a:off x="3857294" y="4843378"/>
            <a:ext cx="140003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277B2F6-46B7-CF53-EDB0-7C6E11C0AB8A}"/>
              </a:ext>
            </a:extLst>
          </p:cNvPr>
          <p:cNvSpPr/>
          <p:nvPr/>
        </p:nvSpPr>
        <p:spPr>
          <a:xfrm>
            <a:off x="7107552" y="1710542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utiger 45 bold"/>
                <a:ea typeface="+mn-ea"/>
                <a:cs typeface="Arial" pitchFamily="34" charset="0"/>
              </a:rPr>
              <a:t>Process Areas</a:t>
            </a:r>
          </a:p>
        </p:txBody>
      </p:sp>
      <p:pic>
        <p:nvPicPr>
          <p:cNvPr id="21" name="Graphic 7">
            <a:extLst>
              <a:ext uri="{FF2B5EF4-FFF2-40B4-BE49-F238E27FC236}">
                <a16:creationId xmlns:a16="http://schemas.microsoft.com/office/drawing/2014/main" id="{C4898B48-EF83-9101-0141-161478480EA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867" y="1681889"/>
            <a:ext cx="526482" cy="51451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B917633-6EA4-5FAF-82B2-EE416B5A01F9}"/>
              </a:ext>
            </a:extLst>
          </p:cNvPr>
          <p:cNvSpPr/>
          <p:nvPr/>
        </p:nvSpPr>
        <p:spPr>
          <a:xfrm rot="5400000">
            <a:off x="7526039" y="1793050"/>
            <a:ext cx="32148" cy="6424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33523B-0146-7B82-6401-6F2B267670BB}"/>
              </a:ext>
            </a:extLst>
          </p:cNvPr>
          <p:cNvSpPr txBox="1"/>
          <p:nvPr/>
        </p:nvSpPr>
        <p:spPr>
          <a:xfrm>
            <a:off x="360775" y="728342"/>
            <a:ext cx="10759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cs typeface="Arial" panose="020B0604020202020204" pitchFamily="34" charset="0"/>
              </a:rPr>
              <a:t>Working on Auditing &amp; Compliance Solution for ensuring adherence to International Labor Standards</a:t>
            </a:r>
            <a:endParaRPr lang="en-IN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8DF26-B32F-6F51-94C3-A09BAA8B1ECD}"/>
              </a:ext>
            </a:extLst>
          </p:cNvPr>
          <p:cNvSpPr txBox="1"/>
          <p:nvPr/>
        </p:nvSpPr>
        <p:spPr>
          <a:xfrm>
            <a:off x="4054461" y="3556895"/>
            <a:ext cx="96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lang="en-US" sz="2000" b="1">
                <a:solidFill>
                  <a:srgbClr val="020A51"/>
                </a:solidFill>
                <a:latin typeface="Frutiger 45 bold"/>
                <a:cs typeface="Arial" panose="020B0604020202020204" pitchFamily="34" charset="0"/>
              </a:rPr>
              <a:t>24x7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20A51"/>
              </a:solidFill>
              <a:effectLst/>
              <a:uLnTx/>
              <a:uFillTx/>
              <a:latin typeface="Frutiger 45 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D8B0B-76A5-4178-AEE6-98E59E6476DE}"/>
              </a:ext>
            </a:extLst>
          </p:cNvPr>
          <p:cNvSpPr txBox="1"/>
          <p:nvPr/>
        </p:nvSpPr>
        <p:spPr>
          <a:xfrm>
            <a:off x="4054461" y="4986690"/>
            <a:ext cx="96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Tx/>
              <a:buNone/>
              <a:tabLst/>
              <a:defRPr/>
            </a:pPr>
            <a:r>
              <a:rPr lang="en-US" sz="2000" b="1">
                <a:solidFill>
                  <a:srgbClr val="020A51"/>
                </a:solidFill>
                <a:latin typeface="Frutiger 45 bold"/>
                <a:cs typeface="Arial" panose="020B0604020202020204" pitchFamily="34" charset="0"/>
              </a:rPr>
              <a:t>40%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20A51"/>
              </a:solidFill>
              <a:effectLst/>
              <a:uLnTx/>
              <a:uFillTx/>
              <a:latin typeface="Frutiger 45 bold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725C6D1-D77B-6CD6-C603-563E9B043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r="41741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8A5A50-934B-6C2D-D8D2-09C986D746F8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901DCB-261A-54F5-D33E-1F89DF3534D0}"/>
              </a:ext>
            </a:extLst>
          </p:cNvPr>
          <p:cNvSpPr txBox="1"/>
          <p:nvPr/>
        </p:nvSpPr>
        <p:spPr>
          <a:xfrm>
            <a:off x="6192533" y="2235204"/>
            <a:ext cx="3053068" cy="3939796"/>
          </a:xfrm>
          <a:prstGeom prst="rect">
            <a:avLst/>
          </a:prstGeom>
          <a:noFill/>
        </p:spPr>
        <p:txBody>
          <a:bodyPr wrap="square" lIns="91440" tIns="45720" rIns="91440" bIns="45720" numCol="1" anchor="t">
            <a:spAutoFit/>
          </a:bodyPr>
          <a:lstStyle/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Supply Chain Management</a:t>
            </a:r>
            <a:endParaRPr lang="en-US">
              <a:solidFill>
                <a:srgbClr val="FFC000"/>
              </a:solidFill>
              <a:latin typeface="Frutiger 45 Light"/>
              <a:cs typeface="Tahoma"/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Supply Chain Code of Conduct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Labor Standards Compliance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Human and Labor Rights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Environmental Protection and Conservation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Ethics and Responsible Business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Quality and Safety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Better Work Program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Company and Facility Management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Contract Management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Franchise and Merchandize Approval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Audit Review and Management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Program Administration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295032-2DDD-FC26-E333-E04C09A14471}"/>
              </a:ext>
            </a:extLst>
          </p:cNvPr>
          <p:cNvSpPr txBox="1"/>
          <p:nvPr/>
        </p:nvSpPr>
        <p:spPr>
          <a:xfrm>
            <a:off x="8877299" y="2281119"/>
            <a:ext cx="2659656" cy="3932680"/>
          </a:xfrm>
          <a:prstGeom prst="rect">
            <a:avLst/>
          </a:prstGeom>
          <a:noFill/>
        </p:spPr>
        <p:txBody>
          <a:bodyPr wrap="square" lIns="91440" tIns="45720" rIns="91440" bIns="45720" numCol="1" anchor="t">
            <a:spAutoFit/>
          </a:bodyPr>
          <a:lstStyle/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Audit Scheduling</a:t>
            </a:r>
            <a:endParaRPr lang="en-US">
              <a:solidFill>
                <a:srgbClr val="FFC000"/>
              </a:solidFill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Invoice Generation and Payment</a:t>
            </a:r>
            <a:endParaRPr lang="en-US">
              <a:solidFill>
                <a:srgbClr val="FFC000"/>
              </a:solidFill>
              <a:latin typeface="Frutiger 45 Light"/>
              <a:ea typeface="Tahoma"/>
              <a:cs typeface="Tahoma"/>
            </a:endParaRPr>
          </a:p>
          <a:p>
            <a:pPr marL="115570" indent="-115570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rgbClr val="FFC000"/>
                </a:solidFill>
                <a:latin typeface="Tahoma"/>
                <a:ea typeface="Tahoma"/>
                <a:cs typeface="Tahoma"/>
              </a:rPr>
              <a:t>Product Management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Order-to-Activation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Retail Store Service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Service Distribution Management</a:t>
            </a:r>
          </a:p>
          <a:p>
            <a:pPr marL="115888" indent="-115888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Field Service Management</a:t>
            </a:r>
          </a:p>
          <a:p>
            <a:pPr marL="115888" indent="-115888">
              <a:lnSpc>
                <a:spcPct val="150000"/>
              </a:lnSpc>
              <a:buClr>
                <a:srgbClr val="2322F0"/>
              </a:buClr>
              <a:buSzPts val="1200"/>
              <a:buFont typeface="Arial"/>
              <a:buChar char="•"/>
            </a:pPr>
            <a:r>
              <a:rPr lang="en-US" sz="1200" ker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Inventory &amp; Merchandise Planning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Store Lifecycle Management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Digital Distribution Workflow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Licensing Management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Marketing and Campaign Planning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Advertising Sales &amp; Delivery</a:t>
            </a:r>
          </a:p>
          <a:p>
            <a:pPr marL="115888" marR="0" lvl="0" indent="-11588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22F0"/>
              </a:buClr>
              <a:buSzPts val="12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Intellectual Property Lifecycle</a:t>
            </a:r>
            <a:endParaRPr lang="en-US" sz="1200" kern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31938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0A6ED-F316-DCDF-5911-11C4FB71D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6EA69-8351-BE4B-EBC7-EF40E98CD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Key Appian Success Stories</a:t>
            </a:r>
          </a:p>
        </p:txBody>
      </p:sp>
    </p:spTree>
    <p:extLst>
      <p:ext uri="{BB962C8B-B14F-4D97-AF65-F5344CB8AC3E}">
        <p14:creationId xmlns:p14="http://schemas.microsoft.com/office/powerpoint/2010/main" val="2002133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AF598FD-666C-1D2D-E96C-011AD5895740}"/>
              </a:ext>
            </a:extLst>
          </p:cNvPr>
          <p:cNvSpPr/>
          <p:nvPr/>
        </p:nvSpPr>
        <p:spPr>
          <a:xfrm>
            <a:off x="0" y="1459502"/>
            <a:ext cx="12192000" cy="492866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7D628D8-1D88-564A-5D75-A701DC8C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LTIM Overview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6F8C5-11B1-1A19-FA67-F1598292A577}"/>
              </a:ext>
            </a:extLst>
          </p:cNvPr>
          <p:cNvSpPr txBox="1"/>
          <p:nvPr/>
        </p:nvSpPr>
        <p:spPr>
          <a:xfrm>
            <a:off x="533399" y="997490"/>
            <a:ext cx="10281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LTIMindtree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is part 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09BFD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Larsen &amp; Toubro - a $21 billion+ technology &amp; engineering giant.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F9383E4-8298-2D0E-C60B-4DDB7B44495E}"/>
              </a:ext>
            </a:extLst>
          </p:cNvPr>
          <p:cNvGrpSpPr/>
          <p:nvPr/>
        </p:nvGrpSpPr>
        <p:grpSpPr>
          <a:xfrm>
            <a:off x="490743" y="1709235"/>
            <a:ext cx="11210514" cy="4265896"/>
            <a:chOff x="533398" y="1709235"/>
            <a:chExt cx="11210514" cy="426589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26FE31-0100-5376-1255-BDEA709671E0}"/>
                </a:ext>
              </a:extLst>
            </p:cNvPr>
            <p:cNvSpPr/>
            <p:nvPr/>
          </p:nvSpPr>
          <p:spPr>
            <a:xfrm>
              <a:off x="533398" y="1709235"/>
              <a:ext cx="5562602" cy="718656"/>
            </a:xfrm>
            <a:prstGeom prst="rect">
              <a:avLst/>
            </a:prstGeom>
            <a:solidFill>
              <a:srgbClr val="192754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US" sz="1800" b="1" kern="1200">
                  <a:latin typeface="+mj-lt"/>
                  <a:ea typeface="+mn-ea"/>
                  <a:cs typeface="+mn-cs"/>
                </a:rPr>
                <a:t>Our focused expertise to</a:t>
              </a:r>
              <a:br>
                <a:rPr lang="en-US" sz="1800" b="1" kern="1200">
                  <a:latin typeface="+mj-lt"/>
                  <a:ea typeface="+mn-ea"/>
                  <a:cs typeface="+mn-cs"/>
                </a:rPr>
              </a:br>
              <a:r>
                <a:rPr lang="en-US" sz="1800" b="1" kern="1200">
                  <a:latin typeface="+mj-lt"/>
                  <a:ea typeface="+mn-ea"/>
                  <a:cs typeface="+mn-cs"/>
                </a:rPr>
                <a:t>deliver cutting-edge solutions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BD5C7E-4BFD-984F-C4A0-607B8B2C6617}"/>
                </a:ext>
              </a:extLst>
            </p:cNvPr>
            <p:cNvSpPr/>
            <p:nvPr/>
          </p:nvSpPr>
          <p:spPr>
            <a:xfrm>
              <a:off x="533398" y="2427891"/>
              <a:ext cx="5562602" cy="3547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6D9D20-6017-FB12-90FF-A86A364DB56F}"/>
                </a:ext>
              </a:extLst>
            </p:cNvPr>
            <p:cNvSpPr txBox="1"/>
            <p:nvPr/>
          </p:nvSpPr>
          <p:spPr>
            <a:xfrm>
              <a:off x="870241" y="2598860"/>
              <a:ext cx="488891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697">
                <a:buClrTx/>
                <a:defRPr/>
              </a:pPr>
              <a:r>
                <a:rPr lang="en-US" sz="2100" kern="1200">
                  <a:latin typeface="Frutiger 45 Light"/>
                  <a:ea typeface="+mn-ea"/>
                  <a:cs typeface="+mn-cs"/>
                </a:rPr>
                <a:t>We work with the </a:t>
              </a:r>
              <a:br>
                <a:rPr lang="en-US" sz="2100" kern="1200">
                  <a:latin typeface="Frutiger 45 Light"/>
                  <a:ea typeface="+mn-ea"/>
                  <a:cs typeface="+mn-cs"/>
                </a:rPr>
              </a:br>
              <a:r>
                <a:rPr lang="en-US" sz="2100" kern="1200">
                  <a:solidFill>
                    <a:srgbClr val="0088CE"/>
                  </a:solidFill>
                  <a:latin typeface="Frutiger 45 Light"/>
                  <a:ea typeface="+mn-ea"/>
                  <a:cs typeface="+mn-cs"/>
                </a:rPr>
                <a:t>leading global companies </a:t>
              </a:r>
              <a:br>
                <a:rPr lang="en-US" sz="2100" kern="1200">
                  <a:solidFill>
                    <a:srgbClr val="0088CE"/>
                  </a:solidFill>
                  <a:latin typeface="Frutiger 45 Light"/>
                  <a:ea typeface="+mn-ea"/>
                  <a:cs typeface="+mn-cs"/>
                </a:rPr>
              </a:br>
              <a:r>
                <a:rPr lang="en-US" sz="2100" kern="1200">
                  <a:latin typeface="Frutiger 45 Light"/>
                  <a:ea typeface="+mn-ea"/>
                  <a:cs typeface="+mn-cs"/>
                </a:rPr>
                <a:t>across our 11 industry verticals.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58B620-222B-92F8-2624-0BA2EF62D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3091"/>
            <a:stretch/>
          </p:blipFill>
          <p:spPr>
            <a:xfrm>
              <a:off x="985668" y="3910052"/>
              <a:ext cx="4658063" cy="7538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989D0A-8B54-DCDB-6321-F3EDC959D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069"/>
            <a:stretch/>
          </p:blipFill>
          <p:spPr>
            <a:xfrm>
              <a:off x="1557732" y="4903263"/>
              <a:ext cx="3513934" cy="753887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E72BD34-32A5-8B3A-74E6-118F701EF910}"/>
                </a:ext>
              </a:extLst>
            </p:cNvPr>
            <p:cNvGrpSpPr/>
            <p:nvPr/>
          </p:nvGrpSpPr>
          <p:grpSpPr>
            <a:xfrm>
              <a:off x="6187780" y="1709235"/>
              <a:ext cx="5556132" cy="4265895"/>
              <a:chOff x="6292555" y="1709235"/>
              <a:chExt cx="5556132" cy="426589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602D70-548A-4FFA-CE18-19917A1B9FBD}"/>
                  </a:ext>
                </a:extLst>
              </p:cNvPr>
              <p:cNvSpPr/>
              <p:nvPr/>
            </p:nvSpPr>
            <p:spPr>
              <a:xfrm>
                <a:off x="6292558" y="1709235"/>
                <a:ext cx="5366041" cy="71865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atin typeface="+mj-lt"/>
                    <a:cs typeface="Arial" panose="020B0604020202020204" pitchFamily="34" charset="0"/>
                  </a:rPr>
                  <a:t>Leading digital transformation partner </a:t>
                </a:r>
                <a:br>
                  <a:rPr lang="en-US" b="1">
                    <a:latin typeface="+mj-lt"/>
                    <a:cs typeface="Arial" panose="020B0604020202020204" pitchFamily="34" charset="0"/>
                  </a:rPr>
                </a:br>
                <a:r>
                  <a:rPr lang="en-US" b="1">
                    <a:latin typeface="+mj-lt"/>
                    <a:cs typeface="Arial" panose="020B0604020202020204" pitchFamily="34" charset="0"/>
                  </a:rPr>
                  <a:t>with a history of over two decades.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375B003-7BE3-AD2A-5B06-D652E8B3C5CC}"/>
                  </a:ext>
                </a:extLst>
              </p:cNvPr>
              <p:cNvSpPr/>
              <p:nvPr/>
            </p:nvSpPr>
            <p:spPr>
              <a:xfrm>
                <a:off x="6292555" y="2520572"/>
                <a:ext cx="2648243" cy="3454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785B478-F25C-B31C-AE39-00A6928CCF8B}"/>
                  </a:ext>
                </a:extLst>
              </p:cNvPr>
              <p:cNvSpPr/>
              <p:nvPr/>
            </p:nvSpPr>
            <p:spPr>
              <a:xfrm>
                <a:off x="9010355" y="2520571"/>
                <a:ext cx="2648243" cy="345455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31A0DDE-AF7F-FE63-4F4E-650643650326}"/>
                  </a:ext>
                </a:extLst>
              </p:cNvPr>
              <p:cNvGrpSpPr/>
              <p:nvPr/>
            </p:nvGrpSpPr>
            <p:grpSpPr>
              <a:xfrm>
                <a:off x="7234772" y="2692780"/>
                <a:ext cx="1589534" cy="553764"/>
                <a:chOff x="7234772" y="2646242"/>
                <a:chExt cx="1589534" cy="553764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DAF9857-4B12-DCDD-F543-7B0C19AB8BBA}"/>
                    </a:ext>
                  </a:extLst>
                </p:cNvPr>
                <p:cNvSpPr/>
                <p:nvPr/>
              </p:nvSpPr>
              <p:spPr>
                <a:xfrm>
                  <a:off x="7234772" y="2646242"/>
                  <a:ext cx="1589534" cy="32505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r>
                    <a:rPr lang="en-GB" sz="2400" b="1" kern="1200">
                      <a:solidFill>
                        <a:srgbClr val="004C86"/>
                      </a:solidFill>
                      <a:latin typeface="+mj-lt"/>
                    </a:rPr>
                    <a:t>$4.1B+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4FA8B11-B027-5586-3192-D12CC12B4D48}"/>
                    </a:ext>
                  </a:extLst>
                </p:cNvPr>
                <p:cNvSpPr txBox="1"/>
                <p:nvPr/>
              </p:nvSpPr>
              <p:spPr>
                <a:xfrm>
                  <a:off x="7234772" y="2938396"/>
                  <a:ext cx="1111202" cy="2616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defTabSz="685800">
                    <a:buClrTx/>
                    <a:defRPr/>
                  </a:pPr>
                  <a:r>
                    <a:rPr lang="en-GB" sz="1100" b="1" kern="1200">
                      <a:latin typeface="+mj-lt"/>
                      <a:ea typeface="+mn-ea"/>
                      <a:cs typeface="+mn-cs"/>
                    </a:rPr>
                    <a:t>Annual revenue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38B1E4E-B58B-7899-75DA-C3657A504B1C}"/>
                  </a:ext>
                </a:extLst>
              </p:cNvPr>
              <p:cNvGrpSpPr/>
              <p:nvPr/>
            </p:nvGrpSpPr>
            <p:grpSpPr>
              <a:xfrm>
                <a:off x="9976119" y="2608142"/>
                <a:ext cx="1589535" cy="723041"/>
                <a:chOff x="9976119" y="2646242"/>
                <a:chExt cx="1589535" cy="723041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BDB904E-8E3E-382B-32C3-15F89D536C90}"/>
                    </a:ext>
                  </a:extLst>
                </p:cNvPr>
                <p:cNvSpPr/>
                <p:nvPr/>
              </p:nvSpPr>
              <p:spPr>
                <a:xfrm>
                  <a:off x="9976119" y="2646242"/>
                  <a:ext cx="1589534" cy="32505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r>
                    <a:rPr lang="en-GB" sz="2400" b="1" kern="1200">
                      <a:solidFill>
                        <a:schemeClr val="bg1"/>
                      </a:solidFill>
                      <a:latin typeface="+mj-lt"/>
                    </a:rPr>
                    <a:t>$21B+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0EAADEE2-3929-B754-949F-30DB9C7BC7E5}"/>
                    </a:ext>
                  </a:extLst>
                </p:cNvPr>
                <p:cNvSpPr txBox="1"/>
                <p:nvPr/>
              </p:nvSpPr>
              <p:spPr>
                <a:xfrm>
                  <a:off x="9976120" y="2938396"/>
                  <a:ext cx="1589534" cy="430887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defTabSz="685800">
                    <a:buClrTx/>
                    <a:defRPr/>
                  </a:pPr>
                  <a:r>
                    <a:rPr lang="en-US" sz="1100" b="1" kern="120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rPr>
                    <a:t>Annual revenue of parent company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A38623E-8DBA-0D23-CAB7-0547AB76F245}"/>
                  </a:ext>
                </a:extLst>
              </p:cNvPr>
              <p:cNvGrpSpPr/>
              <p:nvPr/>
            </p:nvGrpSpPr>
            <p:grpSpPr>
              <a:xfrm>
                <a:off x="7234772" y="3969776"/>
                <a:ext cx="1589534" cy="553765"/>
                <a:chOff x="7521819" y="2039132"/>
                <a:chExt cx="2119379" cy="738355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064E50B-A5E3-A781-B134-56960047BDA1}"/>
                    </a:ext>
                  </a:extLst>
                </p:cNvPr>
                <p:cNvSpPr/>
                <p:nvPr/>
              </p:nvSpPr>
              <p:spPr>
                <a:xfrm>
                  <a:off x="7521819" y="2039132"/>
                  <a:ext cx="2119379" cy="43340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r>
                    <a:rPr lang="en-GB" sz="2400" b="1" kern="1200">
                      <a:solidFill>
                        <a:srgbClr val="004C86"/>
                      </a:solidFill>
                      <a:latin typeface="+mj-lt"/>
                    </a:rPr>
                    <a:t>82,000+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E624EF9-0EC3-EA9F-5C22-688C5CB2C2C3}"/>
                    </a:ext>
                  </a:extLst>
                </p:cNvPr>
                <p:cNvSpPr txBox="1"/>
                <p:nvPr/>
              </p:nvSpPr>
              <p:spPr>
                <a:xfrm>
                  <a:off x="7521819" y="2428673"/>
                  <a:ext cx="1092607" cy="348814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defTabSz="685800">
                    <a:buClrTx/>
                    <a:defRPr/>
                  </a:pPr>
                  <a:r>
                    <a:rPr lang="en-GB" sz="1100" b="1" kern="1200">
                      <a:latin typeface="+mj-lt"/>
                      <a:ea typeface="+mn-ea"/>
                      <a:cs typeface="+mn-cs"/>
                    </a:rPr>
                    <a:t>Employees</a:t>
                  </a: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F012C6D-95A7-883D-5322-23E1816FE5F2}"/>
                  </a:ext>
                </a:extLst>
              </p:cNvPr>
              <p:cNvGrpSpPr/>
              <p:nvPr/>
            </p:nvGrpSpPr>
            <p:grpSpPr>
              <a:xfrm>
                <a:off x="7234772" y="4619405"/>
                <a:ext cx="1589534" cy="553763"/>
                <a:chOff x="7521819" y="2039132"/>
                <a:chExt cx="2119379" cy="73835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CF7664F4-279A-6031-F13C-A55CCC947BE1}"/>
                    </a:ext>
                  </a:extLst>
                </p:cNvPr>
                <p:cNvSpPr/>
                <p:nvPr/>
              </p:nvSpPr>
              <p:spPr>
                <a:xfrm>
                  <a:off x="7521819" y="2039132"/>
                  <a:ext cx="2119379" cy="43340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85800">
                    <a:buClrTx/>
                    <a:defRPr/>
                  </a:pPr>
                  <a:r>
                    <a:rPr lang="en-GB" sz="2400" b="1" kern="1200">
                      <a:solidFill>
                        <a:srgbClr val="004C86"/>
                      </a:solidFill>
                      <a:latin typeface="+mj-lt"/>
                    </a:rPr>
                    <a:t>750+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36313EE-4B1F-74F7-745D-B0EE1A5C4A86}"/>
                    </a:ext>
                  </a:extLst>
                </p:cNvPr>
                <p:cNvSpPr txBox="1"/>
                <p:nvPr/>
              </p:nvSpPr>
              <p:spPr>
                <a:xfrm>
                  <a:off x="7521819" y="2428671"/>
                  <a:ext cx="1304204" cy="348814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defTabSz="685800">
                    <a:defRPr/>
                  </a:pPr>
                  <a:r>
                    <a:rPr lang="en-GB" sz="1100" b="1" kern="1200">
                      <a:latin typeface="+mj-lt"/>
                      <a:ea typeface="+mn-ea"/>
                      <a:cs typeface="+mn-cs"/>
                    </a:rPr>
                    <a:t>Global clients</a:t>
                  </a:r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EC9608D-1A90-ABD9-4E25-56E96246C3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5058" b="35058"/>
              <a:stretch/>
            </p:blipFill>
            <p:spPr>
              <a:xfrm>
                <a:off x="9426575" y="3536935"/>
                <a:ext cx="1815802" cy="360140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6F29004-F066-EF1A-0E40-A17D26335FC9}"/>
                  </a:ext>
                </a:extLst>
              </p:cNvPr>
              <p:cNvGrpSpPr/>
              <p:nvPr/>
            </p:nvGrpSpPr>
            <p:grpSpPr>
              <a:xfrm>
                <a:off x="7234772" y="5209672"/>
                <a:ext cx="1589534" cy="751925"/>
                <a:chOff x="7234772" y="5108582"/>
                <a:chExt cx="1589534" cy="751925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2B2AC6F5-65BC-3AA7-D608-CC017EDC2E7C}"/>
                    </a:ext>
                  </a:extLst>
                </p:cNvPr>
                <p:cNvGrpSpPr/>
                <p:nvPr/>
              </p:nvGrpSpPr>
              <p:grpSpPr>
                <a:xfrm>
                  <a:off x="7234772" y="5306744"/>
                  <a:ext cx="1589534" cy="553763"/>
                  <a:chOff x="7521819" y="2039132"/>
                  <a:chExt cx="2119379" cy="738353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CAACA1F2-10B1-2D7D-3B6F-4A499B07BDEE}"/>
                      </a:ext>
                    </a:extLst>
                  </p:cNvPr>
                  <p:cNvSpPr/>
                  <p:nvPr/>
                </p:nvSpPr>
                <p:spPr>
                  <a:xfrm>
                    <a:off x="7521819" y="2039132"/>
                    <a:ext cx="2119379" cy="4334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800">
                      <a:buClrTx/>
                      <a:defRPr/>
                    </a:pPr>
                    <a:r>
                      <a:rPr lang="en-GB" sz="2400" b="1" kern="1200">
                        <a:solidFill>
                          <a:srgbClr val="004C86"/>
                        </a:solidFill>
                        <a:latin typeface="+mj-lt"/>
                      </a:rPr>
                      <a:t>30+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91BA9EE9-9D3D-68C7-DB9E-F8878270B7E1}"/>
                      </a:ext>
                    </a:extLst>
                  </p:cNvPr>
                  <p:cNvSpPr txBox="1"/>
                  <p:nvPr/>
                </p:nvSpPr>
                <p:spPr>
                  <a:xfrm>
                    <a:off x="7521819" y="2428671"/>
                    <a:ext cx="1039175" cy="348814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defTabSz="685800">
                      <a:buClrTx/>
                      <a:defRPr/>
                    </a:pPr>
                    <a:r>
                      <a:rPr lang="en-GB" sz="1100" b="1" kern="1200">
                        <a:latin typeface="+mj-lt"/>
                        <a:ea typeface="+mn-ea"/>
                        <a:cs typeface="+mn-cs"/>
                      </a:rPr>
                      <a:t>Countries </a:t>
                    </a: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740181C-51A5-FB28-B474-BB86E206EFF2}"/>
                    </a:ext>
                  </a:extLst>
                </p:cNvPr>
                <p:cNvSpPr txBox="1"/>
                <p:nvPr/>
              </p:nvSpPr>
              <p:spPr>
                <a:xfrm>
                  <a:off x="7234772" y="5108582"/>
                  <a:ext cx="146657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buClrTx/>
                    <a:defRPr/>
                  </a:pPr>
                  <a:r>
                    <a:rPr lang="en-GB" sz="1100" b="1" kern="1200">
                      <a:latin typeface="+mj-lt"/>
                      <a:ea typeface="+mn-ea"/>
                      <a:cs typeface="+mn-cs"/>
                    </a:rPr>
                    <a:t>Offices in </a:t>
                  </a:r>
                </a:p>
              </p:txBody>
            </p:sp>
          </p:grpSp>
          <p:pic>
            <p:nvPicPr>
              <p:cNvPr id="19" name="Picture 18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B3CD9922-5832-AE04-5DFB-91FC82BDF1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5964" b="15964"/>
              <a:stretch/>
            </p:blipFill>
            <p:spPr>
              <a:xfrm>
                <a:off x="6825158" y="3564934"/>
                <a:ext cx="1583036" cy="304142"/>
              </a:xfrm>
              <a:prstGeom prst="rect">
                <a:avLst/>
              </a:prstGeom>
            </p:spPr>
          </p:pic>
          <p:pic>
            <p:nvPicPr>
              <p:cNvPr id="1026" name="Picture 2" descr="Revenue - Free business icons">
                <a:extLst>
                  <a:ext uri="{FF2B5EF4-FFF2-40B4-BE49-F238E27FC236}">
                    <a16:creationId xmlns:a16="http://schemas.microsoft.com/office/drawing/2014/main" id="{12EE7EA4-24B3-5DD3-78EB-02442EEFAF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87037" y="2668146"/>
                <a:ext cx="603033" cy="603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Revenue - Free business icons">
                <a:extLst>
                  <a:ext uri="{FF2B5EF4-FFF2-40B4-BE49-F238E27FC236}">
                    <a16:creationId xmlns:a16="http://schemas.microsoft.com/office/drawing/2014/main" id="{759E446B-7524-DD07-FB29-1C30972215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2413" y="2668146"/>
                <a:ext cx="603033" cy="6030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75E0087-0B3F-0909-CA5C-0DD0D1183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4185" y="3429000"/>
                <a:ext cx="2384982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D40DC08-C320-B75A-2EDA-C1416A15F5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1985" y="3429000"/>
                <a:ext cx="2384982" cy="0"/>
              </a:xfrm>
              <a:prstGeom prst="lin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BE96675-6BB8-4211-2ABA-D3C98DC282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7525" y="4559300"/>
                <a:ext cx="2384982" cy="0"/>
              </a:xfrm>
              <a:prstGeom prst="lin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62BCFDA-5FEA-790E-5A17-C63F7EC0DD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7525" y="5209672"/>
                <a:ext cx="2384982" cy="0"/>
              </a:xfrm>
              <a:prstGeom prst="lin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4F7C115-23D2-6A82-8332-B98260AFB4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1985" y="4559300"/>
                <a:ext cx="2384982" cy="0"/>
              </a:xfrm>
              <a:prstGeom prst="lin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26FA7DE-43AD-1373-F592-5DEDFD898F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41985" y="5209672"/>
                <a:ext cx="2384982" cy="0"/>
              </a:xfrm>
              <a:prstGeom prst="line">
                <a:avLst/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C523DD-4B39-A91B-AFC7-F97353DB16F0}"/>
                  </a:ext>
                </a:extLst>
              </p:cNvPr>
              <p:cNvSpPr txBox="1"/>
              <p:nvPr/>
            </p:nvSpPr>
            <p:spPr>
              <a:xfrm>
                <a:off x="9332075" y="4163535"/>
                <a:ext cx="25166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ts val="450"/>
                  </a:spcBef>
                  <a:spcAft>
                    <a:spcPts val="450"/>
                  </a:spcAft>
                  <a:buClrTx/>
                  <a:defRPr/>
                </a:pPr>
                <a:r>
                  <a:rPr lang="en-US" sz="1100" b="1" kern="1200">
                    <a:solidFill>
                      <a:srgbClr val="FFFFFF"/>
                    </a:solidFill>
                    <a:latin typeface="Frutiger 45 Light"/>
                    <a:ea typeface="+mn-ea"/>
                    <a:cs typeface="+mn-cs"/>
                  </a:rPr>
                  <a:t>Over 83 years of experience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5009CE5-1CCA-19C3-4D89-F15625D109AA}"/>
                  </a:ext>
                </a:extLst>
              </p:cNvPr>
              <p:cNvSpPr txBox="1"/>
              <p:nvPr/>
            </p:nvSpPr>
            <p:spPr>
              <a:xfrm>
                <a:off x="9332075" y="4802659"/>
                <a:ext cx="25166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ts val="450"/>
                  </a:spcBef>
                  <a:spcAft>
                    <a:spcPts val="450"/>
                  </a:spcAft>
                  <a:buClrTx/>
                  <a:defRPr/>
                </a:pPr>
                <a:r>
                  <a:rPr lang="en-US" sz="1100" b="1" kern="1200">
                    <a:solidFill>
                      <a:srgbClr val="FFFFFF"/>
                    </a:solidFill>
                    <a:latin typeface="Frutiger 45 Light"/>
                    <a:ea typeface="+mn-ea"/>
                    <a:cs typeface="+mn-cs"/>
                  </a:rPr>
                  <a:t>Engineering DNA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DE963DC-CE57-7326-C7D9-56161D131BD9}"/>
                  </a:ext>
                </a:extLst>
              </p:cNvPr>
              <p:cNvSpPr txBox="1"/>
              <p:nvPr/>
            </p:nvSpPr>
            <p:spPr>
              <a:xfrm>
                <a:off x="9332075" y="5457092"/>
                <a:ext cx="25166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ts val="450"/>
                  </a:spcBef>
                  <a:spcAft>
                    <a:spcPts val="450"/>
                  </a:spcAft>
                  <a:buClrTx/>
                  <a:defRPr/>
                </a:pPr>
                <a:r>
                  <a:rPr lang="en-US" sz="1100" b="1" kern="1200">
                    <a:solidFill>
                      <a:srgbClr val="FFFFFF"/>
                    </a:solidFill>
                    <a:latin typeface="Frutiger 45 Light"/>
                    <a:ea typeface="+mn-ea"/>
                    <a:cs typeface="+mn-cs"/>
                  </a:rPr>
                  <a:t>100,000+ group employees</a:t>
                </a:r>
              </a:p>
            </p:txBody>
          </p:sp>
          <p:pic>
            <p:nvPicPr>
              <p:cNvPr id="1028" name="Picture 4" descr="Employee icons for free download | Freepik">
                <a:extLst>
                  <a:ext uri="{FF2B5EF4-FFF2-40B4-BE49-F238E27FC236}">
                    <a16:creationId xmlns:a16="http://schemas.microsoft.com/office/drawing/2014/main" id="{88A79A01-2561-5B1D-939D-8C03E1F382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3834" y="4002572"/>
                <a:ext cx="463085" cy="463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Free Global Client Icon - Download in Line Style">
                <a:extLst>
                  <a:ext uri="{FF2B5EF4-FFF2-40B4-BE49-F238E27FC236}">
                    <a16:creationId xmlns:a16="http://schemas.microsoft.com/office/drawing/2014/main" id="{94655C4C-6D6E-7A4D-F787-CE5C0E8EC4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2360" y="4678546"/>
                <a:ext cx="466032" cy="4660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Global - Free maps and location icons">
                <a:extLst>
                  <a:ext uri="{FF2B5EF4-FFF2-40B4-BE49-F238E27FC236}">
                    <a16:creationId xmlns:a16="http://schemas.microsoft.com/office/drawing/2014/main" id="{7FA0A09B-AAAD-3DF9-03F2-B0787C6518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9657" y="5381675"/>
                <a:ext cx="471438" cy="4714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Four stars Icons &amp; Symbols">
                <a:extLst>
                  <a:ext uri="{FF2B5EF4-FFF2-40B4-BE49-F238E27FC236}">
                    <a16:creationId xmlns:a16="http://schemas.microsoft.com/office/drawing/2014/main" id="{576F90FA-6246-C63F-595D-E4E2F65494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2623" y="4207642"/>
                <a:ext cx="208477" cy="208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10" descr="Four stars Icons &amp; Symbols">
                <a:extLst>
                  <a:ext uri="{FF2B5EF4-FFF2-40B4-BE49-F238E27FC236}">
                    <a16:creationId xmlns:a16="http://schemas.microsoft.com/office/drawing/2014/main" id="{425B58A4-8FF8-5F4C-CDD6-32698DA627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2623" y="4832020"/>
                <a:ext cx="208477" cy="208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10" descr="Four stars Icons &amp; Symbols">
                <a:extLst>
                  <a:ext uri="{FF2B5EF4-FFF2-40B4-BE49-F238E27FC236}">
                    <a16:creationId xmlns:a16="http://schemas.microsoft.com/office/drawing/2014/main" id="{9F4755E6-F818-8E44-8F23-6EBE10986A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2623" y="5498257"/>
                <a:ext cx="208477" cy="2084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30173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8920FB-975C-6045-70B4-32463BD4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r="4061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4D895D-C3B0-1C9F-2B87-4000E74812B4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674F8D-9A18-DA41-85F9-307279FE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Appian COE setup for a large US Bank</a:t>
            </a:r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596880-F80C-357F-CAA3-C8B412D16166}"/>
              </a:ext>
            </a:extLst>
          </p:cNvPr>
          <p:cNvSpPr/>
          <p:nvPr/>
        </p:nvSpPr>
        <p:spPr>
          <a:xfrm>
            <a:off x="3650427" y="2156412"/>
            <a:ext cx="4832154" cy="1567343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4EED88-60BD-D168-E15F-2E03699C222E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6E48DB-74C2-DCCA-0A03-E315A9815F0B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7933D39-84F6-5D31-7CE5-A91E0F0CAC8A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32" name="Graphic 7">
            <a:extLst>
              <a:ext uri="{FF2B5EF4-FFF2-40B4-BE49-F238E27FC236}">
                <a16:creationId xmlns:a16="http://schemas.microsoft.com/office/drawing/2014/main" id="{C980BE24-714F-24B7-93F5-E43F78CCAF3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FDA59-9DE6-6781-A2E8-69AC00E1028D}"/>
              </a:ext>
            </a:extLst>
          </p:cNvPr>
          <p:cNvSpPr txBox="1"/>
          <p:nvPr/>
        </p:nvSpPr>
        <p:spPr>
          <a:xfrm>
            <a:off x="3701198" y="2223261"/>
            <a:ext cx="3860538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Lack of thought Leadership and Governance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Prioritization of the use cases 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Non-alignment to Org strategic initiatives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Lack of Scalability and Efficiency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Non-adherence to Standards and Best practices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Longer cycles for Skill Development &amp; upliftment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23BFE-9973-834B-7D2B-35994B685DAB}"/>
              </a:ext>
            </a:extLst>
          </p:cNvPr>
          <p:cNvGrpSpPr/>
          <p:nvPr/>
        </p:nvGrpSpPr>
        <p:grpSpPr>
          <a:xfrm>
            <a:off x="8821926" y="1466630"/>
            <a:ext cx="2791112" cy="582037"/>
            <a:chOff x="8821926" y="1466630"/>
            <a:chExt cx="2791112" cy="5820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0DC447B-59C2-B096-5B48-2545B751253E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0F721A6-6758-237B-96BA-75B6E9CB60C6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LTIMindtree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 Did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7AD846A-C46D-869D-FE06-77831EF1B246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8" name="Graphic 12">
              <a:extLst>
                <a:ext uri="{FF2B5EF4-FFF2-40B4-BE49-F238E27FC236}">
                  <a16:creationId xmlns:a16="http://schemas.microsoft.com/office/drawing/2014/main" id="{B773CAFB-1A3C-0625-48E6-81A0436F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781FBE-604E-790C-16F3-292B394CBB43}"/>
              </a:ext>
            </a:extLst>
          </p:cNvPr>
          <p:cNvCxnSpPr>
            <a:cxnSpLocks/>
          </p:cNvCxnSpPr>
          <p:nvPr/>
        </p:nvCxnSpPr>
        <p:spPr>
          <a:xfrm>
            <a:off x="8717381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8815990" y="2156412"/>
            <a:ext cx="2842609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0B6FD-810F-2522-96A4-3D5E0862B67F}"/>
              </a:ext>
            </a:extLst>
          </p:cNvPr>
          <p:cNvSpPr/>
          <p:nvPr/>
        </p:nvSpPr>
        <p:spPr>
          <a:xfrm>
            <a:off x="9354460" y="2389183"/>
            <a:ext cx="2175467" cy="654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>
                <a:solidFill>
                  <a:schemeClr val="bg1"/>
                </a:solidFill>
                <a:latin typeface="+mj-lt"/>
              </a:rPr>
              <a:t>Appian COE was setup </a:t>
            </a:r>
            <a:br>
              <a:rPr lang="en-US" sz="1200">
                <a:solidFill>
                  <a:schemeClr val="bg1"/>
                </a:solidFill>
                <a:latin typeface="+mj-lt"/>
              </a:rPr>
            </a:br>
            <a:r>
              <a:rPr lang="en-US" sz="1200">
                <a:solidFill>
                  <a:schemeClr val="bg1"/>
                </a:solidFill>
                <a:latin typeface="+mj-lt"/>
              </a:rPr>
              <a:t>to streamline use case prioritization and governance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111063-1844-ACC1-FFC0-6560A7EF1CD6}"/>
              </a:ext>
            </a:extLst>
          </p:cNvPr>
          <p:cNvCxnSpPr>
            <a:cxnSpLocks/>
          </p:cNvCxnSpPr>
          <p:nvPr/>
        </p:nvCxnSpPr>
        <p:spPr>
          <a:xfrm>
            <a:off x="8877438" y="4272817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>
            <a:extLst>
              <a:ext uri="{FF2B5EF4-FFF2-40B4-BE49-F238E27FC236}">
                <a16:creationId xmlns:a16="http://schemas.microsoft.com/office/drawing/2014/main" id="{9B4AB8B8-8454-699A-BEB5-B75AC4E7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8046" y="2471812"/>
            <a:ext cx="440917" cy="4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7AFDD99-CBEA-C3FD-E0EF-1614C78751BB}"/>
              </a:ext>
            </a:extLst>
          </p:cNvPr>
          <p:cNvGrpSpPr/>
          <p:nvPr/>
        </p:nvGrpSpPr>
        <p:grpSpPr>
          <a:xfrm>
            <a:off x="3650427" y="3896703"/>
            <a:ext cx="4832154" cy="2367316"/>
            <a:chOff x="3695377" y="1475639"/>
            <a:chExt cx="4832154" cy="236731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6BEDBCA-9648-7A5A-704D-E9AF023247B8}"/>
                </a:ext>
              </a:extLst>
            </p:cNvPr>
            <p:cNvSpPr/>
            <p:nvPr/>
          </p:nvSpPr>
          <p:spPr>
            <a:xfrm>
              <a:off x="3695377" y="2097420"/>
              <a:ext cx="4832154" cy="1745535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72F5BF-B04A-74CF-7BBD-7D2D560340BA}"/>
                </a:ext>
              </a:extLst>
            </p:cNvPr>
            <p:cNvGrpSpPr/>
            <p:nvPr/>
          </p:nvGrpSpPr>
          <p:grpSpPr>
            <a:xfrm>
              <a:off x="4268096" y="1619863"/>
              <a:ext cx="968470" cy="369332"/>
              <a:chOff x="3741134" y="1724254"/>
              <a:chExt cx="889273" cy="36933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CD191D-D67F-CF3A-7EF6-ECFCA224FE67}"/>
                  </a:ext>
                </a:extLst>
              </p:cNvPr>
              <p:cNvSpPr/>
              <p:nvPr/>
            </p:nvSpPr>
            <p:spPr>
              <a:xfrm>
                <a:off x="3741134" y="1724254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B7D7111-0B5F-BA52-4D4D-FA2B478CFF4B}"/>
                  </a:ext>
                </a:extLst>
              </p:cNvPr>
              <p:cNvSpPr/>
              <p:nvPr/>
            </p:nvSpPr>
            <p:spPr>
              <a:xfrm rot="5400000">
                <a:off x="4118641" y="175491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7">
              <a:extLst>
                <a:ext uri="{FF2B5EF4-FFF2-40B4-BE49-F238E27FC236}">
                  <a16:creationId xmlns:a16="http://schemas.microsoft.com/office/drawing/2014/main" id="{83BBE4AE-71F0-F150-7865-3248000F3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9791" y="1475639"/>
              <a:ext cx="514516" cy="514516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A08E0D-727B-A0C7-10F2-69A9ADB49288}"/>
              </a:ext>
            </a:extLst>
          </p:cNvPr>
          <p:cNvGrpSpPr/>
          <p:nvPr/>
        </p:nvGrpSpPr>
        <p:grpSpPr>
          <a:xfrm>
            <a:off x="3731433" y="4743891"/>
            <a:ext cx="4679188" cy="1291798"/>
            <a:chOff x="3731433" y="4743891"/>
            <a:chExt cx="4679188" cy="129179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73C49-58A5-10C3-99DB-7530B93CF9DD}"/>
                </a:ext>
              </a:extLst>
            </p:cNvPr>
            <p:cNvGrpSpPr/>
            <p:nvPr/>
          </p:nvGrpSpPr>
          <p:grpSpPr>
            <a:xfrm>
              <a:off x="3731433" y="4896355"/>
              <a:ext cx="1260370" cy="802204"/>
              <a:chOff x="3625955" y="4878551"/>
              <a:chExt cx="1492495" cy="80220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5B11111-624C-4653-29D6-15E58AC71186}"/>
                  </a:ext>
                </a:extLst>
              </p:cNvPr>
              <p:cNvSpPr txBox="1"/>
              <p:nvPr/>
            </p:nvSpPr>
            <p:spPr>
              <a:xfrm>
                <a:off x="3798689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b="1">
                    <a:solidFill>
                      <a:srgbClr val="020A51"/>
                    </a:solidFill>
                    <a:latin typeface="+mj-lt"/>
                    <a:cs typeface="Arial" panose="020B0604020202020204" pitchFamily="34" charset="0"/>
                  </a:rPr>
                  <a:t>20%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CEB685-2274-AFDE-9347-4BC231B098C9}"/>
                  </a:ext>
                </a:extLst>
              </p:cNvPr>
              <p:cNvSpPr txBox="1"/>
              <p:nvPr/>
            </p:nvSpPr>
            <p:spPr>
              <a:xfrm>
                <a:off x="3625955" y="5219090"/>
                <a:ext cx="1492495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L="0" lvl="1" algn="ctr">
                  <a:spcBef>
                    <a:spcPts val="400"/>
                  </a:spcBef>
                </a:pPr>
                <a:r>
                  <a:rPr lang="en-US" sz="1200" dirty="0">
                    <a:solidFill>
                      <a:schemeClr val="tx1">
                        <a:lumMod val="50000"/>
                      </a:schemeClr>
                    </a:solidFill>
                    <a:cs typeface="Arial"/>
                  </a:rPr>
                  <a:t>Delivery Cost Reduction</a:t>
                </a:r>
                <a:endParaRPr lang="en-US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812166C-20F6-D890-ACE3-487EB2BA7903}"/>
                </a:ext>
              </a:extLst>
            </p:cNvPr>
            <p:cNvGrpSpPr/>
            <p:nvPr/>
          </p:nvGrpSpPr>
          <p:grpSpPr>
            <a:xfrm>
              <a:off x="5455369" y="4896355"/>
              <a:ext cx="1260370" cy="802204"/>
              <a:chOff x="3625955" y="4878551"/>
              <a:chExt cx="1492495" cy="80220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53884D-6F4D-B7C9-EFC7-F44FB6CB2C2E}"/>
                  </a:ext>
                </a:extLst>
              </p:cNvPr>
              <p:cNvSpPr txBox="1"/>
              <p:nvPr/>
            </p:nvSpPr>
            <p:spPr>
              <a:xfrm>
                <a:off x="3798689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b="1">
                    <a:solidFill>
                      <a:srgbClr val="020A51"/>
                    </a:solidFill>
                    <a:latin typeface="+mj-lt"/>
                    <a:cs typeface="Arial" panose="020B0604020202020204" pitchFamily="34" charset="0"/>
                  </a:rPr>
                  <a:t>40%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424F23-C6D2-1E27-08AD-916A9496309D}"/>
                  </a:ext>
                </a:extLst>
              </p:cNvPr>
              <p:cNvSpPr txBox="1"/>
              <p:nvPr/>
            </p:nvSpPr>
            <p:spPr>
              <a:xfrm>
                <a:off x="3625955" y="5219090"/>
                <a:ext cx="14924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2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Savings through reusability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4CBA405-0169-E0C3-B37B-1B738E0F0F59}"/>
                </a:ext>
              </a:extLst>
            </p:cNvPr>
            <p:cNvGrpSpPr/>
            <p:nvPr/>
          </p:nvGrpSpPr>
          <p:grpSpPr>
            <a:xfrm>
              <a:off x="7150251" y="4896355"/>
              <a:ext cx="1260370" cy="802204"/>
              <a:chOff x="3625955" y="4878551"/>
              <a:chExt cx="1492495" cy="80220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36AF5B1-FE0A-0D2C-3BB9-46B2BBFD1990}"/>
                  </a:ext>
                </a:extLst>
              </p:cNvPr>
              <p:cNvSpPr txBox="1"/>
              <p:nvPr/>
            </p:nvSpPr>
            <p:spPr>
              <a:xfrm>
                <a:off x="3798689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b="1">
                    <a:solidFill>
                      <a:srgbClr val="020A51"/>
                    </a:solidFill>
                    <a:latin typeface="+mj-lt"/>
                    <a:cs typeface="Arial" panose="020B0604020202020204" pitchFamily="34" charset="0"/>
                  </a:rPr>
                  <a:t>18+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1FA8F4-6055-3E94-23D9-E5053CC8C98B}"/>
                  </a:ext>
                </a:extLst>
              </p:cNvPr>
              <p:cNvSpPr txBox="1"/>
              <p:nvPr/>
            </p:nvSpPr>
            <p:spPr>
              <a:xfrm>
                <a:off x="3625955" y="5219090"/>
                <a:ext cx="14924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2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Processes Automated</a:t>
                </a: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EC4D8E-CB01-5C08-A818-EAA7644DC671}"/>
                </a:ext>
              </a:extLst>
            </p:cNvPr>
            <p:cNvCxnSpPr>
              <a:cxnSpLocks/>
            </p:cNvCxnSpPr>
            <p:nvPr/>
          </p:nvCxnSpPr>
          <p:spPr>
            <a:xfrm>
              <a:off x="5277341" y="4743891"/>
              <a:ext cx="0" cy="1291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333F7B-8B4C-57F5-EF4D-715CE598E24A}"/>
                </a:ext>
              </a:extLst>
            </p:cNvPr>
            <p:cNvCxnSpPr>
              <a:cxnSpLocks/>
            </p:cNvCxnSpPr>
            <p:nvPr/>
          </p:nvCxnSpPr>
          <p:spPr>
            <a:xfrm>
              <a:off x="7027485" y="4743891"/>
              <a:ext cx="0" cy="1291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8FDC9C-EB59-1D21-B7CD-E3890604B209}"/>
              </a:ext>
            </a:extLst>
          </p:cNvPr>
          <p:cNvGrpSpPr/>
          <p:nvPr/>
        </p:nvGrpSpPr>
        <p:grpSpPr>
          <a:xfrm>
            <a:off x="8925513" y="3213375"/>
            <a:ext cx="2604414" cy="898591"/>
            <a:chOff x="9077913" y="2410295"/>
            <a:chExt cx="2604414" cy="89859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48568A-EE0B-BFDD-4AC4-727CF8D351D3}"/>
                </a:ext>
              </a:extLst>
            </p:cNvPr>
            <p:cNvSpPr/>
            <p:nvPr/>
          </p:nvSpPr>
          <p:spPr>
            <a:xfrm>
              <a:off x="9506860" y="2410295"/>
              <a:ext cx="2175467" cy="898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COE defined various processes to address the client challenges on skill development, standardization and reusability</a:t>
              </a:r>
            </a:p>
          </p:txBody>
        </p:sp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CE592CBA-1003-A081-9D21-8DEBEC24B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500325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257EDCA-68B4-8FD7-B1D2-E7E9ADCA3E50}"/>
              </a:ext>
            </a:extLst>
          </p:cNvPr>
          <p:cNvSpPr txBox="1"/>
          <p:nvPr/>
        </p:nvSpPr>
        <p:spPr>
          <a:xfrm>
            <a:off x="9524656" y="4528685"/>
            <a:ext cx="200790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Industry – </a:t>
            </a: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BFSI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541F95C-9155-797C-7195-7ED1916D2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4430066"/>
            <a:ext cx="473865" cy="47386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6A5DF73-3830-087D-BF78-7C1F3F74B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137586"/>
            <a:ext cx="413221" cy="413221"/>
          </a:xfrm>
          <a:prstGeom prst="rect">
            <a:avLst/>
          </a:prstGeom>
        </p:spPr>
      </p:pic>
      <p:pic>
        <p:nvPicPr>
          <p:cNvPr id="56" name="Graphic 55" descr="Users with solid fill">
            <a:extLst>
              <a:ext uri="{FF2B5EF4-FFF2-40B4-BE49-F238E27FC236}">
                <a16:creationId xmlns:a16="http://schemas.microsoft.com/office/drawing/2014/main" id="{F7D8ED55-9C25-4CEA-B205-47886EEE84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983788" y="5723022"/>
            <a:ext cx="410654" cy="41065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4E9D1DD-D024-1B83-EE11-D3820F825803}"/>
              </a:ext>
            </a:extLst>
          </p:cNvPr>
          <p:cNvSpPr txBox="1"/>
          <p:nvPr/>
        </p:nvSpPr>
        <p:spPr>
          <a:xfrm>
            <a:off x="9524656" y="5797544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Employees – </a:t>
            </a: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5,000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+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611E10-6E2B-E9FB-3FA2-4720E12C07C2}"/>
              </a:ext>
            </a:extLst>
          </p:cNvPr>
          <p:cNvSpPr txBox="1"/>
          <p:nvPr/>
        </p:nvSpPr>
        <p:spPr>
          <a:xfrm>
            <a:off x="9524656" y="5137586"/>
            <a:ext cx="2003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Technologies – 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Appian, SQL Server, Client custom tools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00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8920FB-975C-6045-70B4-32463BD4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4315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4D895D-C3B0-1C9F-2B87-4000E74812B4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C84D66-149E-0D05-1C4F-3CDF1646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Fiduciary Process Automation for a large US Bank</a:t>
            </a:r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596880-F80C-357F-CAA3-C8B412D16166}"/>
              </a:ext>
            </a:extLst>
          </p:cNvPr>
          <p:cNvSpPr/>
          <p:nvPr/>
        </p:nvSpPr>
        <p:spPr>
          <a:xfrm>
            <a:off x="3650427" y="2156412"/>
            <a:ext cx="4832154" cy="1567343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4EED88-60BD-D168-E15F-2E03699C222E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6E48DB-74C2-DCCA-0A03-E315A9815F0B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7933D39-84F6-5D31-7CE5-A91E0F0CAC8A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32" name="Graphic 7">
            <a:extLst>
              <a:ext uri="{FF2B5EF4-FFF2-40B4-BE49-F238E27FC236}">
                <a16:creationId xmlns:a16="http://schemas.microsoft.com/office/drawing/2014/main" id="{C980BE24-714F-24B7-93F5-E43F78CCAF3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FDA59-9DE6-6781-A2E8-69AC00E1028D}"/>
              </a:ext>
            </a:extLst>
          </p:cNvPr>
          <p:cNvSpPr txBox="1"/>
          <p:nvPr/>
        </p:nvSpPr>
        <p:spPr>
          <a:xfrm>
            <a:off x="3701198" y="2223261"/>
            <a:ext cx="456355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The Fiduciary processes of the bank   were  highly manual and task intensive.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Due to varied nature of data used in these manual process, scalability and data security was a challenge. 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Auditing is challenging due to manual intervention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Complex validation rules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23BFE-9973-834B-7D2B-35994B685DAB}"/>
              </a:ext>
            </a:extLst>
          </p:cNvPr>
          <p:cNvGrpSpPr/>
          <p:nvPr/>
        </p:nvGrpSpPr>
        <p:grpSpPr>
          <a:xfrm>
            <a:off x="8821926" y="1466630"/>
            <a:ext cx="2791112" cy="582037"/>
            <a:chOff x="8821926" y="1466630"/>
            <a:chExt cx="2791112" cy="5820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0DC447B-59C2-B096-5B48-2545B751253E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0F721A6-6758-237B-96BA-75B6E9CB60C6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LTIMindtree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 Did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7AD846A-C46D-869D-FE06-77831EF1B246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8" name="Graphic 12">
              <a:extLst>
                <a:ext uri="{FF2B5EF4-FFF2-40B4-BE49-F238E27FC236}">
                  <a16:creationId xmlns:a16="http://schemas.microsoft.com/office/drawing/2014/main" id="{B773CAFB-1A3C-0625-48E6-81A0436F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781FBE-604E-790C-16F3-292B394CBB43}"/>
              </a:ext>
            </a:extLst>
          </p:cNvPr>
          <p:cNvCxnSpPr>
            <a:cxnSpLocks/>
          </p:cNvCxnSpPr>
          <p:nvPr/>
        </p:nvCxnSpPr>
        <p:spPr>
          <a:xfrm>
            <a:off x="8717381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8815990" y="2156412"/>
            <a:ext cx="2842609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0B6FD-810F-2522-96A4-3D5E0862B67F}"/>
              </a:ext>
            </a:extLst>
          </p:cNvPr>
          <p:cNvSpPr/>
          <p:nvPr/>
        </p:nvSpPr>
        <p:spPr>
          <a:xfrm>
            <a:off x="9354460" y="2257895"/>
            <a:ext cx="2175467" cy="898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>
                <a:solidFill>
                  <a:schemeClr val="bg1"/>
                </a:solidFill>
                <a:latin typeface="+mj-lt"/>
              </a:rPr>
              <a:t>End-to-End Process Automation using maker-checker flow for various EUC's. Remediated risks related to data and auditing </a:t>
            </a:r>
          </a:p>
          <a:p>
            <a:r>
              <a:rPr lang="en-US" sz="1200">
                <a:solidFill>
                  <a:schemeClr val="bg1"/>
                </a:solidFill>
                <a:latin typeface="+mj-lt"/>
              </a:rPr>
              <a:t>Better governance on Appian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111063-1844-ACC1-FFC0-6560A7EF1CD6}"/>
              </a:ext>
            </a:extLst>
          </p:cNvPr>
          <p:cNvCxnSpPr>
            <a:cxnSpLocks/>
          </p:cNvCxnSpPr>
          <p:nvPr/>
        </p:nvCxnSpPr>
        <p:spPr>
          <a:xfrm>
            <a:off x="8877438" y="4272817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>
            <a:extLst>
              <a:ext uri="{FF2B5EF4-FFF2-40B4-BE49-F238E27FC236}">
                <a16:creationId xmlns:a16="http://schemas.microsoft.com/office/drawing/2014/main" id="{9B4AB8B8-8454-699A-BEB5-B75AC4E7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8046" y="2340525"/>
            <a:ext cx="440917" cy="4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7AFDD99-CBEA-C3FD-E0EF-1614C78751BB}"/>
              </a:ext>
            </a:extLst>
          </p:cNvPr>
          <p:cNvGrpSpPr/>
          <p:nvPr/>
        </p:nvGrpSpPr>
        <p:grpSpPr>
          <a:xfrm>
            <a:off x="3650427" y="3896703"/>
            <a:ext cx="4832154" cy="2367316"/>
            <a:chOff x="3695377" y="1475639"/>
            <a:chExt cx="4832154" cy="236731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6BEDBCA-9648-7A5A-704D-E9AF023247B8}"/>
                </a:ext>
              </a:extLst>
            </p:cNvPr>
            <p:cNvSpPr/>
            <p:nvPr/>
          </p:nvSpPr>
          <p:spPr>
            <a:xfrm>
              <a:off x="3695377" y="2097420"/>
              <a:ext cx="4832154" cy="1745535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72F5BF-B04A-74CF-7BBD-7D2D560340BA}"/>
                </a:ext>
              </a:extLst>
            </p:cNvPr>
            <p:cNvGrpSpPr/>
            <p:nvPr/>
          </p:nvGrpSpPr>
          <p:grpSpPr>
            <a:xfrm>
              <a:off x="4268096" y="1619863"/>
              <a:ext cx="968470" cy="369332"/>
              <a:chOff x="3741134" y="1724254"/>
              <a:chExt cx="889273" cy="36933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CD191D-D67F-CF3A-7EF6-ECFCA224FE67}"/>
                  </a:ext>
                </a:extLst>
              </p:cNvPr>
              <p:cNvSpPr/>
              <p:nvPr/>
            </p:nvSpPr>
            <p:spPr>
              <a:xfrm>
                <a:off x="3741134" y="1724254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B7D7111-0B5F-BA52-4D4D-FA2B478CFF4B}"/>
                  </a:ext>
                </a:extLst>
              </p:cNvPr>
              <p:cNvSpPr/>
              <p:nvPr/>
            </p:nvSpPr>
            <p:spPr>
              <a:xfrm rot="5400000">
                <a:off x="4118641" y="175491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7">
              <a:extLst>
                <a:ext uri="{FF2B5EF4-FFF2-40B4-BE49-F238E27FC236}">
                  <a16:creationId xmlns:a16="http://schemas.microsoft.com/office/drawing/2014/main" id="{83BBE4AE-71F0-F150-7865-3248000F3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9791" y="1475639"/>
              <a:ext cx="514516" cy="51451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B73C49-58A5-10C3-99DB-7530B93CF9DD}"/>
              </a:ext>
            </a:extLst>
          </p:cNvPr>
          <p:cNvGrpSpPr/>
          <p:nvPr/>
        </p:nvGrpSpPr>
        <p:grpSpPr>
          <a:xfrm>
            <a:off x="3731433" y="4896355"/>
            <a:ext cx="1260370" cy="986870"/>
            <a:chOff x="3625955" y="4878551"/>
            <a:chExt cx="1492495" cy="9868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B11111-624C-4653-29D6-15E58AC71186}"/>
                </a:ext>
              </a:extLst>
            </p:cNvPr>
            <p:cNvSpPr txBox="1"/>
            <p:nvPr/>
          </p:nvSpPr>
          <p:spPr>
            <a:xfrm>
              <a:off x="3798689" y="4878551"/>
              <a:ext cx="114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b="1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40%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CEB685-2274-AFDE-9347-4BC231B098C9}"/>
                </a:ext>
              </a:extLst>
            </p:cNvPr>
            <p:cNvSpPr txBox="1"/>
            <p:nvPr/>
          </p:nvSpPr>
          <p:spPr>
            <a:xfrm>
              <a:off x="3625955" y="5219090"/>
              <a:ext cx="14924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20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Cost savings through Automation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12166C-20F6-D890-ACE3-487EB2BA7903}"/>
              </a:ext>
            </a:extLst>
          </p:cNvPr>
          <p:cNvGrpSpPr/>
          <p:nvPr/>
        </p:nvGrpSpPr>
        <p:grpSpPr>
          <a:xfrm>
            <a:off x="5455369" y="4896355"/>
            <a:ext cx="1260370" cy="986870"/>
            <a:chOff x="3625955" y="4878551"/>
            <a:chExt cx="1492495" cy="9868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53884D-6F4D-B7C9-EFC7-F44FB6CB2C2E}"/>
                </a:ext>
              </a:extLst>
            </p:cNvPr>
            <p:cNvSpPr txBox="1"/>
            <p:nvPr/>
          </p:nvSpPr>
          <p:spPr>
            <a:xfrm>
              <a:off x="3798689" y="4878551"/>
              <a:ext cx="114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b="1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30%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424F23-C6D2-1E27-08AD-916A9496309D}"/>
                </a:ext>
              </a:extLst>
            </p:cNvPr>
            <p:cNvSpPr txBox="1"/>
            <p:nvPr/>
          </p:nvSpPr>
          <p:spPr>
            <a:xfrm>
              <a:off x="3625955" y="5219090"/>
              <a:ext cx="14924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20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Reduction in time needed for Data Update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CBA405-0169-E0C3-B37B-1B738E0F0F59}"/>
              </a:ext>
            </a:extLst>
          </p:cNvPr>
          <p:cNvGrpSpPr/>
          <p:nvPr/>
        </p:nvGrpSpPr>
        <p:grpSpPr>
          <a:xfrm>
            <a:off x="7150251" y="4896355"/>
            <a:ext cx="1260370" cy="802204"/>
            <a:chOff x="3625955" y="4878551"/>
            <a:chExt cx="1492495" cy="80220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6AF5B1-FE0A-0D2C-3BB9-46B2BBFD1990}"/>
                </a:ext>
              </a:extLst>
            </p:cNvPr>
            <p:cNvSpPr txBox="1"/>
            <p:nvPr/>
          </p:nvSpPr>
          <p:spPr>
            <a:xfrm>
              <a:off x="3798689" y="4878551"/>
              <a:ext cx="114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b="1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20+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1FA8F4-6055-3E94-23D9-E5053CC8C98B}"/>
                </a:ext>
              </a:extLst>
            </p:cNvPr>
            <p:cNvSpPr txBox="1"/>
            <p:nvPr/>
          </p:nvSpPr>
          <p:spPr>
            <a:xfrm>
              <a:off x="3625955" y="5219090"/>
              <a:ext cx="14924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20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Handoffs Automated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8EC4D8E-CB01-5C08-A818-EAA7644DC671}"/>
              </a:ext>
            </a:extLst>
          </p:cNvPr>
          <p:cNvCxnSpPr>
            <a:cxnSpLocks/>
          </p:cNvCxnSpPr>
          <p:nvPr/>
        </p:nvCxnSpPr>
        <p:spPr>
          <a:xfrm>
            <a:off x="5277341" y="4743891"/>
            <a:ext cx="0" cy="12917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D333F7B-8B4C-57F5-EF4D-715CE598E24A}"/>
              </a:ext>
            </a:extLst>
          </p:cNvPr>
          <p:cNvCxnSpPr>
            <a:cxnSpLocks/>
          </p:cNvCxnSpPr>
          <p:nvPr/>
        </p:nvCxnSpPr>
        <p:spPr>
          <a:xfrm>
            <a:off x="7027485" y="4743891"/>
            <a:ext cx="0" cy="129179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8FDC9C-EB59-1D21-B7CD-E3890604B209}"/>
              </a:ext>
            </a:extLst>
          </p:cNvPr>
          <p:cNvGrpSpPr/>
          <p:nvPr/>
        </p:nvGrpSpPr>
        <p:grpSpPr>
          <a:xfrm>
            <a:off x="8925513" y="3321188"/>
            <a:ext cx="2604414" cy="898591"/>
            <a:chOff x="9077913" y="2410295"/>
            <a:chExt cx="2604414" cy="89859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48568A-EE0B-BFDD-4AC4-727CF8D351D3}"/>
                </a:ext>
              </a:extLst>
            </p:cNvPr>
            <p:cNvSpPr/>
            <p:nvPr/>
          </p:nvSpPr>
          <p:spPr>
            <a:xfrm>
              <a:off x="9506860" y="2410295"/>
              <a:ext cx="2175467" cy="898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Enhanced Reporting Capability. Custom view configurations along with dynamic filters .Automated Validation rules </a:t>
              </a:r>
            </a:p>
          </p:txBody>
        </p:sp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CE592CBA-1003-A081-9D21-8DEBEC24B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500325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257EDCA-68B4-8FD7-B1D2-E7E9ADCA3E50}"/>
              </a:ext>
            </a:extLst>
          </p:cNvPr>
          <p:cNvSpPr txBox="1"/>
          <p:nvPr/>
        </p:nvSpPr>
        <p:spPr>
          <a:xfrm>
            <a:off x="9524656" y="4528685"/>
            <a:ext cx="200790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Industry – </a:t>
            </a: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BFSI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541F95C-9155-797C-7195-7ED1916D2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4430066"/>
            <a:ext cx="473865" cy="47386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6A5DF73-3830-087D-BF78-7C1F3F74B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137586"/>
            <a:ext cx="413221" cy="413221"/>
          </a:xfrm>
          <a:prstGeom prst="rect">
            <a:avLst/>
          </a:prstGeom>
        </p:spPr>
      </p:pic>
      <p:pic>
        <p:nvPicPr>
          <p:cNvPr id="56" name="Graphic 55" descr="Users with solid fill">
            <a:extLst>
              <a:ext uri="{FF2B5EF4-FFF2-40B4-BE49-F238E27FC236}">
                <a16:creationId xmlns:a16="http://schemas.microsoft.com/office/drawing/2014/main" id="{F7D8ED55-9C25-4CEA-B205-47886EEE84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983788" y="5723022"/>
            <a:ext cx="410654" cy="41065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4E9D1DD-D024-1B83-EE11-D3820F825803}"/>
              </a:ext>
            </a:extLst>
          </p:cNvPr>
          <p:cNvSpPr txBox="1"/>
          <p:nvPr/>
        </p:nvSpPr>
        <p:spPr>
          <a:xfrm>
            <a:off x="9524656" y="5797544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Employees – </a:t>
            </a: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5,000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+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611E10-6E2B-E9FB-3FA2-4720E12C07C2}"/>
              </a:ext>
            </a:extLst>
          </p:cNvPr>
          <p:cNvSpPr txBox="1"/>
          <p:nvPr/>
        </p:nvSpPr>
        <p:spPr>
          <a:xfrm>
            <a:off x="9524656" y="5137586"/>
            <a:ext cx="2003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Technologies – 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Appian, </a:t>
            </a:r>
            <a:r>
              <a:rPr kumimoji="0" lang="en-US" sz="1200" b="1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Xceptor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, SQL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72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F178427F-C011-5728-5075-A55E12C7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Deal Onboarding for a large US Bank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9F348F-02C6-62E4-D17E-EA7BBF665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4315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C0B19D-E6BC-D2FD-D238-F15E9DC0E170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D26F4F-1B35-4B56-3038-AA5E4102FE80}"/>
              </a:ext>
            </a:extLst>
          </p:cNvPr>
          <p:cNvSpPr/>
          <p:nvPr/>
        </p:nvSpPr>
        <p:spPr>
          <a:xfrm>
            <a:off x="3650427" y="2156412"/>
            <a:ext cx="4643096" cy="1515702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4A1D71-C88C-E46B-C399-1A3976714ACB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CFAEAF-C066-A3B6-4436-A4D112CB8DCD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0875B1A-41CB-1C54-565E-BABEFBC9E357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9" name="Graphic 7">
            <a:extLst>
              <a:ext uri="{FF2B5EF4-FFF2-40B4-BE49-F238E27FC236}">
                <a16:creationId xmlns:a16="http://schemas.microsoft.com/office/drawing/2014/main" id="{B23CE24C-1D8E-FE3E-D3B7-78A5FC31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CADC29-388E-B065-D72B-D5EAA0703C46}"/>
              </a:ext>
            </a:extLst>
          </p:cNvPr>
          <p:cNvGrpSpPr/>
          <p:nvPr/>
        </p:nvGrpSpPr>
        <p:grpSpPr>
          <a:xfrm>
            <a:off x="8590701" y="1519127"/>
            <a:ext cx="2791112" cy="582037"/>
            <a:chOff x="8821926" y="1466630"/>
            <a:chExt cx="2791112" cy="5820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866F30-861E-9DB5-B38B-732316932F09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61626A-55D3-BB01-7485-B74199F58457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LTIMindtree Did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DB1709A-9B7B-ABDD-238E-28DAA45BB127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802BE6E7-83F4-AD8A-FE12-44858C8A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59BDB9-845B-D36F-35B5-E83032236246}"/>
              </a:ext>
            </a:extLst>
          </p:cNvPr>
          <p:cNvCxnSpPr>
            <a:cxnSpLocks/>
          </p:cNvCxnSpPr>
          <p:nvPr/>
        </p:nvCxnSpPr>
        <p:spPr>
          <a:xfrm>
            <a:off x="8456126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59C868F-754E-A7A9-DA7C-F503C93B529E}"/>
              </a:ext>
            </a:extLst>
          </p:cNvPr>
          <p:cNvSpPr/>
          <p:nvPr/>
        </p:nvSpPr>
        <p:spPr>
          <a:xfrm>
            <a:off x="8594302" y="2156412"/>
            <a:ext cx="3346978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A44780-B541-3975-BB52-1B971676D1ED}"/>
              </a:ext>
            </a:extLst>
          </p:cNvPr>
          <p:cNvSpPr/>
          <p:nvPr/>
        </p:nvSpPr>
        <p:spPr>
          <a:xfrm>
            <a:off x="9158908" y="2221042"/>
            <a:ext cx="2779343" cy="2835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91440" bIns="45720"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Developed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Deal Management System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from scratch, integrating with CRM using Kafka for messaging services.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solution includes dashboards, document installation, and automation of deal creation and management processes.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Integrations include CRM, ATL, and DMC systems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system is designed to be used globally, starting with India and the APAC region, with plans to expand to other regions.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Implementation of CI/CD for deployment to streamline and automate the process.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3437D8-35FA-964B-08CF-57D28F11EF86}"/>
              </a:ext>
            </a:extLst>
          </p:cNvPr>
          <p:cNvCxnSpPr>
            <a:cxnSpLocks/>
          </p:cNvCxnSpPr>
          <p:nvPr/>
        </p:nvCxnSpPr>
        <p:spPr>
          <a:xfrm>
            <a:off x="8877438" y="5228437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8">
            <a:extLst>
              <a:ext uri="{FF2B5EF4-FFF2-40B4-BE49-F238E27FC236}">
                <a16:creationId xmlns:a16="http://schemas.microsoft.com/office/drawing/2014/main" id="{BEB6F9FD-DC1A-1269-33C4-306E94C86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3801" y="2367172"/>
            <a:ext cx="440917" cy="4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6C451A-51B3-F524-478E-5B5EEB47191B}"/>
              </a:ext>
            </a:extLst>
          </p:cNvPr>
          <p:cNvSpPr/>
          <p:nvPr/>
        </p:nvSpPr>
        <p:spPr>
          <a:xfrm>
            <a:off x="3650427" y="4281660"/>
            <a:ext cx="4643095" cy="1982360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CE199E-4475-8EA8-3ECD-C9154A843A9E}"/>
              </a:ext>
            </a:extLst>
          </p:cNvPr>
          <p:cNvGrpSpPr/>
          <p:nvPr/>
        </p:nvGrpSpPr>
        <p:grpSpPr>
          <a:xfrm>
            <a:off x="4223145" y="3853046"/>
            <a:ext cx="968470" cy="369332"/>
            <a:chOff x="3741134" y="1724254"/>
            <a:chExt cx="889273" cy="3693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224081-2AB3-CCBE-F378-EB946C29381C}"/>
                </a:ext>
              </a:extLst>
            </p:cNvPr>
            <p:cNvSpPr/>
            <p:nvPr/>
          </p:nvSpPr>
          <p:spPr>
            <a:xfrm>
              <a:off x="3741134" y="1724254"/>
              <a:ext cx="8892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Benefits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68B035B-1147-9FE5-B296-4A5269C190F5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24" name="Graphic 7">
            <a:extLst>
              <a:ext uri="{FF2B5EF4-FFF2-40B4-BE49-F238E27FC236}">
                <a16:creationId xmlns:a16="http://schemas.microsoft.com/office/drawing/2014/main" id="{75176199-B77E-E1C5-3E3F-2CEC464C5B1F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840" y="3708822"/>
            <a:ext cx="514516" cy="514516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C8993C5E-1D0D-53EC-7A50-F3CB322E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85613" y="4281659"/>
            <a:ext cx="413450" cy="41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252FF78-313B-0A45-3A96-E6C0823B7EB9}"/>
              </a:ext>
            </a:extLst>
          </p:cNvPr>
          <p:cNvSpPr txBox="1"/>
          <p:nvPr/>
        </p:nvSpPr>
        <p:spPr>
          <a:xfrm>
            <a:off x="9524656" y="5368191"/>
            <a:ext cx="200790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ヒラギノ角ゴ Pro W3"/>
                <a:cs typeface="Arial" panose="020B0604020202020204" pitchFamily="34" charset="0"/>
              </a:rPr>
              <a:t>Industry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 Light" panose="020F0302020204030204"/>
                <a:ea typeface="ヒラギノ角ゴ Pro W3"/>
                <a:cs typeface="Arial" panose="020B0604020202020204" pitchFamily="34" charset="0"/>
              </a:rPr>
              <a:t>BFS</a:t>
            </a:r>
          </a:p>
        </p:txBody>
      </p:sp>
      <p:pic>
        <p:nvPicPr>
          <p:cNvPr id="27" name="Graphic 53">
            <a:extLst>
              <a:ext uri="{FF2B5EF4-FFF2-40B4-BE49-F238E27FC236}">
                <a16:creationId xmlns:a16="http://schemas.microsoft.com/office/drawing/2014/main" id="{0AE323D8-C985-477A-1CD0-0B67489CBC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5269572"/>
            <a:ext cx="473865" cy="473865"/>
          </a:xfrm>
          <a:prstGeom prst="rect">
            <a:avLst/>
          </a:prstGeom>
        </p:spPr>
      </p:pic>
      <p:pic>
        <p:nvPicPr>
          <p:cNvPr id="28" name="Graphic 54">
            <a:extLst>
              <a:ext uri="{FF2B5EF4-FFF2-40B4-BE49-F238E27FC236}">
                <a16:creationId xmlns:a16="http://schemas.microsoft.com/office/drawing/2014/main" id="{56B1FED1-03A5-38B6-53E6-50FBB72447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846463"/>
            <a:ext cx="413221" cy="4132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ABA6CAF-C8AA-1997-2481-F7D83D7005E5}"/>
              </a:ext>
            </a:extLst>
          </p:cNvPr>
          <p:cNvSpPr txBox="1"/>
          <p:nvPr/>
        </p:nvSpPr>
        <p:spPr>
          <a:xfrm>
            <a:off x="9524656" y="5846463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ヒラギノ角ゴ Pro W3"/>
                <a:cs typeface="Arial" panose="020B0604020202020204" pitchFamily="34" charset="0"/>
              </a:rPr>
              <a:t>Technologies –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 Light" panose="020F0302020204030204"/>
                <a:ea typeface="ヒラギノ角ゴ Pro W3"/>
                <a:cs typeface="Arial" panose="020B0604020202020204" pitchFamily="34" charset="0"/>
              </a:rPr>
              <a:t>Appian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253072-97B1-2F85-93A2-D8C2CE73A9C2}"/>
              </a:ext>
            </a:extLst>
          </p:cNvPr>
          <p:cNvSpPr txBox="1"/>
          <p:nvPr/>
        </p:nvSpPr>
        <p:spPr>
          <a:xfrm>
            <a:off x="3700931" y="4338060"/>
            <a:ext cx="460431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Effective management of the deal creation and documentation process,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improving efficiency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 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Automation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of processes reduces manual effort and potential errors. 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The solution provides a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unified platform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for deal management, accessible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globally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, enhancing collaboration and consistency. 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Improved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quality control through peer reviews and QA processes, ensuring defect-free releases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01FA12-4F00-ECDB-BBA8-9C114CB986B2}"/>
              </a:ext>
            </a:extLst>
          </p:cNvPr>
          <p:cNvSpPr txBox="1"/>
          <p:nvPr/>
        </p:nvSpPr>
        <p:spPr>
          <a:xfrm>
            <a:off x="3701198" y="2223261"/>
            <a:ext cx="4563554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Lack of management system to create deals from the CRM system, processing them in an end-to-end application, and managing documentation and KYC processes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Integration challenges with existing systems like CRM and document management systems. 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Automating the creation and management of deals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Expanding the application usage globally</a:t>
            </a:r>
          </a:p>
        </p:txBody>
      </p:sp>
    </p:spTree>
    <p:extLst>
      <p:ext uri="{BB962C8B-B14F-4D97-AF65-F5344CB8AC3E}">
        <p14:creationId xmlns:p14="http://schemas.microsoft.com/office/powerpoint/2010/main" val="168918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8920FB-975C-6045-70B4-32463BD42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r="33142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4D895D-C3B0-1C9F-2B87-4000E74812B4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735C4A-75FB-CE01-E6FF-377749D29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Enhanced Onboarding process using Appian BPM</a:t>
            </a:r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596880-F80C-357F-CAA3-C8B412D16166}"/>
              </a:ext>
            </a:extLst>
          </p:cNvPr>
          <p:cNvSpPr/>
          <p:nvPr/>
        </p:nvSpPr>
        <p:spPr>
          <a:xfrm>
            <a:off x="3650427" y="2156412"/>
            <a:ext cx="4832154" cy="1567343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4EED88-60BD-D168-E15F-2E03699C222E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6E48DB-74C2-DCCA-0A03-E315A9815F0B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7933D39-84F6-5D31-7CE5-A91E0F0CAC8A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32" name="Graphic 7">
            <a:extLst>
              <a:ext uri="{FF2B5EF4-FFF2-40B4-BE49-F238E27FC236}">
                <a16:creationId xmlns:a16="http://schemas.microsoft.com/office/drawing/2014/main" id="{C980BE24-714F-24B7-93F5-E43F78CCAF3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FDA59-9DE6-6781-A2E8-69AC00E1028D}"/>
              </a:ext>
            </a:extLst>
          </p:cNvPr>
          <p:cNvSpPr txBox="1"/>
          <p:nvPr/>
        </p:nvSpPr>
        <p:spPr>
          <a:xfrm>
            <a:off x="3701198" y="2223261"/>
            <a:ext cx="456355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Manual Onboarding process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In silos with no visibility of onboarding status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Lack of centralized document repository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Higher TCO and inefficient operations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23BFE-9973-834B-7D2B-35994B685DAB}"/>
              </a:ext>
            </a:extLst>
          </p:cNvPr>
          <p:cNvGrpSpPr/>
          <p:nvPr/>
        </p:nvGrpSpPr>
        <p:grpSpPr>
          <a:xfrm>
            <a:off x="8821926" y="1466630"/>
            <a:ext cx="2791112" cy="582037"/>
            <a:chOff x="8821926" y="1466630"/>
            <a:chExt cx="2791112" cy="5820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0DC447B-59C2-B096-5B48-2545B751253E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0F721A6-6758-237B-96BA-75B6E9CB60C6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LTIMindtree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 Did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7AD846A-C46D-869D-FE06-77831EF1B246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8" name="Graphic 12">
              <a:extLst>
                <a:ext uri="{FF2B5EF4-FFF2-40B4-BE49-F238E27FC236}">
                  <a16:creationId xmlns:a16="http://schemas.microsoft.com/office/drawing/2014/main" id="{B773CAFB-1A3C-0625-48E6-81A0436F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781FBE-604E-790C-16F3-292B394CBB43}"/>
              </a:ext>
            </a:extLst>
          </p:cNvPr>
          <p:cNvCxnSpPr>
            <a:cxnSpLocks/>
          </p:cNvCxnSpPr>
          <p:nvPr/>
        </p:nvCxnSpPr>
        <p:spPr>
          <a:xfrm>
            <a:off x="8717381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8815990" y="2156412"/>
            <a:ext cx="2842609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0B6FD-810F-2522-96A4-3D5E0862B67F}"/>
              </a:ext>
            </a:extLst>
          </p:cNvPr>
          <p:cNvSpPr/>
          <p:nvPr/>
        </p:nvSpPr>
        <p:spPr>
          <a:xfrm>
            <a:off x="9354460" y="2257895"/>
            <a:ext cx="2175467" cy="898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>
                <a:solidFill>
                  <a:schemeClr val="bg1"/>
                </a:solidFill>
                <a:latin typeface="+mj-lt"/>
              </a:rPr>
              <a:t>Appian based solution to streamline dependencies </a:t>
            </a:r>
            <a:br>
              <a:rPr lang="en-US" sz="1200">
                <a:solidFill>
                  <a:schemeClr val="bg1"/>
                </a:solidFill>
                <a:latin typeface="+mj-lt"/>
              </a:rPr>
            </a:br>
            <a:r>
              <a:rPr lang="en-US" sz="1200">
                <a:solidFill>
                  <a:schemeClr val="bg1"/>
                </a:solidFill>
                <a:latin typeface="+mj-lt"/>
              </a:rPr>
              <a:t>and task assignment</a:t>
            </a:r>
          </a:p>
          <a:p>
            <a:r>
              <a:rPr lang="en-US" sz="1200">
                <a:solidFill>
                  <a:schemeClr val="bg1"/>
                </a:solidFill>
                <a:latin typeface="+mj-lt"/>
              </a:rPr>
              <a:t>Templates and tasks forms specific to business units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111063-1844-ACC1-FFC0-6560A7EF1CD6}"/>
              </a:ext>
            </a:extLst>
          </p:cNvPr>
          <p:cNvCxnSpPr>
            <a:cxnSpLocks/>
          </p:cNvCxnSpPr>
          <p:nvPr/>
        </p:nvCxnSpPr>
        <p:spPr>
          <a:xfrm>
            <a:off x="8877438" y="4272817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>
            <a:extLst>
              <a:ext uri="{FF2B5EF4-FFF2-40B4-BE49-F238E27FC236}">
                <a16:creationId xmlns:a16="http://schemas.microsoft.com/office/drawing/2014/main" id="{9B4AB8B8-8454-699A-BEB5-B75AC4E7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8046" y="2340525"/>
            <a:ext cx="440917" cy="4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7AFDD99-CBEA-C3FD-E0EF-1614C78751BB}"/>
              </a:ext>
            </a:extLst>
          </p:cNvPr>
          <p:cNvGrpSpPr/>
          <p:nvPr/>
        </p:nvGrpSpPr>
        <p:grpSpPr>
          <a:xfrm>
            <a:off x="3650427" y="3896703"/>
            <a:ext cx="4832154" cy="2367316"/>
            <a:chOff x="3695377" y="1475639"/>
            <a:chExt cx="4832154" cy="236731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6BEDBCA-9648-7A5A-704D-E9AF023247B8}"/>
                </a:ext>
              </a:extLst>
            </p:cNvPr>
            <p:cNvSpPr/>
            <p:nvPr/>
          </p:nvSpPr>
          <p:spPr>
            <a:xfrm>
              <a:off x="3695377" y="2097420"/>
              <a:ext cx="4832154" cy="1745535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72F5BF-B04A-74CF-7BBD-7D2D560340BA}"/>
                </a:ext>
              </a:extLst>
            </p:cNvPr>
            <p:cNvGrpSpPr/>
            <p:nvPr/>
          </p:nvGrpSpPr>
          <p:grpSpPr>
            <a:xfrm>
              <a:off x="4268096" y="1619863"/>
              <a:ext cx="968470" cy="369332"/>
              <a:chOff x="3741134" y="1724254"/>
              <a:chExt cx="889273" cy="36933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1CD191D-D67F-CF3A-7EF6-ECFCA224FE67}"/>
                  </a:ext>
                </a:extLst>
              </p:cNvPr>
              <p:cNvSpPr/>
              <p:nvPr/>
            </p:nvSpPr>
            <p:spPr>
              <a:xfrm>
                <a:off x="3741134" y="1724254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B7D7111-0B5F-BA52-4D4D-FA2B478CFF4B}"/>
                  </a:ext>
                </a:extLst>
              </p:cNvPr>
              <p:cNvSpPr/>
              <p:nvPr/>
            </p:nvSpPr>
            <p:spPr>
              <a:xfrm rot="5400000">
                <a:off x="4118641" y="175491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44" name="Graphic 7">
              <a:extLst>
                <a:ext uri="{FF2B5EF4-FFF2-40B4-BE49-F238E27FC236}">
                  <a16:creationId xmlns:a16="http://schemas.microsoft.com/office/drawing/2014/main" id="{83BBE4AE-71F0-F150-7865-3248000F3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9791" y="1475639"/>
              <a:ext cx="514516" cy="51451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B73C49-58A5-10C3-99DB-7530B93CF9DD}"/>
              </a:ext>
            </a:extLst>
          </p:cNvPr>
          <p:cNvGrpSpPr/>
          <p:nvPr/>
        </p:nvGrpSpPr>
        <p:grpSpPr>
          <a:xfrm>
            <a:off x="3798296" y="5081021"/>
            <a:ext cx="1395788" cy="617538"/>
            <a:chOff x="3545776" y="4878551"/>
            <a:chExt cx="1652853" cy="6175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B11111-624C-4653-29D6-15E58AC71186}"/>
                </a:ext>
              </a:extLst>
            </p:cNvPr>
            <p:cNvSpPr txBox="1"/>
            <p:nvPr/>
          </p:nvSpPr>
          <p:spPr>
            <a:xfrm>
              <a:off x="3545776" y="4878551"/>
              <a:ext cx="165285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b="1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30 - 40 %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CEB685-2274-AFDE-9347-4BC231B098C9}"/>
                </a:ext>
              </a:extLst>
            </p:cNvPr>
            <p:cNvSpPr txBox="1"/>
            <p:nvPr/>
          </p:nvSpPr>
          <p:spPr>
            <a:xfrm>
              <a:off x="3625955" y="5219090"/>
              <a:ext cx="149249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20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Cost  Savings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353884D-6F4D-B7C9-EFC7-F44FB6CB2C2E}"/>
              </a:ext>
            </a:extLst>
          </p:cNvPr>
          <p:cNvSpPr txBox="1"/>
          <p:nvPr/>
        </p:nvSpPr>
        <p:spPr>
          <a:xfrm>
            <a:off x="5323014" y="4742467"/>
            <a:ext cx="30814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400"/>
              </a:spcBef>
              <a:buClr>
                <a:srgbClr val="4D4F53"/>
              </a:buClr>
              <a:buSzPct val="110000"/>
            </a:pPr>
            <a:r>
              <a:rPr lang="en-US" sz="1400">
                <a:solidFill>
                  <a:srgbClr val="020A51"/>
                </a:solidFill>
                <a:latin typeface="+mj-lt"/>
                <a:cs typeface="Arial" panose="020B0604020202020204" pitchFamily="34" charset="0"/>
              </a:rPr>
              <a:t>Enhanced Visibility/Transparency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8EC4D8E-CB01-5C08-A818-EAA7644DC671}"/>
              </a:ext>
            </a:extLst>
          </p:cNvPr>
          <p:cNvCxnSpPr>
            <a:cxnSpLocks/>
          </p:cNvCxnSpPr>
          <p:nvPr/>
        </p:nvCxnSpPr>
        <p:spPr>
          <a:xfrm>
            <a:off x="5277341" y="4608252"/>
            <a:ext cx="0" cy="156307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8FDC9C-EB59-1D21-B7CD-E3890604B209}"/>
              </a:ext>
            </a:extLst>
          </p:cNvPr>
          <p:cNvGrpSpPr/>
          <p:nvPr/>
        </p:nvGrpSpPr>
        <p:grpSpPr>
          <a:xfrm>
            <a:off x="8925513" y="3321188"/>
            <a:ext cx="2604414" cy="898591"/>
            <a:chOff x="9077913" y="2410295"/>
            <a:chExt cx="2604414" cy="89859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48568A-EE0B-BFDD-4AC4-727CF8D351D3}"/>
                </a:ext>
              </a:extLst>
            </p:cNvPr>
            <p:cNvSpPr/>
            <p:nvPr/>
          </p:nvSpPr>
          <p:spPr>
            <a:xfrm>
              <a:off x="9506860" y="2410295"/>
              <a:ext cx="2175467" cy="898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Automate multiple steps of processes , efficient task assignment and queue management</a:t>
              </a:r>
            </a:p>
          </p:txBody>
        </p:sp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CE592CBA-1003-A081-9D21-8DEBEC24B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500325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257EDCA-68B4-8FD7-B1D2-E7E9ADCA3E50}"/>
              </a:ext>
            </a:extLst>
          </p:cNvPr>
          <p:cNvSpPr txBox="1"/>
          <p:nvPr/>
        </p:nvSpPr>
        <p:spPr>
          <a:xfrm>
            <a:off x="9524656" y="4528685"/>
            <a:ext cx="2007900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Industry – </a:t>
            </a: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BFSI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541F95C-9155-797C-7195-7ED1916D20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4430066"/>
            <a:ext cx="473865" cy="47386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6A5DF73-3830-087D-BF78-7C1F3F74B0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137586"/>
            <a:ext cx="413221" cy="413221"/>
          </a:xfrm>
          <a:prstGeom prst="rect">
            <a:avLst/>
          </a:prstGeom>
        </p:spPr>
      </p:pic>
      <p:pic>
        <p:nvPicPr>
          <p:cNvPr id="56" name="Graphic 55" descr="Users with solid fill">
            <a:extLst>
              <a:ext uri="{FF2B5EF4-FFF2-40B4-BE49-F238E27FC236}">
                <a16:creationId xmlns:a16="http://schemas.microsoft.com/office/drawing/2014/main" id="{F7D8ED55-9C25-4CEA-B205-47886EEE84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983788" y="5723022"/>
            <a:ext cx="410654" cy="41065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4E9D1DD-D024-1B83-EE11-D3820F825803}"/>
              </a:ext>
            </a:extLst>
          </p:cNvPr>
          <p:cNvSpPr txBox="1"/>
          <p:nvPr/>
        </p:nvSpPr>
        <p:spPr>
          <a:xfrm>
            <a:off x="9524656" y="5797544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Employees – 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8</a:t>
            </a: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,000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+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611E10-6E2B-E9FB-3FA2-4720E12C07C2}"/>
              </a:ext>
            </a:extLst>
          </p:cNvPr>
          <p:cNvSpPr txBox="1"/>
          <p:nvPr/>
        </p:nvSpPr>
        <p:spPr>
          <a:xfrm>
            <a:off x="9524656" y="5205696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Technologies – 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Appian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52493-EA71-BC68-39CD-3B43EE805EAE}"/>
              </a:ext>
            </a:extLst>
          </p:cNvPr>
          <p:cNvSpPr txBox="1"/>
          <p:nvPr/>
        </p:nvSpPr>
        <p:spPr>
          <a:xfrm>
            <a:off x="5323014" y="5250309"/>
            <a:ext cx="30814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400"/>
              </a:spcBef>
              <a:buClr>
                <a:srgbClr val="4D4F53"/>
              </a:buClr>
              <a:buSzPct val="110000"/>
            </a:pPr>
            <a:r>
              <a:rPr lang="en-US" sz="1400">
                <a:solidFill>
                  <a:srgbClr val="020A51"/>
                </a:solidFill>
                <a:latin typeface="+mj-lt"/>
                <a:cs typeface="Arial" panose="020B0604020202020204" pitchFamily="34" charset="0"/>
              </a:rPr>
              <a:t>Faster Onboarding of clients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C9A714-0753-F0A1-06D5-CF275DADBF20}"/>
              </a:ext>
            </a:extLst>
          </p:cNvPr>
          <p:cNvSpPr txBox="1"/>
          <p:nvPr/>
        </p:nvSpPr>
        <p:spPr>
          <a:xfrm>
            <a:off x="5323014" y="5758151"/>
            <a:ext cx="30814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400"/>
              </a:spcBef>
              <a:buClr>
                <a:srgbClr val="4D4F53"/>
              </a:buClr>
              <a:buSzPct val="110000"/>
            </a:pPr>
            <a:r>
              <a:rPr lang="en-US" sz="1400">
                <a:solidFill>
                  <a:srgbClr val="020A51"/>
                </a:solidFill>
                <a:latin typeface="+mj-lt"/>
                <a:cs typeface="Arial" panose="020B0604020202020204" pitchFamily="34" charset="0"/>
              </a:rPr>
              <a:t>Centralized Document repository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CEA7B6-12DB-E016-D7C8-01576813CD83}"/>
              </a:ext>
            </a:extLst>
          </p:cNvPr>
          <p:cNvCxnSpPr/>
          <p:nvPr/>
        </p:nvCxnSpPr>
        <p:spPr>
          <a:xfrm>
            <a:off x="5391150" y="5137586"/>
            <a:ext cx="28736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D171EB-DDB4-A1E6-344C-B7E6C8BE3D32}"/>
              </a:ext>
            </a:extLst>
          </p:cNvPr>
          <p:cNvCxnSpPr/>
          <p:nvPr/>
        </p:nvCxnSpPr>
        <p:spPr>
          <a:xfrm>
            <a:off x="5391150" y="5723022"/>
            <a:ext cx="28736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870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8920FB-975C-6045-70B4-32463BD42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r="41741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4D895D-C3B0-1C9F-2B87-4000E74812B4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BCA165-D168-FBE2-8E48-F58018CD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Compliance and Auditing Solution For A Leading Media &amp; Entertainment Giant</a:t>
            </a:r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596880-F80C-357F-CAA3-C8B412D16166}"/>
              </a:ext>
            </a:extLst>
          </p:cNvPr>
          <p:cNvSpPr/>
          <p:nvPr/>
        </p:nvSpPr>
        <p:spPr>
          <a:xfrm>
            <a:off x="3650427" y="2156412"/>
            <a:ext cx="4832154" cy="1567343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4EED88-60BD-D168-E15F-2E03699C222E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6E48DB-74C2-DCCA-0A03-E315A9815F0B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7933D39-84F6-5D31-7CE5-A91E0F0CAC8A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32" name="Graphic 7">
            <a:extLst>
              <a:ext uri="{FF2B5EF4-FFF2-40B4-BE49-F238E27FC236}">
                <a16:creationId xmlns:a16="http://schemas.microsoft.com/office/drawing/2014/main" id="{C980BE24-714F-24B7-93F5-E43F78CCAF3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FDA59-9DE6-6781-A2E8-69AC00E1028D}"/>
              </a:ext>
            </a:extLst>
          </p:cNvPr>
          <p:cNvSpPr txBox="1"/>
          <p:nvPr/>
        </p:nvSpPr>
        <p:spPr>
          <a:xfrm>
            <a:off x="3826469" y="2293752"/>
            <a:ext cx="4287102" cy="88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40,000+ Facilities across 200+ countries producing customer branded products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Lack of monitoring and traceability across the onboarding process and compliance to International Labor Standards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23BFE-9973-834B-7D2B-35994B685DAB}"/>
              </a:ext>
            </a:extLst>
          </p:cNvPr>
          <p:cNvGrpSpPr/>
          <p:nvPr/>
        </p:nvGrpSpPr>
        <p:grpSpPr>
          <a:xfrm>
            <a:off x="8821926" y="1466630"/>
            <a:ext cx="2791112" cy="582037"/>
            <a:chOff x="8821926" y="1466630"/>
            <a:chExt cx="2791112" cy="5820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0DC447B-59C2-B096-5B48-2545B751253E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0F721A6-6758-237B-96BA-75B6E9CB60C6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LTIMindtree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 Did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7AD846A-C46D-869D-FE06-77831EF1B246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8" name="Graphic 12">
              <a:extLst>
                <a:ext uri="{FF2B5EF4-FFF2-40B4-BE49-F238E27FC236}">
                  <a16:creationId xmlns:a16="http://schemas.microsoft.com/office/drawing/2014/main" id="{B773CAFB-1A3C-0625-48E6-81A0436F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781FBE-604E-790C-16F3-292B394CBB43}"/>
              </a:ext>
            </a:extLst>
          </p:cNvPr>
          <p:cNvCxnSpPr>
            <a:cxnSpLocks/>
          </p:cNvCxnSpPr>
          <p:nvPr/>
        </p:nvCxnSpPr>
        <p:spPr>
          <a:xfrm>
            <a:off x="8717381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8815990" y="2156412"/>
            <a:ext cx="2842609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E0B6FD-810F-2522-96A4-3D5E0862B67F}"/>
              </a:ext>
            </a:extLst>
          </p:cNvPr>
          <p:cNvSpPr/>
          <p:nvPr/>
        </p:nvSpPr>
        <p:spPr>
          <a:xfrm>
            <a:off x="9354460" y="2257896"/>
            <a:ext cx="2175467" cy="674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/>
              <a:t>Implemented an Appian based solution to handle the entire Auditing lifecycle</a:t>
            </a:r>
            <a:endParaRPr lang="en-US" sz="12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111063-1844-ACC1-FFC0-6560A7EF1CD6}"/>
              </a:ext>
            </a:extLst>
          </p:cNvPr>
          <p:cNvCxnSpPr>
            <a:cxnSpLocks/>
          </p:cNvCxnSpPr>
          <p:nvPr/>
        </p:nvCxnSpPr>
        <p:spPr>
          <a:xfrm>
            <a:off x="8877438" y="4664945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8">
            <a:extLst>
              <a:ext uri="{FF2B5EF4-FFF2-40B4-BE49-F238E27FC236}">
                <a16:creationId xmlns:a16="http://schemas.microsoft.com/office/drawing/2014/main" id="{9B4AB8B8-8454-699A-BEB5-B75AC4E7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8046" y="2340525"/>
            <a:ext cx="440917" cy="4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68FDC9C-EB59-1D21-B7CD-E3890604B209}"/>
              </a:ext>
            </a:extLst>
          </p:cNvPr>
          <p:cNvGrpSpPr/>
          <p:nvPr/>
        </p:nvGrpSpPr>
        <p:grpSpPr>
          <a:xfrm>
            <a:off x="8925513" y="2959484"/>
            <a:ext cx="2604414" cy="793699"/>
            <a:chOff x="9077913" y="2208176"/>
            <a:chExt cx="2604414" cy="79369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48568A-EE0B-BFDD-4AC4-727CF8D351D3}"/>
                </a:ext>
              </a:extLst>
            </p:cNvPr>
            <p:cNvSpPr/>
            <p:nvPr/>
          </p:nvSpPr>
          <p:spPr>
            <a:xfrm>
              <a:off x="9506860" y="2208176"/>
              <a:ext cx="2175467" cy="7936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Company &amp; facility onboarding, starting production, conducting periodic audits &amp; related actions.</a:t>
              </a:r>
            </a:p>
          </p:txBody>
        </p:sp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CE592CBA-1003-A081-9D21-8DEBEC24B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455310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257EDCA-68B4-8FD7-B1D2-E7E9ADCA3E50}"/>
              </a:ext>
            </a:extLst>
          </p:cNvPr>
          <p:cNvSpPr txBox="1"/>
          <p:nvPr/>
        </p:nvSpPr>
        <p:spPr>
          <a:xfrm>
            <a:off x="9524656" y="4834394"/>
            <a:ext cx="20079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Industry – </a:t>
            </a:r>
            <a:b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</a:b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Media &amp; Entertainment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541F95C-9155-797C-7195-7ED1916D2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4822194"/>
            <a:ext cx="473865" cy="47386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6A5DF73-3830-087D-BF78-7C1F3F74B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529714"/>
            <a:ext cx="413221" cy="41322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9611E10-6E2B-E9FB-3FA2-4720E12C07C2}"/>
              </a:ext>
            </a:extLst>
          </p:cNvPr>
          <p:cNvSpPr txBox="1"/>
          <p:nvPr/>
        </p:nvSpPr>
        <p:spPr>
          <a:xfrm>
            <a:off x="9524656" y="5514437"/>
            <a:ext cx="2003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Technologies – </a:t>
            </a:r>
            <a:b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</a:b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Appian, </a:t>
            </a:r>
            <a:r>
              <a:rPr kumimoji="0" lang="en-US" sz="1200" b="1" u="none" strike="noStrike" kern="1200" cap="none" spc="0" normalizeH="0" baseline="0" noProof="0" err="1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Selectica</a:t>
            </a: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 EDH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8CFC9C-3E62-996F-E98E-636ED21354CA}"/>
              </a:ext>
            </a:extLst>
          </p:cNvPr>
          <p:cNvGrpSpPr/>
          <p:nvPr/>
        </p:nvGrpSpPr>
        <p:grpSpPr>
          <a:xfrm>
            <a:off x="3650427" y="3896703"/>
            <a:ext cx="4832154" cy="2367316"/>
            <a:chOff x="3695377" y="1475639"/>
            <a:chExt cx="4832154" cy="23673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6D21AFE-90A1-7535-743B-C61F9A05BE4A}"/>
                </a:ext>
              </a:extLst>
            </p:cNvPr>
            <p:cNvSpPr/>
            <p:nvPr/>
          </p:nvSpPr>
          <p:spPr>
            <a:xfrm>
              <a:off x="3695377" y="2097420"/>
              <a:ext cx="4832154" cy="1745535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945540-9E21-03C7-AF12-88ECD7B725EE}"/>
                </a:ext>
              </a:extLst>
            </p:cNvPr>
            <p:cNvGrpSpPr/>
            <p:nvPr/>
          </p:nvGrpSpPr>
          <p:grpSpPr>
            <a:xfrm>
              <a:off x="4268096" y="1619863"/>
              <a:ext cx="968470" cy="369332"/>
              <a:chOff x="3741134" y="1724254"/>
              <a:chExt cx="889273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5B5CC2-31EF-C692-9357-89EA9CA2D183}"/>
                  </a:ext>
                </a:extLst>
              </p:cNvPr>
              <p:cNvSpPr/>
              <p:nvPr/>
            </p:nvSpPr>
            <p:spPr>
              <a:xfrm>
                <a:off x="3741134" y="1724254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5D7ED96-E969-0428-F4FF-F96FC24D543A}"/>
                  </a:ext>
                </a:extLst>
              </p:cNvPr>
              <p:cNvSpPr/>
              <p:nvPr/>
            </p:nvSpPr>
            <p:spPr>
              <a:xfrm rot="5400000">
                <a:off x="4118641" y="175491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1" name="Graphic 7">
              <a:extLst>
                <a:ext uri="{FF2B5EF4-FFF2-40B4-BE49-F238E27FC236}">
                  <a16:creationId xmlns:a16="http://schemas.microsoft.com/office/drawing/2014/main" id="{D0D3F99B-751C-0124-4E8B-27585149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9791" y="1475639"/>
              <a:ext cx="514516" cy="51451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46446F-0509-DE3B-8929-791F8ADE71A9}"/>
              </a:ext>
            </a:extLst>
          </p:cNvPr>
          <p:cNvGrpSpPr/>
          <p:nvPr/>
        </p:nvGrpSpPr>
        <p:grpSpPr>
          <a:xfrm>
            <a:off x="3848643" y="4743891"/>
            <a:ext cx="4668925" cy="1291798"/>
            <a:chOff x="3848643" y="4743891"/>
            <a:chExt cx="4668925" cy="129179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129A2AC-D764-D39B-2062-AC64B3F3287E}"/>
                </a:ext>
              </a:extLst>
            </p:cNvPr>
            <p:cNvGrpSpPr/>
            <p:nvPr/>
          </p:nvGrpSpPr>
          <p:grpSpPr>
            <a:xfrm>
              <a:off x="3848643" y="4896355"/>
              <a:ext cx="1260370" cy="617538"/>
              <a:chOff x="3764752" y="4878551"/>
              <a:chExt cx="1492495" cy="617538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CF913D1-D71C-EA4F-DA28-EC28E62B9C2C}"/>
                  </a:ext>
                </a:extLst>
              </p:cNvPr>
              <p:cNvSpPr txBox="1"/>
              <p:nvPr/>
            </p:nvSpPr>
            <p:spPr>
              <a:xfrm>
                <a:off x="3937486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b="1">
                    <a:solidFill>
                      <a:srgbClr val="020A51"/>
                    </a:solidFill>
                    <a:latin typeface="+mj-lt"/>
                    <a:cs typeface="Arial" panose="020B0604020202020204" pitchFamily="34" charset="0"/>
                  </a:rPr>
                  <a:t>1000+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1693302-DF7E-90B5-5F70-FC86750E9F62}"/>
                  </a:ext>
                </a:extLst>
              </p:cNvPr>
              <p:cNvSpPr txBox="1"/>
              <p:nvPr/>
            </p:nvSpPr>
            <p:spPr>
              <a:xfrm>
                <a:off x="3764752" y="5219090"/>
                <a:ext cx="14924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2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Users  Globally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9B9E36-E9ED-2D79-6D96-3BD30F6F97BE}"/>
                </a:ext>
              </a:extLst>
            </p:cNvPr>
            <p:cNvGrpSpPr/>
            <p:nvPr/>
          </p:nvGrpSpPr>
          <p:grpSpPr>
            <a:xfrm>
              <a:off x="5361452" y="4896355"/>
              <a:ext cx="1448204" cy="802204"/>
              <a:chOff x="3514741" y="4878551"/>
              <a:chExt cx="1714923" cy="802204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EB34AC1-D465-23BE-149A-385CEF8A9D8C}"/>
                  </a:ext>
                </a:extLst>
              </p:cNvPr>
              <p:cNvSpPr txBox="1"/>
              <p:nvPr/>
            </p:nvSpPr>
            <p:spPr>
              <a:xfrm>
                <a:off x="3798689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b="1">
                    <a:solidFill>
                      <a:srgbClr val="020A51"/>
                    </a:solidFill>
                    <a:latin typeface="+mj-lt"/>
                    <a:cs typeface="Arial" panose="020B0604020202020204" pitchFamily="34" charset="0"/>
                  </a:rPr>
                  <a:t>24 x 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EEED115-2D31-B6F4-7E46-1B04D370D4D9}"/>
                  </a:ext>
                </a:extLst>
              </p:cNvPr>
              <p:cNvSpPr txBox="1"/>
              <p:nvPr/>
            </p:nvSpPr>
            <p:spPr>
              <a:xfrm>
                <a:off x="3514741" y="5219090"/>
                <a:ext cx="17149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2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Platform and Solution Support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53D74E2-24AA-696F-AA67-3F4CFD755391}"/>
                </a:ext>
              </a:extLst>
            </p:cNvPr>
            <p:cNvGrpSpPr/>
            <p:nvPr/>
          </p:nvGrpSpPr>
          <p:grpSpPr>
            <a:xfrm>
              <a:off x="7043304" y="4896355"/>
              <a:ext cx="1474264" cy="802204"/>
              <a:chOff x="3499311" y="4878551"/>
              <a:chExt cx="1745782" cy="80220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7C14684-C3AE-E766-0735-CD7F50B95D11}"/>
                  </a:ext>
                </a:extLst>
              </p:cNvPr>
              <p:cNvSpPr txBox="1"/>
              <p:nvPr/>
            </p:nvSpPr>
            <p:spPr>
              <a:xfrm>
                <a:off x="3798689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b="1">
                    <a:solidFill>
                      <a:srgbClr val="020A51"/>
                    </a:solidFill>
                    <a:latin typeface="+mj-lt"/>
                    <a:cs typeface="Arial" panose="020B0604020202020204" pitchFamily="34" charset="0"/>
                  </a:rPr>
                  <a:t>40%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E51F509-B36C-5E55-4438-8B364051E831}"/>
                  </a:ext>
                </a:extLst>
              </p:cNvPr>
              <p:cNvSpPr txBox="1"/>
              <p:nvPr/>
            </p:nvSpPr>
            <p:spPr>
              <a:xfrm>
                <a:off x="3499311" y="5219090"/>
                <a:ext cx="17457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2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Efficiency through Automation</a:t>
                </a: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A7B0C10-6FDB-A28E-598C-9999A22C8D19}"/>
                </a:ext>
              </a:extLst>
            </p:cNvPr>
            <p:cNvCxnSpPr>
              <a:cxnSpLocks/>
            </p:cNvCxnSpPr>
            <p:nvPr/>
          </p:nvCxnSpPr>
          <p:spPr>
            <a:xfrm>
              <a:off x="5277341" y="4743891"/>
              <a:ext cx="0" cy="1291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23D8AE4-1C24-D499-DC0C-7E352DFE96CD}"/>
                </a:ext>
              </a:extLst>
            </p:cNvPr>
            <p:cNvCxnSpPr>
              <a:cxnSpLocks/>
            </p:cNvCxnSpPr>
            <p:nvPr/>
          </p:nvCxnSpPr>
          <p:spPr>
            <a:xfrm>
              <a:off x="7027485" y="4743891"/>
              <a:ext cx="0" cy="1291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19A913-DFFC-FE7F-E02C-4347B477132C}"/>
              </a:ext>
            </a:extLst>
          </p:cNvPr>
          <p:cNvGrpSpPr/>
          <p:nvPr/>
        </p:nvGrpSpPr>
        <p:grpSpPr>
          <a:xfrm>
            <a:off x="8909195" y="3779476"/>
            <a:ext cx="2605235" cy="600757"/>
            <a:chOff x="9077913" y="2348570"/>
            <a:chExt cx="2605235" cy="60075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69860-B5CD-7E28-E905-D6CCEC782ED0}"/>
                </a:ext>
              </a:extLst>
            </p:cNvPr>
            <p:cNvSpPr/>
            <p:nvPr/>
          </p:nvSpPr>
          <p:spPr>
            <a:xfrm>
              <a:off x="9507681" y="2348570"/>
              <a:ext cx="2175467" cy="60075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Complete managed services including implementation, platform upgrade and maintenance</a:t>
              </a:r>
            </a:p>
          </p:txBody>
        </p:sp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7613A9CB-0162-373F-0AC3-EFD043FD8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455310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1272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F8920FB-975C-6045-70B4-32463BD42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0" r="31928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4D895D-C3B0-1C9F-2B87-4000E74812B4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7EDE1A3-75F9-499C-695E-612E2651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Logistics Portal for a Swedish Automotive Manufacturer</a:t>
            </a:r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596880-F80C-357F-CAA3-C8B412D16166}"/>
              </a:ext>
            </a:extLst>
          </p:cNvPr>
          <p:cNvSpPr/>
          <p:nvPr/>
        </p:nvSpPr>
        <p:spPr>
          <a:xfrm>
            <a:off x="3650427" y="2156412"/>
            <a:ext cx="4832154" cy="1567343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4EED88-60BD-D168-E15F-2E03699C222E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6E48DB-74C2-DCCA-0A03-E315A9815F0B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7933D39-84F6-5D31-7CE5-A91E0F0CAC8A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32" name="Graphic 7">
            <a:extLst>
              <a:ext uri="{FF2B5EF4-FFF2-40B4-BE49-F238E27FC236}">
                <a16:creationId xmlns:a16="http://schemas.microsoft.com/office/drawing/2014/main" id="{C980BE24-714F-24B7-93F5-E43F78CCAF3D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8FDA59-9DE6-6781-A2E8-69AC00E1028D}"/>
              </a:ext>
            </a:extLst>
          </p:cNvPr>
          <p:cNvSpPr txBox="1"/>
          <p:nvPr/>
        </p:nvSpPr>
        <p:spPr>
          <a:xfrm>
            <a:off x="3701198" y="2223261"/>
            <a:ext cx="4287102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Multiple discrete systems for Material Planning &amp; Procurement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Lack of a single user interface for end-to-end procurement process execution</a:t>
            </a:r>
          </a:p>
          <a:p>
            <a:pPr marL="171450" lvl="1" indent="-171450">
              <a:spcBef>
                <a:spcPts val="400"/>
              </a:spcBef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Multiple manual &amp; redundant steps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23BFE-9973-834B-7D2B-35994B685DAB}"/>
              </a:ext>
            </a:extLst>
          </p:cNvPr>
          <p:cNvGrpSpPr/>
          <p:nvPr/>
        </p:nvGrpSpPr>
        <p:grpSpPr>
          <a:xfrm>
            <a:off x="8821926" y="1466630"/>
            <a:ext cx="2791112" cy="582037"/>
            <a:chOff x="8821926" y="1466630"/>
            <a:chExt cx="2791112" cy="5820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0DC447B-59C2-B096-5B48-2545B751253E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0F721A6-6758-237B-96BA-75B6E9CB60C6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LTIMindtree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 Did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17AD846A-C46D-869D-FE06-77831EF1B246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8" name="Graphic 12">
              <a:extLst>
                <a:ext uri="{FF2B5EF4-FFF2-40B4-BE49-F238E27FC236}">
                  <a16:creationId xmlns:a16="http://schemas.microsoft.com/office/drawing/2014/main" id="{B773CAFB-1A3C-0625-48E6-81A0436F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781FBE-604E-790C-16F3-292B394CBB43}"/>
              </a:ext>
            </a:extLst>
          </p:cNvPr>
          <p:cNvCxnSpPr>
            <a:cxnSpLocks/>
          </p:cNvCxnSpPr>
          <p:nvPr/>
        </p:nvCxnSpPr>
        <p:spPr>
          <a:xfrm>
            <a:off x="8717381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FAB090C-4EE2-630F-F0C2-0E253749E65F}"/>
              </a:ext>
            </a:extLst>
          </p:cNvPr>
          <p:cNvSpPr/>
          <p:nvPr/>
        </p:nvSpPr>
        <p:spPr>
          <a:xfrm>
            <a:off x="8815990" y="2156412"/>
            <a:ext cx="2842609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111063-1844-ACC1-FFC0-6560A7EF1CD6}"/>
              </a:ext>
            </a:extLst>
          </p:cNvPr>
          <p:cNvCxnSpPr>
            <a:cxnSpLocks/>
          </p:cNvCxnSpPr>
          <p:nvPr/>
        </p:nvCxnSpPr>
        <p:spPr>
          <a:xfrm>
            <a:off x="8877438" y="4664945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2B4494C-EB39-AF84-A625-BAA2EEDD6C7C}"/>
              </a:ext>
            </a:extLst>
          </p:cNvPr>
          <p:cNvGrpSpPr/>
          <p:nvPr/>
        </p:nvGrpSpPr>
        <p:grpSpPr>
          <a:xfrm>
            <a:off x="8898046" y="2229184"/>
            <a:ext cx="2631881" cy="530418"/>
            <a:chOff x="8898046" y="2229184"/>
            <a:chExt cx="2631881" cy="5304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E0B6FD-810F-2522-96A4-3D5E0862B67F}"/>
                </a:ext>
              </a:extLst>
            </p:cNvPr>
            <p:cNvSpPr/>
            <p:nvPr/>
          </p:nvSpPr>
          <p:spPr>
            <a:xfrm>
              <a:off x="9354460" y="2229184"/>
              <a:ext cx="2175467" cy="5304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Appian based solution to interact with multiple systems.</a:t>
              </a:r>
            </a:p>
          </p:txBody>
        </p:sp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9B4AB8B8-8454-699A-BEB5-B75AC4E70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898046" y="2273935"/>
              <a:ext cx="440917" cy="44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68FDC9C-EB59-1D21-B7CD-E3890604B209}"/>
              </a:ext>
            </a:extLst>
          </p:cNvPr>
          <p:cNvGrpSpPr/>
          <p:nvPr/>
        </p:nvGrpSpPr>
        <p:grpSpPr>
          <a:xfrm>
            <a:off x="8925513" y="2853319"/>
            <a:ext cx="2687525" cy="992061"/>
            <a:chOff x="9077913" y="2652722"/>
            <a:chExt cx="2687525" cy="99206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648568A-EE0B-BFDD-4AC4-727CF8D351D3}"/>
                </a:ext>
              </a:extLst>
            </p:cNvPr>
            <p:cNvSpPr/>
            <p:nvPr/>
          </p:nvSpPr>
          <p:spPr>
            <a:xfrm>
              <a:off x="9506860" y="2652722"/>
              <a:ext cx="2258578" cy="992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Created 3 modules to handle Material Planning &amp; Procurement Process – Buffer Handling, Warning Handling and Shortage Handling.</a:t>
              </a:r>
            </a:p>
          </p:txBody>
        </p:sp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CE592CBA-1003-A081-9D21-8DEBEC24B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722629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257EDCA-68B4-8FD7-B1D2-E7E9ADCA3E50}"/>
              </a:ext>
            </a:extLst>
          </p:cNvPr>
          <p:cNvSpPr txBox="1"/>
          <p:nvPr/>
        </p:nvSpPr>
        <p:spPr>
          <a:xfrm>
            <a:off x="9439990" y="4771499"/>
            <a:ext cx="223770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Industry – </a:t>
            </a:r>
            <a:b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</a:b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Automative Manufacturing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2541F95C-9155-797C-7195-7ED1916D20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4771394"/>
            <a:ext cx="473865" cy="47386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6A5DF73-3830-087D-BF78-7C1F3F74B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362416"/>
            <a:ext cx="413221" cy="41322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9611E10-6E2B-E9FB-3FA2-4720E12C07C2}"/>
              </a:ext>
            </a:extLst>
          </p:cNvPr>
          <p:cNvSpPr txBox="1"/>
          <p:nvPr/>
        </p:nvSpPr>
        <p:spPr>
          <a:xfrm>
            <a:off x="9524656" y="5347139"/>
            <a:ext cx="20033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ヒラギノ角ゴ Pro W3"/>
                <a:cs typeface="Arial"/>
              </a:rPr>
              <a:t>Technologies – </a:t>
            </a:r>
            <a:br>
              <a:rPr lang="en-US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</a:b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ヒラギノ角ゴ Pro W3"/>
                <a:cs typeface="Arial"/>
              </a:rPr>
              <a:t>Appian</a:t>
            </a:r>
            <a:endParaRPr lang="en-US" sz="1200" b="1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8CFC9C-3E62-996F-E98E-636ED21354CA}"/>
              </a:ext>
            </a:extLst>
          </p:cNvPr>
          <p:cNvGrpSpPr/>
          <p:nvPr/>
        </p:nvGrpSpPr>
        <p:grpSpPr>
          <a:xfrm>
            <a:off x="3650427" y="3896703"/>
            <a:ext cx="4832154" cy="2367316"/>
            <a:chOff x="3695377" y="1475639"/>
            <a:chExt cx="4832154" cy="23673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6D21AFE-90A1-7535-743B-C61F9A05BE4A}"/>
                </a:ext>
              </a:extLst>
            </p:cNvPr>
            <p:cNvSpPr/>
            <p:nvPr/>
          </p:nvSpPr>
          <p:spPr>
            <a:xfrm>
              <a:off x="3695377" y="2097420"/>
              <a:ext cx="4832154" cy="1745535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D945540-9E21-03C7-AF12-88ECD7B725EE}"/>
                </a:ext>
              </a:extLst>
            </p:cNvPr>
            <p:cNvGrpSpPr/>
            <p:nvPr/>
          </p:nvGrpSpPr>
          <p:grpSpPr>
            <a:xfrm>
              <a:off x="4268096" y="1619863"/>
              <a:ext cx="968470" cy="369332"/>
              <a:chOff x="3741134" y="1724254"/>
              <a:chExt cx="889273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5B5CC2-31EF-C692-9357-89EA9CA2D183}"/>
                  </a:ext>
                </a:extLst>
              </p:cNvPr>
              <p:cNvSpPr/>
              <p:nvPr/>
            </p:nvSpPr>
            <p:spPr>
              <a:xfrm>
                <a:off x="3741134" y="1724254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5D7ED96-E969-0428-F4FF-F96FC24D543A}"/>
                  </a:ext>
                </a:extLst>
              </p:cNvPr>
              <p:cNvSpPr/>
              <p:nvPr/>
            </p:nvSpPr>
            <p:spPr>
              <a:xfrm rot="5400000">
                <a:off x="4118641" y="175491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1" name="Graphic 7">
              <a:extLst>
                <a:ext uri="{FF2B5EF4-FFF2-40B4-BE49-F238E27FC236}">
                  <a16:creationId xmlns:a16="http://schemas.microsoft.com/office/drawing/2014/main" id="{D0D3F99B-751C-0124-4E8B-27585149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9791" y="1475639"/>
              <a:ext cx="514516" cy="51451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46446F-0509-DE3B-8929-791F8ADE71A9}"/>
              </a:ext>
            </a:extLst>
          </p:cNvPr>
          <p:cNvGrpSpPr/>
          <p:nvPr/>
        </p:nvGrpSpPr>
        <p:grpSpPr>
          <a:xfrm>
            <a:off x="3745712" y="4743891"/>
            <a:ext cx="4715769" cy="1324000"/>
            <a:chOff x="3745712" y="4743891"/>
            <a:chExt cx="4715769" cy="1324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129A2AC-D764-D39B-2062-AC64B3F3287E}"/>
                </a:ext>
              </a:extLst>
            </p:cNvPr>
            <p:cNvGrpSpPr/>
            <p:nvPr/>
          </p:nvGrpSpPr>
          <p:grpSpPr>
            <a:xfrm>
              <a:off x="3745712" y="4896355"/>
              <a:ext cx="1260370" cy="1171536"/>
              <a:chOff x="3642864" y="4878551"/>
              <a:chExt cx="1492495" cy="117153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CF913D1-D71C-EA4F-DA28-EC28E62B9C2C}"/>
                  </a:ext>
                </a:extLst>
              </p:cNvPr>
              <p:cNvSpPr txBox="1"/>
              <p:nvPr/>
            </p:nvSpPr>
            <p:spPr>
              <a:xfrm>
                <a:off x="3815598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b="1">
                    <a:solidFill>
                      <a:srgbClr val="020A51"/>
                    </a:solidFill>
                    <a:latin typeface="+mj-lt"/>
                    <a:cs typeface="Arial" panose="020B0604020202020204" pitchFamily="34" charset="0"/>
                  </a:rPr>
                  <a:t>60% 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1693302-DF7E-90B5-5F70-FC86750E9F62}"/>
                  </a:ext>
                </a:extLst>
              </p:cNvPr>
              <p:cNvSpPr txBox="1"/>
              <p:nvPr/>
            </p:nvSpPr>
            <p:spPr>
              <a:xfrm>
                <a:off x="3642864" y="5219090"/>
                <a:ext cx="149249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 algn="ctr">
                  <a:spcBef>
                    <a:spcPts val="400"/>
                  </a:spcBef>
                  <a:buClr>
                    <a:srgbClr val="4D4F53"/>
                  </a:buClr>
                  <a:buSzPct val="110000"/>
                </a:pPr>
                <a:r>
                  <a:rPr lang="en-US" sz="1200">
                    <a:solidFill>
                      <a:schemeClr val="tx1">
                        <a:lumMod val="50000"/>
                      </a:schemeClr>
                    </a:solidFill>
                    <a:cs typeface="Arial" panose="020B0604020202020204" pitchFamily="34" charset="0"/>
                  </a:rPr>
                  <a:t>Reduction in Manual and redundant processes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B34AC1-D465-23BE-149A-385CEF8A9D8C}"/>
                </a:ext>
              </a:extLst>
            </p:cNvPr>
            <p:cNvSpPr txBox="1"/>
            <p:nvPr/>
          </p:nvSpPr>
          <p:spPr>
            <a:xfrm>
              <a:off x="5196856" y="4877722"/>
              <a:ext cx="30455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400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Single Unified view of Data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7C14684-C3AE-E766-0735-CD7F50B95D11}"/>
                </a:ext>
              </a:extLst>
            </p:cNvPr>
            <p:cNvSpPr txBox="1"/>
            <p:nvPr/>
          </p:nvSpPr>
          <p:spPr>
            <a:xfrm>
              <a:off x="5196856" y="5474714"/>
              <a:ext cx="32646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spcBef>
                  <a:spcPts val="400"/>
                </a:spcBef>
                <a:buClr>
                  <a:srgbClr val="4D4F53"/>
                </a:buClr>
                <a:buSzPct val="110000"/>
              </a:pPr>
              <a:r>
                <a:rPr lang="en-US" sz="1400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Ability to create dynamic dashboards </a:t>
              </a:r>
              <a:br>
                <a:rPr lang="en-US" sz="1400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</a:br>
              <a:r>
                <a:rPr lang="en-US" sz="1400">
                  <a:solidFill>
                    <a:srgbClr val="020A51"/>
                  </a:solidFill>
                  <a:latin typeface="+mj-lt"/>
                  <a:cs typeface="Arial" panose="020B0604020202020204" pitchFamily="34" charset="0"/>
                </a:rPr>
                <a:t>&amp; reports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A7B0C10-6FDB-A28E-598C-9999A22C8D19}"/>
                </a:ext>
              </a:extLst>
            </p:cNvPr>
            <p:cNvCxnSpPr>
              <a:cxnSpLocks/>
            </p:cNvCxnSpPr>
            <p:nvPr/>
          </p:nvCxnSpPr>
          <p:spPr>
            <a:xfrm>
              <a:off x="5006082" y="4743891"/>
              <a:ext cx="0" cy="1291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A19A913-DFFC-FE7F-E02C-4347B477132C}"/>
              </a:ext>
            </a:extLst>
          </p:cNvPr>
          <p:cNvGrpSpPr/>
          <p:nvPr/>
        </p:nvGrpSpPr>
        <p:grpSpPr>
          <a:xfrm>
            <a:off x="8909195" y="3939096"/>
            <a:ext cx="2604414" cy="494266"/>
            <a:chOff x="9077913" y="2414902"/>
            <a:chExt cx="2604414" cy="49426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69860-B5CD-7E28-E905-D6CCEC782ED0}"/>
                </a:ext>
              </a:extLst>
            </p:cNvPr>
            <p:cNvSpPr/>
            <p:nvPr/>
          </p:nvSpPr>
          <p:spPr>
            <a:xfrm>
              <a:off x="9506860" y="2414902"/>
              <a:ext cx="2175467" cy="4942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200">
                  <a:solidFill>
                    <a:schemeClr val="bg1"/>
                  </a:solidFill>
                  <a:latin typeface="+mj-lt"/>
                </a:rPr>
                <a:t>Developed integration mechanism to fetch data from multiple sources.</a:t>
              </a:r>
            </a:p>
          </p:txBody>
        </p:sp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7613A9CB-0162-373F-0AC3-EFD043FD8B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474232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D03088-8864-C195-64FD-78E78AAB8FA6}"/>
              </a:ext>
            </a:extLst>
          </p:cNvPr>
          <p:cNvCxnSpPr/>
          <p:nvPr/>
        </p:nvCxnSpPr>
        <p:spPr>
          <a:xfrm>
            <a:off x="5178901" y="5373806"/>
            <a:ext cx="31609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AD1F9B37-552A-7D64-1F26-BA356C92DD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983788" y="5822268"/>
            <a:ext cx="410654" cy="410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4DAE3-552D-849F-D563-568A2D795B41}"/>
              </a:ext>
            </a:extLst>
          </p:cNvPr>
          <p:cNvSpPr txBox="1"/>
          <p:nvPr/>
        </p:nvSpPr>
        <p:spPr>
          <a:xfrm>
            <a:off x="9524656" y="5896790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ヒラギノ角ゴ Pro W3"/>
                <a:cs typeface="Arial" panose="020B0604020202020204" pitchFamily="34" charset="0"/>
              </a:rPr>
              <a:t>Employees – </a:t>
            </a:r>
            <a:r>
              <a:rPr lang="en-US" sz="1200" b="1">
                <a:solidFill>
                  <a:schemeClr val="accent3"/>
                </a:solidFill>
                <a:latin typeface="+mj-lt"/>
                <a:ea typeface="ヒラギノ角ゴ Pro W3"/>
                <a:cs typeface="Arial" panose="020B0604020202020204" pitchFamily="34" charset="0"/>
              </a:rPr>
              <a:t>800+</a:t>
            </a:r>
            <a:endParaRPr lang="en-US" sz="1200" b="1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lt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8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8CE32-3E66-2F62-8D0C-DC1398D52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45DB39-1FE3-5C3F-25B0-F85D75DFA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 Insurance Appeals Automation using Appian AI</a:t>
            </a:r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38D3F9-5C94-B214-1F59-4EBE71C6636F}"/>
              </a:ext>
            </a:extLst>
          </p:cNvPr>
          <p:cNvSpPr/>
          <p:nvPr/>
        </p:nvSpPr>
        <p:spPr>
          <a:xfrm>
            <a:off x="3650427" y="2156412"/>
            <a:ext cx="4832154" cy="1567343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BBF58-7868-89A1-E4BE-461DAAC4B9D5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4B60BDD-E928-9DD2-332C-53B43C5032EF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4DF94F7-EC61-E5D0-EF66-4EDA03E19965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32" name="Graphic 7">
            <a:extLst>
              <a:ext uri="{FF2B5EF4-FFF2-40B4-BE49-F238E27FC236}">
                <a16:creationId xmlns:a16="http://schemas.microsoft.com/office/drawing/2014/main" id="{AC67BA1D-D929-4128-A009-528131F5AD6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C2B0D6-E020-EC3E-F3FF-409D2CF8F4B5}"/>
              </a:ext>
            </a:extLst>
          </p:cNvPr>
          <p:cNvSpPr txBox="1"/>
          <p:nvPr/>
        </p:nvSpPr>
        <p:spPr>
          <a:xfrm>
            <a:off x="3701198" y="2223261"/>
            <a:ext cx="42871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</a:rPr>
              <a:t>Multiple discrete systems for appeal creation and closure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</a:rPr>
              <a:t>Lack of a single user interface for end-to-end appeal resolution mechanism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</a:rPr>
              <a:t>Multiple manual &amp; redundant steps by appeals specialist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rgbClr val="595959">
                    <a:lumMod val="50000"/>
                  </a:srgbClr>
                </a:solidFill>
                <a:latin typeface="Frutiger 45 Light"/>
                <a:cs typeface="Arial" panose="020B0604020202020204" pitchFamily="34" charset="0"/>
              </a:rPr>
              <a:t>Severe backlog of cases.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Frutiger 45 Ligh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2EC8F3-8B44-12C4-98DC-64EE11188B18}"/>
              </a:ext>
            </a:extLst>
          </p:cNvPr>
          <p:cNvGrpSpPr/>
          <p:nvPr/>
        </p:nvGrpSpPr>
        <p:grpSpPr>
          <a:xfrm>
            <a:off x="8821926" y="1466630"/>
            <a:ext cx="2791112" cy="582037"/>
            <a:chOff x="8821926" y="1466630"/>
            <a:chExt cx="2791112" cy="5820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FE269F8-3B36-CAA0-7415-3326721B8214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ABF2D58-CE9F-D9B0-2CEE-FC257C0E1E40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LTIMindtree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 Did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0BC9F4B-AAF8-5CE2-6D6D-E6B907C836BB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8" name="Graphic 12">
              <a:extLst>
                <a:ext uri="{FF2B5EF4-FFF2-40B4-BE49-F238E27FC236}">
                  <a16:creationId xmlns:a16="http://schemas.microsoft.com/office/drawing/2014/main" id="{12699C4A-DE3A-0660-CFA0-1A0E4FCB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118BDA-937A-76FE-A7D5-B30DAB543AA1}"/>
              </a:ext>
            </a:extLst>
          </p:cNvPr>
          <p:cNvCxnSpPr>
            <a:cxnSpLocks/>
          </p:cNvCxnSpPr>
          <p:nvPr/>
        </p:nvCxnSpPr>
        <p:spPr>
          <a:xfrm>
            <a:off x="8717381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95A1FF-CEE7-B258-CE10-CFC77582F339}"/>
              </a:ext>
            </a:extLst>
          </p:cNvPr>
          <p:cNvSpPr/>
          <p:nvPr/>
        </p:nvSpPr>
        <p:spPr>
          <a:xfrm>
            <a:off x="8815990" y="2156412"/>
            <a:ext cx="2842609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E1CC5C-FBA4-2CA5-F58E-E583A5A301FA}"/>
              </a:ext>
            </a:extLst>
          </p:cNvPr>
          <p:cNvCxnSpPr>
            <a:cxnSpLocks/>
          </p:cNvCxnSpPr>
          <p:nvPr/>
        </p:nvCxnSpPr>
        <p:spPr>
          <a:xfrm>
            <a:off x="8877438" y="4664945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5B69DAE-FAF5-4DC4-6CCB-0D285C7592AF}"/>
              </a:ext>
            </a:extLst>
          </p:cNvPr>
          <p:cNvGrpSpPr/>
          <p:nvPr/>
        </p:nvGrpSpPr>
        <p:grpSpPr>
          <a:xfrm>
            <a:off x="8898046" y="2229184"/>
            <a:ext cx="2631881" cy="530418"/>
            <a:chOff x="8898046" y="2229184"/>
            <a:chExt cx="2631881" cy="5304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3DC1A5-1790-D695-64CC-0D03525039C7}"/>
                </a:ext>
              </a:extLst>
            </p:cNvPr>
            <p:cNvSpPr/>
            <p:nvPr/>
          </p:nvSpPr>
          <p:spPr>
            <a:xfrm>
              <a:off x="9354460" y="2229184"/>
              <a:ext cx="2175467" cy="5304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Appian based solution to interact with multiple systems.</a:t>
              </a:r>
            </a:p>
          </p:txBody>
        </p:sp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C6566FFC-6E60-2B04-E8F8-3D7B3CF31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898046" y="2273935"/>
              <a:ext cx="440917" cy="44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455426-A2E8-47CA-7674-840FA1B6166E}"/>
              </a:ext>
            </a:extLst>
          </p:cNvPr>
          <p:cNvGrpSpPr/>
          <p:nvPr/>
        </p:nvGrpSpPr>
        <p:grpSpPr>
          <a:xfrm>
            <a:off x="8925513" y="2803079"/>
            <a:ext cx="2687525" cy="992061"/>
            <a:chOff x="9077913" y="2652722"/>
            <a:chExt cx="2687525" cy="99206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9F93C1-BBD2-BE03-36A2-52AB35B877D1}"/>
                </a:ext>
              </a:extLst>
            </p:cNvPr>
            <p:cNvSpPr/>
            <p:nvPr/>
          </p:nvSpPr>
          <p:spPr>
            <a:xfrm>
              <a:off x="9506860" y="2652722"/>
              <a:ext cx="2258578" cy="992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Created 4 modules to handle Complaints and Appeals Process – Automatic Intake of Documents, Case Creation, Case Acknowledgement and Decision Handling.</a:t>
              </a:r>
            </a:p>
          </p:txBody>
        </p:sp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E578DFD9-06FC-7333-975B-BF6A174E9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722629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29E8033-83EA-2693-A246-05D887AF66A2}"/>
              </a:ext>
            </a:extLst>
          </p:cNvPr>
          <p:cNvSpPr txBox="1"/>
          <p:nvPr/>
        </p:nvSpPr>
        <p:spPr>
          <a:xfrm>
            <a:off x="9439990" y="4771499"/>
            <a:ext cx="223770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  <a:t>Industry –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B28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  <a:t>Health Insurance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61655C47-FB05-7429-7284-DACA89026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4771394"/>
            <a:ext cx="473865" cy="47386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6334A364-F8A4-090D-B919-EDC978E00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362416"/>
            <a:ext cx="413221" cy="41322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52E0AAC-8583-22F5-287C-F3FB5E2C2D7A}"/>
              </a:ext>
            </a:extLst>
          </p:cNvPr>
          <p:cNvSpPr txBox="1"/>
          <p:nvPr/>
        </p:nvSpPr>
        <p:spPr>
          <a:xfrm>
            <a:off x="9424200" y="5346991"/>
            <a:ext cx="20033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ヒラギノ角ゴ Pro W3"/>
                <a:cs typeface="Arial"/>
              </a:rPr>
              <a:t>Technologies –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B28"/>
                </a:solidFill>
                <a:effectLst/>
                <a:uLnTx/>
                <a:uFillTx/>
                <a:latin typeface="Frutiger 45 bold"/>
                <a:ea typeface="ヒラギノ角ゴ Pro W3"/>
                <a:cs typeface="Arial"/>
              </a:rPr>
              <a:t>Appian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50A985-8F4E-22DF-B390-9705273F2840}"/>
              </a:ext>
            </a:extLst>
          </p:cNvPr>
          <p:cNvGrpSpPr/>
          <p:nvPr/>
        </p:nvGrpSpPr>
        <p:grpSpPr>
          <a:xfrm>
            <a:off x="3650427" y="3896703"/>
            <a:ext cx="4832154" cy="2367316"/>
            <a:chOff x="3695377" y="1475639"/>
            <a:chExt cx="4832154" cy="23673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F44A34B-0BF8-2062-B591-5C0F92C877EF}"/>
                </a:ext>
              </a:extLst>
            </p:cNvPr>
            <p:cNvSpPr/>
            <p:nvPr/>
          </p:nvSpPr>
          <p:spPr>
            <a:xfrm>
              <a:off x="3695377" y="2097420"/>
              <a:ext cx="4832154" cy="1745535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0624D7-3E08-3BC6-A7CD-9423A15A672B}"/>
                </a:ext>
              </a:extLst>
            </p:cNvPr>
            <p:cNvGrpSpPr/>
            <p:nvPr/>
          </p:nvGrpSpPr>
          <p:grpSpPr>
            <a:xfrm>
              <a:off x="4268096" y="1619863"/>
              <a:ext cx="968470" cy="369332"/>
              <a:chOff x="3741134" y="1724254"/>
              <a:chExt cx="889273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992EDB-42AE-B80E-D12A-FADF9A804BF5}"/>
                  </a:ext>
                </a:extLst>
              </p:cNvPr>
              <p:cNvSpPr/>
              <p:nvPr/>
            </p:nvSpPr>
            <p:spPr>
              <a:xfrm>
                <a:off x="3741134" y="1724254"/>
                <a:ext cx="8892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Benefits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E7764A7-6AC3-B512-D10E-FCBAB3DCBAE1}"/>
                  </a:ext>
                </a:extLst>
              </p:cNvPr>
              <p:cNvSpPr/>
              <p:nvPr/>
            </p:nvSpPr>
            <p:spPr>
              <a:xfrm rot="5400000">
                <a:off x="4118641" y="175491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1" name="Graphic 7">
              <a:extLst>
                <a:ext uri="{FF2B5EF4-FFF2-40B4-BE49-F238E27FC236}">
                  <a16:creationId xmlns:a16="http://schemas.microsoft.com/office/drawing/2014/main" id="{A8C30A40-A1D9-6BB2-A17C-820449DC2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9791" y="1475639"/>
              <a:ext cx="514516" cy="51451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2D985E-86F3-3E18-DF02-1BA0D60EFB37}"/>
              </a:ext>
            </a:extLst>
          </p:cNvPr>
          <p:cNvGrpSpPr/>
          <p:nvPr/>
        </p:nvGrpSpPr>
        <p:grpSpPr>
          <a:xfrm>
            <a:off x="3745712" y="4743891"/>
            <a:ext cx="4715769" cy="1324000"/>
            <a:chOff x="3745712" y="4743891"/>
            <a:chExt cx="4715769" cy="1324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403E9D-A656-E919-CEBF-910FE6F22507}"/>
                </a:ext>
              </a:extLst>
            </p:cNvPr>
            <p:cNvGrpSpPr/>
            <p:nvPr/>
          </p:nvGrpSpPr>
          <p:grpSpPr>
            <a:xfrm>
              <a:off x="3745712" y="4896355"/>
              <a:ext cx="1260370" cy="1171536"/>
              <a:chOff x="3642864" y="4878551"/>
              <a:chExt cx="1492495" cy="117153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436BF78-91E4-F5A5-FD20-2699CEA4442D}"/>
                  </a:ext>
                </a:extLst>
              </p:cNvPr>
              <p:cNvSpPr txBox="1"/>
              <p:nvPr/>
            </p:nvSpPr>
            <p:spPr>
              <a:xfrm>
                <a:off x="3815598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lang="en-US" b="1" dirty="0">
                    <a:solidFill>
                      <a:srgbClr val="020A51"/>
                    </a:solidFill>
                    <a:latin typeface="Frutiger 45 bold"/>
                    <a:cs typeface="Arial" panose="020B0604020202020204" pitchFamily="34" charset="0"/>
                  </a:rPr>
                  <a:t>7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anose="020B0604020202020204" pitchFamily="34" charset="0"/>
                  </a:rPr>
                  <a:t>0% 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AF354FF-18DC-F9CD-E998-EBF76E6911B7}"/>
                  </a:ext>
                </a:extLst>
              </p:cNvPr>
              <p:cNvSpPr txBox="1"/>
              <p:nvPr/>
            </p:nvSpPr>
            <p:spPr>
              <a:xfrm>
                <a:off x="3642864" y="5219090"/>
                <a:ext cx="149249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>
                        <a:lumMod val="50000"/>
                      </a:srgbClr>
                    </a:solidFill>
                    <a:effectLst/>
                    <a:uLnTx/>
                    <a:uFillTx/>
                    <a:latin typeface="Frutiger 45 Light"/>
                    <a:ea typeface="+mn-ea"/>
                    <a:cs typeface="Arial" panose="020B0604020202020204" pitchFamily="34" charset="0"/>
                  </a:rPr>
                  <a:t>Reduction in Manual and redundant processes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64E7CD4-EA2A-557D-A6CD-E1369CE702CD}"/>
                </a:ext>
              </a:extLst>
            </p:cNvPr>
            <p:cNvSpPr txBox="1"/>
            <p:nvPr/>
          </p:nvSpPr>
          <p:spPr>
            <a:xfrm>
              <a:off x="5196856" y="4877722"/>
              <a:ext cx="30455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spcBef>
                  <a:spcPts val="400"/>
                </a:spcBef>
                <a:buClr>
                  <a:srgbClr val="4D4F53"/>
                </a:buClr>
                <a:buSzPct val="110000"/>
                <a:defRPr/>
              </a:pPr>
              <a:r>
                <a:rPr lang="en-US" sz="1400" dirty="0">
                  <a:solidFill>
                    <a:srgbClr val="020A51"/>
                  </a:solidFill>
                  <a:latin typeface="Frutiger 45 bold"/>
                  <a:cs typeface="Arial" panose="020B0604020202020204" pitchFamily="34" charset="0"/>
                </a:rPr>
                <a:t>Unified view of Data reduced cycle time and avoided duplicate processing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F632ED-F06F-0A21-A00D-68FF584FFA64}"/>
                </a:ext>
              </a:extLst>
            </p:cNvPr>
            <p:cNvSpPr txBox="1"/>
            <p:nvPr/>
          </p:nvSpPr>
          <p:spPr>
            <a:xfrm>
              <a:off x="5196856" y="5474714"/>
              <a:ext cx="32646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fontAlgn="auto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F53"/>
                </a:buClr>
                <a:buSzPct val="110000"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20A51"/>
                  </a:solidFill>
                  <a:latin typeface="Frutiger 45 bold"/>
                  <a:cs typeface="Arial" panose="020B0604020202020204" pitchFamily="34" charset="0"/>
                </a:rPr>
                <a:t>Holistic insights enabled guided steps and intelligent decisioning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1FB6C3C-F832-0F1D-C593-F58A748088D6}"/>
                </a:ext>
              </a:extLst>
            </p:cNvPr>
            <p:cNvCxnSpPr>
              <a:cxnSpLocks/>
            </p:cNvCxnSpPr>
            <p:nvPr/>
          </p:nvCxnSpPr>
          <p:spPr>
            <a:xfrm>
              <a:off x="5006082" y="4743891"/>
              <a:ext cx="0" cy="1291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57906A-C64A-9B8A-0AFA-DEBFF53C211B}"/>
              </a:ext>
            </a:extLst>
          </p:cNvPr>
          <p:cNvGrpSpPr/>
          <p:nvPr/>
        </p:nvGrpSpPr>
        <p:grpSpPr>
          <a:xfrm>
            <a:off x="8909195" y="3939096"/>
            <a:ext cx="2604414" cy="494266"/>
            <a:chOff x="9077913" y="2414902"/>
            <a:chExt cx="2604414" cy="49426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C8000F2-B0B7-BC86-025B-894C0B8660C9}"/>
                </a:ext>
              </a:extLst>
            </p:cNvPr>
            <p:cNvSpPr/>
            <p:nvPr/>
          </p:nvSpPr>
          <p:spPr>
            <a:xfrm>
              <a:off x="9506860" y="2414902"/>
              <a:ext cx="2175467" cy="4942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Developed integration mechanism to fetch data from multiple sources.</a:t>
              </a:r>
            </a:p>
          </p:txBody>
        </p:sp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C884B686-443A-90A8-DD35-EE0ECE73B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474232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6E2F59-FE99-932D-1D32-21465596F99D}"/>
              </a:ext>
            </a:extLst>
          </p:cNvPr>
          <p:cNvCxnSpPr/>
          <p:nvPr/>
        </p:nvCxnSpPr>
        <p:spPr>
          <a:xfrm>
            <a:off x="5178901" y="5373806"/>
            <a:ext cx="31609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6F3B0E05-5CAC-6020-32FD-55C4C22D38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983788" y="5822268"/>
            <a:ext cx="410654" cy="410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229CF-EB66-6C34-6424-8269702D2DE9}"/>
              </a:ext>
            </a:extLst>
          </p:cNvPr>
          <p:cNvSpPr txBox="1"/>
          <p:nvPr/>
        </p:nvSpPr>
        <p:spPr>
          <a:xfrm>
            <a:off x="9439990" y="5904955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  <a:t>Employees – </a:t>
            </a:r>
            <a:r>
              <a:rPr lang="en-US" sz="1200" b="1" dirty="0">
                <a:solidFill>
                  <a:srgbClr val="FFCB28"/>
                </a:solidFill>
                <a:latin typeface="Frutiger 45 bold"/>
                <a:ea typeface="ヒラギノ角ゴ Pro W3"/>
                <a:cs typeface="Arial" panose="020B0604020202020204" pitchFamily="34" charset="0"/>
              </a:rPr>
              <a:t>2000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B28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026" name="Picture 2" descr="Healthcare with Innovative Solutions – LTIMindtree">
            <a:extLst>
              <a:ext uri="{FF2B5EF4-FFF2-40B4-BE49-F238E27FC236}">
                <a16:creationId xmlns:a16="http://schemas.microsoft.com/office/drawing/2014/main" id="{EE4BC8EC-41EB-CF66-ABBD-17E0CDDA0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7656"/>
          <a:stretch/>
        </p:blipFill>
        <p:spPr bwMode="auto">
          <a:xfrm>
            <a:off x="-465" y="1792435"/>
            <a:ext cx="3426864" cy="429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57C686-3451-9C0A-B26C-8193B2133C0C}"/>
              </a:ext>
            </a:extLst>
          </p:cNvPr>
          <p:cNvSpPr>
            <a:spLocks/>
          </p:cNvSpPr>
          <p:nvPr/>
        </p:nvSpPr>
        <p:spPr>
          <a:xfrm>
            <a:off x="4328" y="1455201"/>
            <a:ext cx="3426864" cy="4921534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674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8CE32-3E66-2F62-8D0C-DC1398D52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14AC32-3526-160C-54FF-3691F4B3C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Mail Automation using Appian AI for one of the largest Investment Management Organization</a:t>
            </a:r>
            <a:endParaRPr lang="en-IN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38D3F9-5C94-B214-1F59-4EBE71C6636F}"/>
              </a:ext>
            </a:extLst>
          </p:cNvPr>
          <p:cNvSpPr/>
          <p:nvPr/>
        </p:nvSpPr>
        <p:spPr>
          <a:xfrm>
            <a:off x="3650427" y="2156412"/>
            <a:ext cx="4832154" cy="1567343"/>
          </a:xfrm>
          <a:prstGeom prst="roundRect">
            <a:avLst>
              <a:gd name="adj" fmla="val 2731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177800" dist="381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B1BBF58-7868-89A1-E4BE-461DAAC4B9D5}"/>
              </a:ext>
            </a:extLst>
          </p:cNvPr>
          <p:cNvGrpSpPr/>
          <p:nvPr/>
        </p:nvGrpSpPr>
        <p:grpSpPr>
          <a:xfrm>
            <a:off x="4223145" y="1678855"/>
            <a:ext cx="1811906" cy="369332"/>
            <a:chOff x="3741134" y="1724254"/>
            <a:chExt cx="1663737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4B60BDD-E928-9DD2-332C-53B43C5032EF}"/>
                </a:ext>
              </a:extLst>
            </p:cNvPr>
            <p:cNvSpPr/>
            <p:nvPr/>
          </p:nvSpPr>
          <p:spPr>
            <a:xfrm>
              <a:off x="3741134" y="1724254"/>
              <a:ext cx="1663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itchFamily="34" charset="0"/>
                </a:rPr>
                <a:t>Client Challenges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4DF94F7-EC61-E5D0-EF66-4EDA03E19965}"/>
                </a:ext>
              </a:extLst>
            </p:cNvPr>
            <p:cNvSpPr/>
            <p:nvPr/>
          </p:nvSpPr>
          <p:spPr>
            <a:xfrm rot="5400000">
              <a:off x="4118641" y="1754913"/>
              <a:ext cx="31704" cy="589898"/>
            </a:xfrm>
            <a:prstGeom prst="roundRect">
              <a:avLst/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</p:grpSp>
      <p:pic>
        <p:nvPicPr>
          <p:cNvPr id="32" name="Graphic 7">
            <a:extLst>
              <a:ext uri="{FF2B5EF4-FFF2-40B4-BE49-F238E27FC236}">
                <a16:creationId xmlns:a16="http://schemas.microsoft.com/office/drawing/2014/main" id="{AC67BA1D-D929-4128-A009-528131F5AD6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858" y="1534631"/>
            <a:ext cx="526482" cy="514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C2B0D6-E020-EC3E-F3FF-409D2CF8F4B5}"/>
              </a:ext>
            </a:extLst>
          </p:cNvPr>
          <p:cNvSpPr txBox="1"/>
          <p:nvPr/>
        </p:nvSpPr>
        <p:spPr>
          <a:xfrm>
            <a:off x="3701198" y="2223261"/>
            <a:ext cx="428710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</a:rPr>
              <a:t>Miss classification of Email and Document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</a:rPr>
              <a:t>Lack of end to end traceability of request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</a:rPr>
              <a:t>Multiple manual &amp; redundant steps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D4F5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Frutiger 45 Light"/>
                <a:ea typeface="+mn-ea"/>
                <a:cs typeface="Arial" panose="020B0604020202020204" pitchFamily="34" charset="0"/>
              </a:rPr>
              <a:t>Severe backlog of Mails.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12EC8F3-8B44-12C4-98DC-64EE11188B18}"/>
              </a:ext>
            </a:extLst>
          </p:cNvPr>
          <p:cNvGrpSpPr/>
          <p:nvPr/>
        </p:nvGrpSpPr>
        <p:grpSpPr>
          <a:xfrm>
            <a:off x="8821926" y="1466630"/>
            <a:ext cx="2791112" cy="582037"/>
            <a:chOff x="8821926" y="1466630"/>
            <a:chExt cx="2791112" cy="58203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FE269F8-3B36-CAA0-7415-3326721B8214}"/>
                </a:ext>
              </a:extLst>
            </p:cNvPr>
            <p:cNvGrpSpPr/>
            <p:nvPr/>
          </p:nvGrpSpPr>
          <p:grpSpPr>
            <a:xfrm>
              <a:off x="9321192" y="1679335"/>
              <a:ext cx="2291846" cy="369332"/>
              <a:chOff x="4255587" y="1414394"/>
              <a:chExt cx="2104430" cy="36933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ABF2D58-CE9F-D9B0-2CEE-FC257C0E1E40}"/>
                  </a:ext>
                </a:extLst>
              </p:cNvPr>
              <p:cNvSpPr/>
              <p:nvPr/>
            </p:nvSpPr>
            <p:spPr>
              <a:xfrm>
                <a:off x="4255587" y="1414394"/>
                <a:ext cx="21044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What </a:t>
                </a:r>
                <a:r>
                  <a:rPr kumimoji="0" lang="en-US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LTIMindtree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 Did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0BC9F4B-AAF8-5CE2-6D6D-E6B907C836BB}"/>
                  </a:ext>
                </a:extLst>
              </p:cNvPr>
              <p:cNvSpPr/>
              <p:nvPr/>
            </p:nvSpPr>
            <p:spPr>
              <a:xfrm rot="5400000">
                <a:off x="4633094" y="144505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8" name="Graphic 12">
              <a:extLst>
                <a:ext uri="{FF2B5EF4-FFF2-40B4-BE49-F238E27FC236}">
                  <a16:creationId xmlns:a16="http://schemas.microsoft.com/office/drawing/2014/main" id="{12699C4A-DE3A-0660-CFA0-1A0E4FCB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21926" y="1466630"/>
              <a:ext cx="532534" cy="532534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118BDA-937A-76FE-A7D5-B30DAB543AA1}"/>
              </a:ext>
            </a:extLst>
          </p:cNvPr>
          <p:cNvCxnSpPr>
            <a:cxnSpLocks/>
          </p:cNvCxnSpPr>
          <p:nvPr/>
        </p:nvCxnSpPr>
        <p:spPr>
          <a:xfrm>
            <a:off x="8717381" y="1290817"/>
            <a:ext cx="0" cy="510998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95A1FF-CEE7-B258-CE10-CFC77582F339}"/>
              </a:ext>
            </a:extLst>
          </p:cNvPr>
          <p:cNvSpPr/>
          <p:nvPr/>
        </p:nvSpPr>
        <p:spPr>
          <a:xfrm>
            <a:off x="8815990" y="2156412"/>
            <a:ext cx="2842609" cy="4107607"/>
          </a:xfrm>
          <a:prstGeom prst="roundRect">
            <a:avLst>
              <a:gd name="adj" fmla="val 2731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utiger 45 Light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E1CC5C-FBA4-2CA5-F58E-E583A5A301FA}"/>
              </a:ext>
            </a:extLst>
          </p:cNvPr>
          <p:cNvCxnSpPr>
            <a:cxnSpLocks/>
          </p:cNvCxnSpPr>
          <p:nvPr/>
        </p:nvCxnSpPr>
        <p:spPr>
          <a:xfrm>
            <a:off x="8877438" y="4664945"/>
            <a:ext cx="2696962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5B69DAE-FAF5-4DC4-6CCB-0D285C7592AF}"/>
              </a:ext>
            </a:extLst>
          </p:cNvPr>
          <p:cNvGrpSpPr/>
          <p:nvPr/>
        </p:nvGrpSpPr>
        <p:grpSpPr>
          <a:xfrm>
            <a:off x="8898046" y="2229184"/>
            <a:ext cx="2631881" cy="530418"/>
            <a:chOff x="8898046" y="2229184"/>
            <a:chExt cx="2631881" cy="5304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23DC1A5-1790-D695-64CC-0D03525039C7}"/>
                </a:ext>
              </a:extLst>
            </p:cNvPr>
            <p:cNvSpPr/>
            <p:nvPr/>
          </p:nvSpPr>
          <p:spPr>
            <a:xfrm>
              <a:off x="9354460" y="2229184"/>
              <a:ext cx="2175467" cy="5304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Appian based solution to classify the Email with Attachments and extract details. </a:t>
              </a:r>
            </a:p>
          </p:txBody>
        </p:sp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C6566FFC-6E60-2B04-E8F8-3D7B3CF318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898046" y="2273935"/>
              <a:ext cx="440917" cy="440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C455426-A2E8-47CA-7674-840FA1B6166E}"/>
              </a:ext>
            </a:extLst>
          </p:cNvPr>
          <p:cNvGrpSpPr/>
          <p:nvPr/>
        </p:nvGrpSpPr>
        <p:grpSpPr>
          <a:xfrm>
            <a:off x="8909195" y="3023866"/>
            <a:ext cx="2842609" cy="992061"/>
            <a:chOff x="9077913" y="2652722"/>
            <a:chExt cx="2842609" cy="99206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9F93C1-BBD2-BE03-36A2-52AB35B877D1}"/>
                </a:ext>
              </a:extLst>
            </p:cNvPr>
            <p:cNvSpPr/>
            <p:nvPr/>
          </p:nvSpPr>
          <p:spPr>
            <a:xfrm>
              <a:off x="9506860" y="2652722"/>
              <a:ext cx="2413662" cy="99206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Leverage Appian AI Starter Toolkit with Appian Skill (Document Classification, Document Creation, Email Classification, Email Extraction, Gen AI etc.).</a:t>
              </a:r>
            </a:p>
          </p:txBody>
        </p:sp>
        <p:pic>
          <p:nvPicPr>
            <p:cNvPr id="50" name="Picture 8">
              <a:extLst>
                <a:ext uri="{FF2B5EF4-FFF2-40B4-BE49-F238E27FC236}">
                  <a16:creationId xmlns:a16="http://schemas.microsoft.com/office/drawing/2014/main" id="{E578DFD9-06FC-7333-975B-BF6A174E9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722629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29E8033-83EA-2693-A246-05D887AF66A2}"/>
              </a:ext>
            </a:extLst>
          </p:cNvPr>
          <p:cNvSpPr txBox="1"/>
          <p:nvPr/>
        </p:nvSpPr>
        <p:spPr>
          <a:xfrm>
            <a:off x="9439990" y="4771499"/>
            <a:ext cx="223770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  <a:t>Industry –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FFCB28"/>
                </a:solidFill>
                <a:latin typeface="Frutiger 45 bold"/>
                <a:ea typeface="ヒラギノ角ゴ Pro W3"/>
                <a:cs typeface="Arial" panose="020B0604020202020204" pitchFamily="34" charset="0"/>
              </a:rPr>
              <a:t>Banking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CB28"/>
              </a:solidFill>
              <a:effectLst/>
              <a:uLnTx/>
              <a:uFillTx/>
              <a:latin typeface="Frutiger 45 bold"/>
              <a:ea typeface="ヒラギノ角ゴ Pro W3"/>
              <a:cs typeface="Arial" panose="020B0604020202020204" pitchFamily="34" charset="0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61655C47-FB05-7429-7284-DACA89026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2183" y="4771394"/>
            <a:ext cx="473865" cy="47386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6334A364-F8A4-090D-B919-EDC978E00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05" y="5362416"/>
            <a:ext cx="413221" cy="41322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52E0AAC-8583-22F5-287C-F3FB5E2C2D7A}"/>
              </a:ext>
            </a:extLst>
          </p:cNvPr>
          <p:cNvSpPr txBox="1"/>
          <p:nvPr/>
        </p:nvSpPr>
        <p:spPr>
          <a:xfrm>
            <a:off x="9424200" y="5346991"/>
            <a:ext cx="20033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bold"/>
                <a:ea typeface="ヒラギノ角ゴ Pro W3"/>
                <a:cs typeface="Arial"/>
              </a:rPr>
              <a:t>Technologies –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B28"/>
                </a:solidFill>
                <a:effectLst/>
                <a:uLnTx/>
                <a:uFillTx/>
                <a:latin typeface="Frutiger 45 bold"/>
                <a:ea typeface="ヒラギノ角ゴ Pro W3"/>
                <a:cs typeface="Arial"/>
              </a:rPr>
              <a:t>Appian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50A985-8F4E-22DF-B390-9705273F2840}"/>
              </a:ext>
            </a:extLst>
          </p:cNvPr>
          <p:cNvGrpSpPr/>
          <p:nvPr/>
        </p:nvGrpSpPr>
        <p:grpSpPr>
          <a:xfrm>
            <a:off x="3650427" y="3896703"/>
            <a:ext cx="4832154" cy="2367316"/>
            <a:chOff x="3695377" y="1475639"/>
            <a:chExt cx="4832154" cy="23673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F44A34B-0BF8-2062-B591-5C0F92C877EF}"/>
                </a:ext>
              </a:extLst>
            </p:cNvPr>
            <p:cNvSpPr/>
            <p:nvPr/>
          </p:nvSpPr>
          <p:spPr>
            <a:xfrm>
              <a:off x="3695377" y="2097420"/>
              <a:ext cx="4832154" cy="1745535"/>
            </a:xfrm>
            <a:prstGeom prst="roundRect">
              <a:avLst>
                <a:gd name="adj" fmla="val 2731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0624D7-3E08-3BC6-A7CD-9423A15A672B}"/>
                </a:ext>
              </a:extLst>
            </p:cNvPr>
            <p:cNvGrpSpPr/>
            <p:nvPr/>
          </p:nvGrpSpPr>
          <p:grpSpPr>
            <a:xfrm>
              <a:off x="4268093" y="1619863"/>
              <a:ext cx="1934247" cy="369332"/>
              <a:chOff x="3741134" y="1724254"/>
              <a:chExt cx="1776074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992EDB-42AE-B80E-D12A-FADF9A804BF5}"/>
                  </a:ext>
                </a:extLst>
              </p:cNvPr>
              <p:cNvSpPr/>
              <p:nvPr/>
            </p:nvSpPr>
            <p:spPr>
              <a:xfrm>
                <a:off x="3741134" y="1724254"/>
                <a:ext cx="17760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itchFamily="34" charset="0"/>
                  </a:rPr>
                  <a:t>Projected Benefits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E7764A7-6AC3-B512-D10E-FCBAB3DCBAE1}"/>
                  </a:ext>
                </a:extLst>
              </p:cNvPr>
              <p:cNvSpPr/>
              <p:nvPr/>
            </p:nvSpPr>
            <p:spPr>
              <a:xfrm rot="5400000">
                <a:off x="4118641" y="1754913"/>
                <a:ext cx="31704" cy="589898"/>
              </a:xfrm>
              <a:prstGeom prst="roundRect">
                <a:avLst/>
              </a:prstGeom>
              <a:solidFill>
                <a:srgbClr val="020A5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endParaRPr>
              </a:p>
            </p:txBody>
          </p:sp>
        </p:grpSp>
        <p:pic>
          <p:nvPicPr>
            <p:cNvPr id="21" name="Graphic 7">
              <a:extLst>
                <a:ext uri="{FF2B5EF4-FFF2-40B4-BE49-F238E27FC236}">
                  <a16:creationId xmlns:a16="http://schemas.microsoft.com/office/drawing/2014/main" id="{A8C30A40-A1D9-6BB2-A17C-820449DC2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9791" y="1475639"/>
              <a:ext cx="514516" cy="51451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2D985E-86F3-3E18-DF02-1BA0D60EFB37}"/>
              </a:ext>
            </a:extLst>
          </p:cNvPr>
          <p:cNvGrpSpPr/>
          <p:nvPr/>
        </p:nvGrpSpPr>
        <p:grpSpPr>
          <a:xfrm>
            <a:off x="3745712" y="4743891"/>
            <a:ext cx="4715769" cy="1324000"/>
            <a:chOff x="3745712" y="4743891"/>
            <a:chExt cx="4715769" cy="1324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7403E9D-A656-E919-CEBF-910FE6F22507}"/>
                </a:ext>
              </a:extLst>
            </p:cNvPr>
            <p:cNvGrpSpPr/>
            <p:nvPr/>
          </p:nvGrpSpPr>
          <p:grpSpPr>
            <a:xfrm>
              <a:off x="3745712" y="4896355"/>
              <a:ext cx="1260370" cy="1171536"/>
              <a:chOff x="3642864" y="4878551"/>
              <a:chExt cx="1492495" cy="117153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436BF78-91E4-F5A5-FD20-2699CEA4442D}"/>
                  </a:ext>
                </a:extLst>
              </p:cNvPr>
              <p:cNvSpPr txBox="1"/>
              <p:nvPr/>
            </p:nvSpPr>
            <p:spPr>
              <a:xfrm>
                <a:off x="3815598" y="4878551"/>
                <a:ext cx="114702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lang="en-US" b="1" dirty="0">
                    <a:solidFill>
                      <a:srgbClr val="020A51"/>
                    </a:solidFill>
                    <a:latin typeface="Frutiger 45 bold"/>
                    <a:cs typeface="Arial" panose="020B0604020202020204" pitchFamily="34" charset="0"/>
                  </a:rPr>
                  <a:t>80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20A51"/>
                    </a:solidFill>
                    <a:effectLst/>
                    <a:uLnTx/>
                    <a:uFillTx/>
                    <a:latin typeface="Frutiger 45 bold"/>
                    <a:ea typeface="+mn-ea"/>
                    <a:cs typeface="Arial" panose="020B0604020202020204" pitchFamily="34" charset="0"/>
                  </a:rPr>
                  <a:t>% 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AF354FF-18DC-F9CD-E998-EBF76E6911B7}"/>
                  </a:ext>
                </a:extLst>
              </p:cNvPr>
              <p:cNvSpPr txBox="1"/>
              <p:nvPr/>
            </p:nvSpPr>
            <p:spPr>
              <a:xfrm>
                <a:off x="3642864" y="5219090"/>
                <a:ext cx="149249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4D4F53"/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595959">
                        <a:lumMod val="50000"/>
                      </a:srgbClr>
                    </a:solidFill>
                    <a:effectLst/>
                    <a:uLnTx/>
                    <a:uFillTx/>
                    <a:latin typeface="Frutiger 45 Light"/>
                    <a:ea typeface="+mn-ea"/>
                    <a:cs typeface="Arial" panose="020B0604020202020204" pitchFamily="34" charset="0"/>
                  </a:rPr>
                  <a:t>Reduction in Manual and redundant processes</a:t>
                </a: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64E7CD4-EA2A-557D-A6CD-E1369CE702CD}"/>
                </a:ext>
              </a:extLst>
            </p:cNvPr>
            <p:cNvSpPr txBox="1"/>
            <p:nvPr/>
          </p:nvSpPr>
          <p:spPr>
            <a:xfrm>
              <a:off x="5196856" y="4877722"/>
              <a:ext cx="30455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F5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anose="020B0604020202020204" pitchFamily="34" charset="0"/>
                </a:rPr>
                <a:t>Classify 90% of the Emails and Document automatically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F632ED-F06F-0A21-A00D-68FF584FFA64}"/>
                </a:ext>
              </a:extLst>
            </p:cNvPr>
            <p:cNvSpPr txBox="1"/>
            <p:nvPr/>
          </p:nvSpPr>
          <p:spPr>
            <a:xfrm>
              <a:off x="5196856" y="5474714"/>
              <a:ext cx="32646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D4F5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20A51"/>
                  </a:solidFill>
                  <a:effectLst/>
                  <a:uLnTx/>
                  <a:uFillTx/>
                  <a:latin typeface="Frutiger 45 bold"/>
                  <a:ea typeface="+mn-ea"/>
                  <a:cs typeface="Arial" panose="020B0604020202020204" pitchFamily="34" charset="0"/>
                </a:rPr>
                <a:t>Auto verification of Document and identify NIGO Scenarios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1FB6C3C-F832-0F1D-C593-F58A748088D6}"/>
                </a:ext>
              </a:extLst>
            </p:cNvPr>
            <p:cNvCxnSpPr>
              <a:cxnSpLocks/>
            </p:cNvCxnSpPr>
            <p:nvPr/>
          </p:nvCxnSpPr>
          <p:spPr>
            <a:xfrm>
              <a:off x="5006082" y="4743891"/>
              <a:ext cx="0" cy="12917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57906A-C64A-9B8A-0AFA-DEBFF53C211B}"/>
              </a:ext>
            </a:extLst>
          </p:cNvPr>
          <p:cNvGrpSpPr/>
          <p:nvPr/>
        </p:nvGrpSpPr>
        <p:grpSpPr>
          <a:xfrm>
            <a:off x="8909195" y="3995216"/>
            <a:ext cx="2604414" cy="494266"/>
            <a:chOff x="9077913" y="2414902"/>
            <a:chExt cx="2604414" cy="49426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C8000F2-B0B7-BC86-025B-894C0B8660C9}"/>
                </a:ext>
              </a:extLst>
            </p:cNvPr>
            <p:cNvSpPr/>
            <p:nvPr/>
          </p:nvSpPr>
          <p:spPr>
            <a:xfrm>
              <a:off x="9506860" y="2414902"/>
              <a:ext cx="2175467" cy="4942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utiger 45 bold"/>
                  <a:ea typeface="+mn-ea"/>
                  <a:cs typeface="+mn-cs"/>
                </a:rPr>
                <a:t>Developed integration mechanism to fetch data from multiple sources.</a:t>
              </a:r>
            </a:p>
          </p:txBody>
        </p:sp>
        <p:pic>
          <p:nvPicPr>
            <p:cNvPr id="65" name="Picture 8">
              <a:extLst>
                <a:ext uri="{FF2B5EF4-FFF2-40B4-BE49-F238E27FC236}">
                  <a16:creationId xmlns:a16="http://schemas.microsoft.com/office/drawing/2014/main" id="{C884B686-443A-90A8-DD35-EE0ECE73B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077913" y="2474232"/>
              <a:ext cx="413450" cy="41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6E2F59-FE99-932D-1D32-21465596F99D}"/>
              </a:ext>
            </a:extLst>
          </p:cNvPr>
          <p:cNvCxnSpPr/>
          <p:nvPr/>
        </p:nvCxnSpPr>
        <p:spPr>
          <a:xfrm>
            <a:off x="5178901" y="5373806"/>
            <a:ext cx="316096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Users with solid fill">
            <a:extLst>
              <a:ext uri="{FF2B5EF4-FFF2-40B4-BE49-F238E27FC236}">
                <a16:creationId xmlns:a16="http://schemas.microsoft.com/office/drawing/2014/main" id="{6F3B0E05-5CAC-6020-32FD-55C4C22D38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8983788" y="5822268"/>
            <a:ext cx="410654" cy="4106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F229CF-EB66-6C34-6424-8269702D2DE9}"/>
              </a:ext>
            </a:extLst>
          </p:cNvPr>
          <p:cNvSpPr txBox="1"/>
          <p:nvPr/>
        </p:nvSpPr>
        <p:spPr>
          <a:xfrm>
            <a:off x="9439990" y="5904955"/>
            <a:ext cx="2003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15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  <a:t>Employees –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B28"/>
                </a:solidFill>
                <a:effectLst/>
                <a:uLnTx/>
                <a:uFillTx/>
                <a:latin typeface="Frutiger 45 bold"/>
                <a:ea typeface="ヒラギノ角ゴ Pro W3"/>
                <a:cs typeface="Arial" panose="020B0604020202020204" pitchFamily="34" charset="0"/>
              </a:rPr>
              <a:t>7500+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488705-1904-361F-E071-ECBB4F43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r="4315"/>
          <a:stretch/>
        </p:blipFill>
        <p:spPr bwMode="auto">
          <a:xfrm>
            <a:off x="520385" y="1466631"/>
            <a:ext cx="2922236" cy="4797388"/>
          </a:xfrm>
          <a:prstGeom prst="roundRect">
            <a:avLst>
              <a:gd name="adj" fmla="val 51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60B5AE-E605-3519-B4DC-D2767CDCCD0E}"/>
              </a:ext>
            </a:extLst>
          </p:cNvPr>
          <p:cNvSpPr>
            <a:spLocks/>
          </p:cNvSpPr>
          <p:nvPr/>
        </p:nvSpPr>
        <p:spPr>
          <a:xfrm>
            <a:off x="520384" y="1466631"/>
            <a:ext cx="2922238" cy="4797388"/>
          </a:xfrm>
          <a:prstGeom prst="roundRect">
            <a:avLst>
              <a:gd name="adj" fmla="val 3363"/>
            </a:avLst>
          </a:prstGeom>
          <a:gradFill>
            <a:gsLst>
              <a:gs pos="0">
                <a:srgbClr val="020A51"/>
              </a:gs>
              <a:gs pos="100000">
                <a:srgbClr val="B4198A">
                  <a:alpha val="12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06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69DF0-F590-CCB9-56C4-3FC2404E2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DEFD61-D12E-08DD-CD24-398C703DA20F}"/>
              </a:ext>
            </a:extLst>
          </p:cNvPr>
          <p:cNvGrpSpPr/>
          <p:nvPr/>
        </p:nvGrpSpPr>
        <p:grpSpPr>
          <a:xfrm>
            <a:off x="397993" y="1523999"/>
            <a:ext cx="5137325" cy="3179081"/>
            <a:chOff x="677684" y="1792513"/>
            <a:chExt cx="5474151" cy="33875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6C9B86-F0D0-FEAB-268D-15F525DC697F}"/>
                </a:ext>
              </a:extLst>
            </p:cNvPr>
            <p:cNvGrpSpPr/>
            <p:nvPr/>
          </p:nvGrpSpPr>
          <p:grpSpPr>
            <a:xfrm>
              <a:off x="746303" y="1792513"/>
              <a:ext cx="5405532" cy="3387516"/>
              <a:chOff x="1340461" y="2642069"/>
              <a:chExt cx="2733582" cy="3387516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3B7893-4EAA-D477-9569-B65BF9CDF037}"/>
                  </a:ext>
                </a:extLst>
              </p:cNvPr>
              <p:cNvSpPr txBox="1"/>
              <p:nvPr/>
            </p:nvSpPr>
            <p:spPr>
              <a:xfrm>
                <a:off x="1430173" y="2642069"/>
                <a:ext cx="2022687" cy="177369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1" u="none" strike="noStrike" kern="1200" cap="none" spc="-15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Getting to the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B12573-413A-084F-D445-AF7E8F55D6DB}"/>
                  </a:ext>
                </a:extLst>
              </p:cNvPr>
              <p:cNvSpPr txBox="1"/>
              <p:nvPr/>
            </p:nvSpPr>
            <p:spPr>
              <a:xfrm>
                <a:off x="1955020" y="3269413"/>
                <a:ext cx="2119023" cy="1773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1" u="none" strike="noStrike" kern="1200" cap="none" spc="-15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future, faster.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176261-6013-A8DE-CF65-A7F578370DCC}"/>
                  </a:ext>
                </a:extLst>
              </p:cNvPr>
              <p:cNvSpPr txBox="1"/>
              <p:nvPr/>
            </p:nvSpPr>
            <p:spPr>
              <a:xfrm>
                <a:off x="1340461" y="4168026"/>
                <a:ext cx="2442708" cy="1861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1" u="none" strike="noStrike" kern="1200" cap="none" spc="-150" normalizeH="0" baseline="0" noProof="0" dirty="0">
                    <a:ln w="28575">
                      <a:noFill/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Together</a:t>
                </a:r>
                <a:r>
                  <a:rPr kumimoji="0" lang="en-US" sz="7200" b="1" i="1" u="none" strike="noStrike" kern="1200" cap="none" spc="-150" normalizeH="0" baseline="0" noProof="0" dirty="0">
                    <a:ln w="28575">
                      <a:solidFill>
                        <a:srgbClr val="FFFFFF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rPr>
                  <a:t>.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E19CAF-9066-043A-DDFE-CE0A6EB9C5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684" y="1818835"/>
              <a:ext cx="2717183" cy="771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631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A7269F-B34A-D3B6-7E4A-1A1A0A189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Analyst Report</a:t>
            </a:r>
          </a:p>
        </p:txBody>
      </p:sp>
      <p:pic>
        <p:nvPicPr>
          <p:cNvPr id="1026" name="Picture 2" descr="Gartner LCAP 2024 MQ chart">
            <a:extLst>
              <a:ext uri="{FF2B5EF4-FFF2-40B4-BE49-F238E27FC236}">
                <a16:creationId xmlns:a16="http://schemas.microsoft.com/office/drawing/2014/main" id="{11719F2E-CA2C-0DB2-BD24-51DC84D8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4" y="1192192"/>
            <a:ext cx="3929886" cy="43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FA0AEE-E6CA-6BD7-5D3A-6E03DAE3370D}"/>
              </a:ext>
            </a:extLst>
          </p:cNvPr>
          <p:cNvSpPr txBox="1"/>
          <p:nvPr/>
        </p:nvSpPr>
        <p:spPr>
          <a:xfrm>
            <a:off x="422194" y="5326820"/>
            <a:ext cx="4062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0" dirty="0">
                <a:solidFill>
                  <a:srgbClr val="151619"/>
                </a:solidFill>
                <a:effectLst/>
                <a:latin typeface="Open Sans" panose="020B0606030504020204" pitchFamily="34" charset="0"/>
              </a:rPr>
              <a:t>2024 Gartner® Magic Quadrant™ for Enterprise Low-code Application Platforms (LCAP)</a:t>
            </a:r>
            <a:endParaRPr lang="en-US" sz="1200" dirty="0"/>
          </a:p>
        </p:txBody>
      </p:sp>
      <p:pic>
        <p:nvPicPr>
          <p:cNvPr id="1028" name="Picture 4" descr="Gartner Critical Capabilities for Enterprise Low-Code Application Platforms (LCAP) 2024">
            <a:extLst>
              <a:ext uri="{FF2B5EF4-FFF2-40B4-BE49-F238E27FC236}">
                <a16:creationId xmlns:a16="http://schemas.microsoft.com/office/drawing/2014/main" id="{14AA6E68-F38C-854E-E9AB-9051C8F9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16" y="1299367"/>
            <a:ext cx="3793521" cy="38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C63658-96CC-63A4-2C19-D47A2FF25D5A}"/>
              </a:ext>
            </a:extLst>
          </p:cNvPr>
          <p:cNvSpPr txBox="1"/>
          <p:nvPr/>
        </p:nvSpPr>
        <p:spPr>
          <a:xfrm>
            <a:off x="4484907" y="5326820"/>
            <a:ext cx="3837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151619"/>
                </a:solidFill>
                <a:latin typeface="Open Sans" panose="020B0606030504020204" pitchFamily="34" charset="0"/>
              </a:rPr>
              <a:t>Gartner Critical Capabilities for Enterprise Low-Code Application Platforms (LCAP) 2024</a:t>
            </a:r>
          </a:p>
        </p:txBody>
      </p:sp>
    </p:spTree>
    <p:extLst>
      <p:ext uri="{BB962C8B-B14F-4D97-AF65-F5344CB8AC3E}">
        <p14:creationId xmlns:p14="http://schemas.microsoft.com/office/powerpoint/2010/main" val="3448448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work technology background">
            <a:extLst>
              <a:ext uri="{FF2B5EF4-FFF2-40B4-BE49-F238E27FC236}">
                <a16:creationId xmlns:a16="http://schemas.microsoft.com/office/drawing/2014/main" id="{7FF6A380-F922-DC52-B1EB-2F63C5DC6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11" r="26211"/>
          <a:stretch/>
        </p:blipFill>
        <p:spPr bwMode="auto">
          <a:xfrm rot="5400000">
            <a:off x="4542972" y="-3017104"/>
            <a:ext cx="3106056" cy="122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3BF8A6-39E3-106E-D2F4-70EFAB71E264}"/>
              </a:ext>
            </a:extLst>
          </p:cNvPr>
          <p:cNvSpPr/>
          <p:nvPr/>
        </p:nvSpPr>
        <p:spPr>
          <a:xfrm>
            <a:off x="0" y="1509486"/>
            <a:ext cx="12192000" cy="3139385"/>
          </a:xfrm>
          <a:prstGeom prst="rect">
            <a:avLst/>
          </a:prstGeom>
          <a:gradFill>
            <a:gsLst>
              <a:gs pos="0">
                <a:srgbClr val="020A51">
                  <a:tint val="66000"/>
                  <a:satMod val="160000"/>
                  <a:alpha val="66000"/>
                </a:srgbClr>
              </a:gs>
              <a:gs pos="50000">
                <a:srgbClr val="020A51">
                  <a:tint val="44500"/>
                  <a:satMod val="160000"/>
                  <a:alpha val="24000"/>
                </a:srgbClr>
              </a:gs>
              <a:gs pos="100000">
                <a:srgbClr val="020A51">
                  <a:tint val="23500"/>
                  <a:satMod val="160000"/>
                  <a:alpha val="53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6D734EDC-E2A1-E6AA-D6C4-04327FD1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Low Code &amp; Integration (LCI) Practice</a:t>
            </a:r>
            <a:endParaRPr lang="en-I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7019B3-F1FA-89CE-18B4-3D0D64456AD6}"/>
              </a:ext>
            </a:extLst>
          </p:cNvPr>
          <p:cNvSpPr/>
          <p:nvPr/>
        </p:nvSpPr>
        <p:spPr>
          <a:xfrm>
            <a:off x="533399" y="1157441"/>
            <a:ext cx="11125201" cy="8922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92754"/>
              </a:gs>
              <a:gs pos="100000">
                <a:srgbClr val="020A51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76E9D0-F6A6-1982-B7A9-CA9B0A3B113F}"/>
              </a:ext>
            </a:extLst>
          </p:cNvPr>
          <p:cNvGrpSpPr/>
          <p:nvPr/>
        </p:nvGrpSpPr>
        <p:grpSpPr>
          <a:xfrm>
            <a:off x="1460797" y="1247319"/>
            <a:ext cx="9270404" cy="665430"/>
            <a:chOff x="938816" y="1247319"/>
            <a:chExt cx="9270404" cy="66543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27CB579-FC0B-3CC2-18D1-BFFC86FC7E6B}"/>
                </a:ext>
              </a:extLst>
            </p:cNvPr>
            <p:cNvSpPr/>
            <p:nvPr/>
          </p:nvSpPr>
          <p:spPr>
            <a:xfrm>
              <a:off x="1726160" y="1247319"/>
              <a:ext cx="1704470" cy="66172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ID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3000+ </a:t>
              </a:r>
              <a:r>
                <a:rPr lang="en-ID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Consultants</a:t>
              </a:r>
              <a:endParaRPr lang="en-ID" sz="150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60A643-A20A-A64E-C373-E12DD66B4A15}"/>
                </a:ext>
              </a:extLst>
            </p:cNvPr>
            <p:cNvSpPr/>
            <p:nvPr/>
          </p:nvSpPr>
          <p:spPr>
            <a:xfrm>
              <a:off x="4110058" y="1247319"/>
              <a:ext cx="1704470" cy="66172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r>
                <a:rPr lang="en-ID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200+</a:t>
              </a:r>
              <a:r>
                <a:rPr lang="en-ID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r>
                <a:rPr lang="en-ID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Active Clients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2B8A54-E1E4-B0C3-991D-C7AA2BD871D1}"/>
                </a:ext>
              </a:extLst>
            </p:cNvPr>
            <p:cNvSpPr/>
            <p:nvPr/>
          </p:nvSpPr>
          <p:spPr>
            <a:xfrm>
              <a:off x="6493956" y="1247319"/>
              <a:ext cx="2074605" cy="66172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r>
                <a:rPr lang="en-ID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2000+ </a:t>
              </a:r>
            </a:p>
            <a:p>
              <a:r>
                <a:rPr lang="en-ID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Certified Consultants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F8234C-B89D-7CDD-C3FF-C4C6E2B08C99}"/>
                </a:ext>
              </a:extLst>
            </p:cNvPr>
            <p:cNvSpPr/>
            <p:nvPr/>
          </p:nvSpPr>
          <p:spPr>
            <a:xfrm>
              <a:off x="9247990" y="1247319"/>
              <a:ext cx="961230" cy="66172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r>
                <a:rPr lang="en-ID" sz="28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20+</a:t>
              </a:r>
              <a:r>
                <a:rPr lang="en-ID" sz="1600" b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</a:p>
            <a:p>
              <a:r>
                <a:rPr lang="en-ID" sz="140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Solutions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87CEAD-7343-8523-D847-BC28940F463D}"/>
                </a:ext>
              </a:extLst>
            </p:cNvPr>
            <p:cNvGrpSpPr/>
            <p:nvPr/>
          </p:nvGrpSpPr>
          <p:grpSpPr>
            <a:xfrm>
              <a:off x="938816" y="1290517"/>
              <a:ext cx="8248267" cy="622232"/>
              <a:chOff x="938816" y="1290517"/>
              <a:chExt cx="8248267" cy="62223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B6AB338-5D44-A5CE-F373-49F9F4724999}"/>
                  </a:ext>
                </a:extLst>
              </p:cNvPr>
              <p:cNvGrpSpPr/>
              <p:nvPr/>
            </p:nvGrpSpPr>
            <p:grpSpPr>
              <a:xfrm>
                <a:off x="938816" y="1290517"/>
                <a:ext cx="618522" cy="618522"/>
                <a:chOff x="919766" y="1247318"/>
                <a:chExt cx="661722" cy="661722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A7E4E1A-AAA2-4BC0-8AC9-28AE30002945}"/>
                    </a:ext>
                  </a:extLst>
                </p:cNvPr>
                <p:cNvSpPr/>
                <p:nvPr/>
              </p:nvSpPr>
              <p:spPr>
                <a:xfrm>
                  <a:off x="919766" y="1247318"/>
                  <a:ext cx="661722" cy="6617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6" name="Picture 2" descr="Clarification ">
                  <a:extLst>
                    <a:ext uri="{FF2B5EF4-FFF2-40B4-BE49-F238E27FC236}">
                      <a16:creationId xmlns:a16="http://schemas.microsoft.com/office/drawing/2014/main" id="{95E10644-4B53-8E37-5FB3-E044C8FE705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1109" y="1368662"/>
                  <a:ext cx="419035" cy="4190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292661B-FE69-6676-0660-09B45C065F61}"/>
                  </a:ext>
                </a:extLst>
              </p:cNvPr>
              <p:cNvGrpSpPr/>
              <p:nvPr/>
            </p:nvGrpSpPr>
            <p:grpSpPr>
              <a:xfrm>
                <a:off x="3430630" y="1294227"/>
                <a:ext cx="618522" cy="618522"/>
                <a:chOff x="919766" y="1247318"/>
                <a:chExt cx="661722" cy="661722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2777E6E-A4F5-8717-14F7-4437936E1A9B}"/>
                    </a:ext>
                  </a:extLst>
                </p:cNvPr>
                <p:cNvSpPr/>
                <p:nvPr/>
              </p:nvSpPr>
              <p:spPr>
                <a:xfrm>
                  <a:off x="919766" y="1247318"/>
                  <a:ext cx="661722" cy="6617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" name="Picture 2">
                  <a:extLst>
                    <a:ext uri="{FF2B5EF4-FFF2-40B4-BE49-F238E27FC236}">
                      <a16:creationId xmlns:a16="http://schemas.microsoft.com/office/drawing/2014/main" id="{9751A5C3-E5F4-388B-D0E7-3C722A0F14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41109" y="1368662"/>
                  <a:ext cx="419035" cy="4190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54B7C42-0EB9-1EF4-3174-105838097290}"/>
                  </a:ext>
                </a:extLst>
              </p:cNvPr>
              <p:cNvGrpSpPr/>
              <p:nvPr/>
            </p:nvGrpSpPr>
            <p:grpSpPr>
              <a:xfrm>
                <a:off x="5786738" y="1290517"/>
                <a:ext cx="618522" cy="618522"/>
                <a:chOff x="919766" y="1247318"/>
                <a:chExt cx="661722" cy="661722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EF62948-3C49-69D2-DDFD-F1D5A53287C9}"/>
                    </a:ext>
                  </a:extLst>
                </p:cNvPr>
                <p:cNvSpPr/>
                <p:nvPr/>
              </p:nvSpPr>
              <p:spPr>
                <a:xfrm>
                  <a:off x="919766" y="1247318"/>
                  <a:ext cx="661722" cy="6617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DB457860-8736-DD8B-A838-3886222177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41109" y="1368662"/>
                  <a:ext cx="419035" cy="4190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A517CDD-A956-B77B-CDAB-C324CA2C0CDF}"/>
                  </a:ext>
                </a:extLst>
              </p:cNvPr>
              <p:cNvGrpSpPr/>
              <p:nvPr/>
            </p:nvGrpSpPr>
            <p:grpSpPr>
              <a:xfrm>
                <a:off x="8568561" y="1290517"/>
                <a:ext cx="618522" cy="618522"/>
                <a:chOff x="919766" y="1247318"/>
                <a:chExt cx="661722" cy="661722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C899CD0-CE6B-9063-04D3-542869D6A8F7}"/>
                    </a:ext>
                  </a:extLst>
                </p:cNvPr>
                <p:cNvSpPr/>
                <p:nvPr/>
              </p:nvSpPr>
              <p:spPr>
                <a:xfrm>
                  <a:off x="919766" y="1247318"/>
                  <a:ext cx="661722" cy="66172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9" name="Picture 2">
                  <a:extLst>
                    <a:ext uri="{FF2B5EF4-FFF2-40B4-BE49-F238E27FC236}">
                      <a16:creationId xmlns:a16="http://schemas.microsoft.com/office/drawing/2014/main" id="{0394E7C6-1C2C-D466-F630-A45ACF0A14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041109" y="1368662"/>
                  <a:ext cx="419035" cy="4190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F60C9FC-5D25-DEC2-A81B-C32B480C47B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6795" y="5887283"/>
            <a:ext cx="1118970" cy="3313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0883999-7169-70A6-6202-CEF1EB0B0A5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242" y="5853929"/>
            <a:ext cx="1118970" cy="3980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8DA71C3-D834-FB4C-F7F4-3944D402742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173" y="5939253"/>
            <a:ext cx="963869" cy="2274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3F53A9-DD1B-395D-4802-EEBD374E369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875" y="5846860"/>
            <a:ext cx="915982" cy="412192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CFA8A7E-62C5-82B1-E77C-831B6CF743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951095" y="5889860"/>
            <a:ext cx="963869" cy="32619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4E0718-4590-FB7D-FB38-6AACA1F04A48}"/>
              </a:ext>
            </a:extLst>
          </p:cNvPr>
          <p:cNvGrpSpPr/>
          <p:nvPr/>
        </p:nvGrpSpPr>
        <p:grpSpPr>
          <a:xfrm>
            <a:off x="653144" y="4987177"/>
            <a:ext cx="10842170" cy="946735"/>
            <a:chOff x="653144" y="4987177"/>
            <a:chExt cx="10842170" cy="946735"/>
          </a:xfrm>
        </p:grpSpPr>
        <p:pic>
          <p:nvPicPr>
            <p:cNvPr id="37" name="Picture 36" descr="Text&#10;&#10;Description automatically generated">
              <a:extLst>
                <a:ext uri="{FF2B5EF4-FFF2-40B4-BE49-F238E27FC236}">
                  <a16:creationId xmlns:a16="http://schemas.microsoft.com/office/drawing/2014/main" id="{3F053554-017F-D9CE-B48D-3D32BD699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4673" y="5060357"/>
              <a:ext cx="1831491" cy="758760"/>
            </a:xfrm>
            <a:prstGeom prst="rect">
              <a:avLst/>
            </a:prstGeom>
          </p:spPr>
        </p:pic>
        <p:pic>
          <p:nvPicPr>
            <p:cNvPr id="38" name="Picture 37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A544AD89-B4D9-D31C-87D3-EC6C644D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1998" y="4987177"/>
              <a:ext cx="1420103" cy="94673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9E229D6-2E6B-A21D-A51F-F55DFB588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9800" y="5309410"/>
              <a:ext cx="639444" cy="25578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27C3E3A-F41A-64D8-C00C-D5DE422D9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3728" y="5174383"/>
              <a:ext cx="1180691" cy="497133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8B2A112F-E759-6999-4A7B-075067D42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890205" y="5277293"/>
              <a:ext cx="1473751" cy="347427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BF1684E6-C5C9-29F5-5B5C-08C7EA782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705687" y="5266061"/>
              <a:ext cx="864152" cy="299129"/>
            </a:xfrm>
            <a:prstGeom prst="rect">
              <a:avLst/>
            </a:prstGeom>
          </p:spPr>
        </p:pic>
        <p:pic>
          <p:nvPicPr>
            <p:cNvPr id="49" name="Picture 4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5BBFAE-7488-B1F7-AADB-1356AB23D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4489" y="5251980"/>
              <a:ext cx="1620825" cy="39805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138EBB9-7168-D293-B52D-8E316F559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3144" y="5255521"/>
              <a:ext cx="1019326" cy="40259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BF3BE18-BFEF-624A-23D9-66EB05CE9C63}"/>
              </a:ext>
            </a:extLst>
          </p:cNvPr>
          <p:cNvGrpSpPr/>
          <p:nvPr/>
        </p:nvGrpSpPr>
        <p:grpSpPr>
          <a:xfrm>
            <a:off x="1421621" y="2348981"/>
            <a:ext cx="9362925" cy="1994099"/>
            <a:chOff x="1421621" y="2820719"/>
            <a:chExt cx="9362925" cy="199409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8167A1-7B46-DF06-9184-15FC60329878}"/>
                </a:ext>
              </a:extLst>
            </p:cNvPr>
            <p:cNvGrpSpPr/>
            <p:nvPr/>
          </p:nvGrpSpPr>
          <p:grpSpPr>
            <a:xfrm>
              <a:off x="1421621" y="2820719"/>
              <a:ext cx="9362925" cy="1994099"/>
              <a:chOff x="1011252" y="1641206"/>
              <a:chExt cx="10215906" cy="2069883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20673F1-6A7E-C87E-219D-26C0FDFE78BB}"/>
                  </a:ext>
                </a:extLst>
              </p:cNvPr>
              <p:cNvSpPr/>
              <p:nvPr/>
            </p:nvSpPr>
            <p:spPr>
              <a:xfrm>
                <a:off x="1011252" y="1641206"/>
                <a:ext cx="2752090" cy="2060989"/>
              </a:xfrm>
              <a:prstGeom prst="roundRect">
                <a:avLst>
                  <a:gd name="adj" fmla="val 510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04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9E0020F-1B2E-9D28-B270-D43C8E4DA6C3}"/>
                  </a:ext>
                </a:extLst>
              </p:cNvPr>
              <p:cNvSpPr txBox="1"/>
              <p:nvPr/>
            </p:nvSpPr>
            <p:spPr>
              <a:xfrm>
                <a:off x="1323532" y="2942173"/>
                <a:ext cx="2127529" cy="73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Apps Modernization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CFD303E-AFB1-097F-53BD-81665BC934D4}"/>
                  </a:ext>
                </a:extLst>
              </p:cNvPr>
              <p:cNvSpPr/>
              <p:nvPr/>
            </p:nvSpPr>
            <p:spPr>
              <a:xfrm>
                <a:off x="4743160" y="1641206"/>
                <a:ext cx="2752090" cy="2060989"/>
              </a:xfrm>
              <a:prstGeom prst="roundRect">
                <a:avLst>
                  <a:gd name="adj" fmla="val 510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04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229D4A4-648D-2233-8A6B-D5305E18023A}"/>
                  </a:ext>
                </a:extLst>
              </p:cNvPr>
              <p:cNvSpPr txBox="1"/>
              <p:nvPr/>
            </p:nvSpPr>
            <p:spPr>
              <a:xfrm>
                <a:off x="4946402" y="2963335"/>
                <a:ext cx="2345605" cy="747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Process Transformation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5BDFFEF-0D61-6B3F-BB94-8BA7AB7679DA}"/>
                  </a:ext>
                </a:extLst>
              </p:cNvPr>
              <p:cNvSpPr/>
              <p:nvPr/>
            </p:nvSpPr>
            <p:spPr>
              <a:xfrm>
                <a:off x="8475068" y="1641206"/>
                <a:ext cx="2752090" cy="2060989"/>
              </a:xfrm>
              <a:prstGeom prst="roundRect">
                <a:avLst>
                  <a:gd name="adj" fmla="val 510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04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4E6DDFB-90C0-B2FA-FD6C-4AD29CB1B64A}"/>
                  </a:ext>
                </a:extLst>
              </p:cNvPr>
              <p:cNvSpPr txBox="1"/>
              <p:nvPr/>
            </p:nvSpPr>
            <p:spPr>
              <a:xfrm>
                <a:off x="8787348" y="2961277"/>
                <a:ext cx="2127529" cy="734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chemeClr val="bg2">
                        <a:lumMod val="25000"/>
                      </a:schemeClr>
                    </a:solidFill>
                    <a:latin typeface="+mj-lt"/>
                    <a:cs typeface="Arial" panose="020B0604020202020204" pitchFamily="34" charset="0"/>
                  </a:rPr>
                  <a:t>Connected Enterprise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359015E-AE8B-AAF4-8CD3-166A24DBE26B}"/>
                  </a:ext>
                </a:extLst>
              </p:cNvPr>
              <p:cNvSpPr/>
              <p:nvPr/>
            </p:nvSpPr>
            <p:spPr>
              <a:xfrm>
                <a:off x="1947827" y="1939278"/>
                <a:ext cx="878940" cy="878940"/>
              </a:xfrm>
              <a:prstGeom prst="ellipse">
                <a:avLst/>
              </a:prstGeom>
              <a:gradFill>
                <a:gsLst>
                  <a:gs pos="0">
                    <a:srgbClr val="209BFD"/>
                  </a:gs>
                  <a:gs pos="100000">
                    <a:srgbClr val="020A51"/>
                  </a:gs>
                </a:gsLst>
                <a:lin ang="135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2BBC02F-6B4A-419F-5802-1744881FA823}"/>
                  </a:ext>
                </a:extLst>
              </p:cNvPr>
              <p:cNvSpPr/>
              <p:nvPr/>
            </p:nvSpPr>
            <p:spPr>
              <a:xfrm>
                <a:off x="5679735" y="1939861"/>
                <a:ext cx="878940" cy="878940"/>
              </a:xfrm>
              <a:prstGeom prst="ellipse">
                <a:avLst/>
              </a:prstGeom>
              <a:gradFill>
                <a:gsLst>
                  <a:gs pos="0">
                    <a:srgbClr val="209BFD"/>
                  </a:gs>
                  <a:gs pos="100000">
                    <a:srgbClr val="020A51"/>
                  </a:gs>
                </a:gsLst>
                <a:lin ang="135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  <a:cs typeface="Arial" panose="020B0604020202020204" pitchFamily="34" charset="0"/>
                </a:endParaRPr>
              </a:p>
            </p:txBody>
          </p:sp>
          <p:sp>
            <p:nvSpPr>
              <p:cNvPr id="1024" name="Oval 1023">
                <a:extLst>
                  <a:ext uri="{FF2B5EF4-FFF2-40B4-BE49-F238E27FC236}">
                    <a16:creationId xmlns:a16="http://schemas.microsoft.com/office/drawing/2014/main" id="{49675E02-9F30-DDB3-8E30-20CF4BC6871C}"/>
                  </a:ext>
                </a:extLst>
              </p:cNvPr>
              <p:cNvSpPr/>
              <p:nvPr/>
            </p:nvSpPr>
            <p:spPr>
              <a:xfrm>
                <a:off x="9411643" y="1938467"/>
                <a:ext cx="878940" cy="878940"/>
              </a:xfrm>
              <a:prstGeom prst="ellipse">
                <a:avLst/>
              </a:prstGeom>
              <a:gradFill>
                <a:gsLst>
                  <a:gs pos="0">
                    <a:srgbClr val="209BFD"/>
                  </a:gs>
                  <a:gs pos="100000">
                    <a:srgbClr val="020A51"/>
                  </a:gs>
                </a:gsLst>
                <a:lin ang="13500000" scaled="1"/>
              </a:gra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3" name="Graphic 52" descr="Flowchart with solid fill">
              <a:extLst>
                <a:ext uri="{FF2B5EF4-FFF2-40B4-BE49-F238E27FC236}">
                  <a16:creationId xmlns:a16="http://schemas.microsoft.com/office/drawing/2014/main" id="{BEB9DBDC-F216-C5F3-49F4-6200A7E9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/>
          </p:blipFill>
          <p:spPr>
            <a:xfrm flipH="1">
              <a:off x="2417745" y="3240884"/>
              <a:ext cx="562129" cy="562129"/>
            </a:xfrm>
            <a:prstGeom prst="rect">
              <a:avLst/>
            </a:prstGeom>
          </p:spPr>
        </p:pic>
        <p:pic>
          <p:nvPicPr>
            <p:cNvPr id="54" name="Graphic 53" descr="Plugged Unplugged with solid fill">
              <a:extLst>
                <a:ext uri="{FF2B5EF4-FFF2-40B4-BE49-F238E27FC236}">
                  <a16:creationId xmlns:a16="http://schemas.microsoft.com/office/drawing/2014/main" id="{8611FA62-0561-3F2E-4DA0-BF52BA18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5822019" y="3232248"/>
              <a:ext cx="562129" cy="562129"/>
            </a:xfrm>
            <a:prstGeom prst="rect">
              <a:avLst/>
            </a:prstGeom>
          </p:spPr>
        </p:pic>
        <p:pic>
          <p:nvPicPr>
            <p:cNvPr id="55" name="Graphic 54" descr="Network with solid fill">
              <a:extLst>
                <a:ext uri="{FF2B5EF4-FFF2-40B4-BE49-F238E27FC236}">
                  <a16:creationId xmlns:a16="http://schemas.microsoft.com/office/drawing/2014/main" id="{2E103769-6194-0DFA-2D86-D55586E0A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 flipH="1">
              <a:off x="9242330" y="3240884"/>
              <a:ext cx="562129" cy="522368"/>
            </a:xfrm>
            <a:prstGeom prst="rect">
              <a:avLst/>
            </a:prstGeom>
          </p:spPr>
        </p:pic>
      </p:grp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9F78C68F-9C66-B4C1-6745-02FB0584C0C1}"/>
              </a:ext>
            </a:extLst>
          </p:cNvPr>
          <p:cNvCxnSpPr/>
          <p:nvPr/>
        </p:nvCxnSpPr>
        <p:spPr>
          <a:xfrm>
            <a:off x="533399" y="4883974"/>
            <a:ext cx="111252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620CD5B3-E250-7448-ED1C-DFCFADF0C1A2}"/>
              </a:ext>
            </a:extLst>
          </p:cNvPr>
          <p:cNvSpPr/>
          <p:nvPr/>
        </p:nvSpPr>
        <p:spPr>
          <a:xfrm>
            <a:off x="4851018" y="4742865"/>
            <a:ext cx="2489965" cy="288364"/>
          </a:xfrm>
          <a:prstGeom prst="roundRect">
            <a:avLst>
              <a:gd name="adj" fmla="val 50000"/>
            </a:avLst>
          </a:prstGeom>
          <a:solidFill>
            <a:srgbClr val="02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Titillium" charset="0"/>
                <a:cs typeface="Arial" panose="020B0604020202020204" pitchFamily="34" charset="0"/>
              </a:rPr>
              <a:t>ALLIANCE PARTNERS</a:t>
            </a:r>
          </a:p>
        </p:txBody>
      </p:sp>
    </p:spTree>
    <p:extLst>
      <p:ext uri="{BB962C8B-B14F-4D97-AF65-F5344CB8AC3E}">
        <p14:creationId xmlns:p14="http://schemas.microsoft.com/office/powerpoint/2010/main" val="137520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3" name="Rectangle 8222">
            <a:extLst>
              <a:ext uri="{FF2B5EF4-FFF2-40B4-BE49-F238E27FC236}">
                <a16:creationId xmlns:a16="http://schemas.microsoft.com/office/drawing/2014/main" id="{16B90A30-F246-823B-AADC-3BD4D65BDCBC}"/>
              </a:ext>
            </a:extLst>
          </p:cNvPr>
          <p:cNvSpPr/>
          <p:nvPr/>
        </p:nvSpPr>
        <p:spPr>
          <a:xfrm>
            <a:off x="0" y="4615803"/>
            <a:ext cx="12192000" cy="1784998"/>
          </a:xfrm>
          <a:prstGeom prst="rect">
            <a:avLst/>
          </a:prstGeom>
          <a:solidFill>
            <a:schemeClr val="bg1">
              <a:lumMod val="8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E09324B-664F-8FE4-7075-40FA12DC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expert in delivering Appian based solution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EE030-9B17-3D99-F7EF-DFB0FC1F3B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2421" y="457200"/>
            <a:ext cx="1311012" cy="5177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02B21-7F80-655E-B649-03E9F06E3795}"/>
              </a:ext>
            </a:extLst>
          </p:cNvPr>
          <p:cNvSpPr txBox="1"/>
          <p:nvPr/>
        </p:nvSpPr>
        <p:spPr>
          <a:xfrm>
            <a:off x="533400" y="997490"/>
            <a:ext cx="5779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Leveraging synergy of stronger low code practice</a:t>
            </a:r>
          </a:p>
        </p:txBody>
      </p:sp>
      <p:grpSp>
        <p:nvGrpSpPr>
          <p:cNvPr id="8193" name="Group 8192">
            <a:extLst>
              <a:ext uri="{FF2B5EF4-FFF2-40B4-BE49-F238E27FC236}">
                <a16:creationId xmlns:a16="http://schemas.microsoft.com/office/drawing/2014/main" id="{8E4C81C2-23A1-7A55-8AA0-ECD797B6F750}"/>
              </a:ext>
            </a:extLst>
          </p:cNvPr>
          <p:cNvGrpSpPr/>
          <p:nvPr/>
        </p:nvGrpSpPr>
        <p:grpSpPr>
          <a:xfrm>
            <a:off x="647700" y="1513678"/>
            <a:ext cx="11054442" cy="1162060"/>
            <a:chOff x="647700" y="1513678"/>
            <a:chExt cx="11054442" cy="1162060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DB421080-7C10-BB57-6AA0-865856D3F088}"/>
                </a:ext>
              </a:extLst>
            </p:cNvPr>
            <p:cNvSpPr/>
            <p:nvPr/>
          </p:nvSpPr>
          <p:spPr>
            <a:xfrm>
              <a:off x="9101667" y="1535846"/>
              <a:ext cx="343504" cy="1111871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A1901023-3296-275F-42C5-0A5DCEE24D16}"/>
                </a:ext>
              </a:extLst>
            </p:cNvPr>
            <p:cNvSpPr/>
            <p:nvPr/>
          </p:nvSpPr>
          <p:spPr>
            <a:xfrm>
              <a:off x="6327624" y="1535846"/>
              <a:ext cx="343504" cy="1111871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5BBB57B4-D5E7-FB2D-44EF-A8E059DD55BA}"/>
                </a:ext>
              </a:extLst>
            </p:cNvPr>
            <p:cNvSpPr/>
            <p:nvPr/>
          </p:nvSpPr>
          <p:spPr>
            <a:xfrm>
              <a:off x="3594720" y="1535846"/>
              <a:ext cx="343504" cy="1111871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DFAC3DE2-EA08-F249-BEBA-A7CBCAAE7BE1}"/>
                </a:ext>
              </a:extLst>
            </p:cNvPr>
            <p:cNvSpPr/>
            <p:nvPr/>
          </p:nvSpPr>
          <p:spPr>
            <a:xfrm>
              <a:off x="811887" y="1535846"/>
              <a:ext cx="343504" cy="1111871"/>
            </a:xfrm>
            <a:prstGeom prst="roundRect">
              <a:avLst>
                <a:gd name="adj" fmla="val 42518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AC689A0-C87D-E660-7460-34D8C9E4D4D6}"/>
                </a:ext>
              </a:extLst>
            </p:cNvPr>
            <p:cNvGrpSpPr/>
            <p:nvPr/>
          </p:nvGrpSpPr>
          <p:grpSpPr>
            <a:xfrm>
              <a:off x="647700" y="1539289"/>
              <a:ext cx="11025972" cy="1111871"/>
              <a:chOff x="406400" y="1539289"/>
              <a:chExt cx="11025972" cy="1111871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DA2A4B6-D52E-1656-BCB2-F2BAA5D1D3D3}"/>
                  </a:ext>
                </a:extLst>
              </p:cNvPr>
              <p:cNvGrpSpPr/>
              <p:nvPr/>
            </p:nvGrpSpPr>
            <p:grpSpPr>
              <a:xfrm>
                <a:off x="406400" y="1539289"/>
                <a:ext cx="2598057" cy="1111871"/>
                <a:chOff x="406400" y="1537266"/>
                <a:chExt cx="2598057" cy="1111871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D07DB434-5095-7E36-B3BE-17313B9E3E4D}"/>
                    </a:ext>
                  </a:extLst>
                </p:cNvPr>
                <p:cNvSpPr/>
                <p:nvPr/>
              </p:nvSpPr>
              <p:spPr>
                <a:xfrm>
                  <a:off x="747485" y="1537266"/>
                  <a:ext cx="2256972" cy="111187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A4740DEB-40C6-1A5D-2E02-BCFA6CBD2A16}"/>
                    </a:ext>
                  </a:extLst>
                </p:cNvPr>
                <p:cNvSpPr/>
                <p:nvPr/>
              </p:nvSpPr>
              <p:spPr>
                <a:xfrm>
                  <a:off x="406400" y="1800052"/>
                  <a:ext cx="682171" cy="68217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BF06707-1DE6-34FD-7C67-F007F8D380D6}"/>
                  </a:ext>
                </a:extLst>
              </p:cNvPr>
              <p:cNvGrpSpPr/>
              <p:nvPr/>
            </p:nvGrpSpPr>
            <p:grpSpPr>
              <a:xfrm>
                <a:off x="3172581" y="1539289"/>
                <a:ext cx="2598057" cy="1111871"/>
                <a:chOff x="406400" y="1537266"/>
                <a:chExt cx="2598057" cy="1111871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C7CD2C1C-C6AB-0136-89F8-8BB46535704E}"/>
                    </a:ext>
                  </a:extLst>
                </p:cNvPr>
                <p:cNvSpPr/>
                <p:nvPr/>
              </p:nvSpPr>
              <p:spPr>
                <a:xfrm>
                  <a:off x="747485" y="1537266"/>
                  <a:ext cx="2256972" cy="111187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3CE2F6B9-3BDF-3AB3-632D-5779A6E22793}"/>
                    </a:ext>
                  </a:extLst>
                </p:cNvPr>
                <p:cNvSpPr/>
                <p:nvPr/>
              </p:nvSpPr>
              <p:spPr>
                <a:xfrm>
                  <a:off x="406400" y="1800052"/>
                  <a:ext cx="682171" cy="68217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026E18AB-C0B1-223A-2CFE-B5F9E92DF07F}"/>
                  </a:ext>
                </a:extLst>
              </p:cNvPr>
              <p:cNvGrpSpPr/>
              <p:nvPr/>
            </p:nvGrpSpPr>
            <p:grpSpPr>
              <a:xfrm>
                <a:off x="5938762" y="1539289"/>
                <a:ext cx="2598057" cy="1111871"/>
                <a:chOff x="406400" y="1537266"/>
                <a:chExt cx="2598057" cy="1111871"/>
              </a:xfrm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DA4DB528-3686-69F9-C29E-4C869F23200E}"/>
                    </a:ext>
                  </a:extLst>
                </p:cNvPr>
                <p:cNvSpPr/>
                <p:nvPr/>
              </p:nvSpPr>
              <p:spPr>
                <a:xfrm>
                  <a:off x="747485" y="1537266"/>
                  <a:ext cx="2256972" cy="111187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E53B094-287B-DFA3-0E98-07E6B3140C41}"/>
                    </a:ext>
                  </a:extLst>
                </p:cNvPr>
                <p:cNvSpPr/>
                <p:nvPr/>
              </p:nvSpPr>
              <p:spPr>
                <a:xfrm>
                  <a:off x="406400" y="1800052"/>
                  <a:ext cx="682171" cy="68217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5891DC08-8F90-5775-83B9-E45969AAA112}"/>
                  </a:ext>
                </a:extLst>
              </p:cNvPr>
              <p:cNvGrpSpPr/>
              <p:nvPr/>
            </p:nvGrpSpPr>
            <p:grpSpPr>
              <a:xfrm>
                <a:off x="8704943" y="1539289"/>
                <a:ext cx="2727429" cy="1111871"/>
                <a:chOff x="406400" y="1537266"/>
                <a:chExt cx="2727429" cy="1111871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6B33AA91-44FC-6FE8-18B4-F8DD8D935D6E}"/>
                    </a:ext>
                  </a:extLst>
                </p:cNvPr>
                <p:cNvSpPr/>
                <p:nvPr/>
              </p:nvSpPr>
              <p:spPr>
                <a:xfrm>
                  <a:off x="747485" y="1537266"/>
                  <a:ext cx="2386344" cy="111187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E2821A7-4EEF-1604-A148-0145F1B03F7F}"/>
                    </a:ext>
                  </a:extLst>
                </p:cNvPr>
                <p:cNvSpPr/>
                <p:nvPr/>
              </p:nvSpPr>
              <p:spPr>
                <a:xfrm>
                  <a:off x="406400" y="1800052"/>
                  <a:ext cx="682171" cy="68217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4198A"/>
                    </a:gs>
                    <a:gs pos="100000">
                      <a:srgbClr val="020A51"/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lumMod val="95000"/>
                      <a:alpha val="50196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3FED18F-D1BD-598F-98A8-3C60CC262154}"/>
                </a:ext>
              </a:extLst>
            </p:cNvPr>
            <p:cNvGrpSpPr/>
            <p:nvPr/>
          </p:nvGrpSpPr>
          <p:grpSpPr>
            <a:xfrm>
              <a:off x="1285171" y="1513678"/>
              <a:ext cx="10416971" cy="1162060"/>
              <a:chOff x="1285171" y="1513678"/>
              <a:chExt cx="10416971" cy="1162060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2B32611E-9356-ED6F-3ABB-60F3D6A662D0}"/>
                  </a:ext>
                </a:extLst>
              </p:cNvPr>
              <p:cNvSpPr txBox="1"/>
              <p:nvPr/>
            </p:nvSpPr>
            <p:spPr>
              <a:xfrm>
                <a:off x="1285171" y="1513678"/>
                <a:ext cx="122040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3000+</a:t>
                </a: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959B739-F3C3-0DD4-19E1-1045C7F7430F}"/>
                  </a:ext>
                </a:extLst>
              </p:cNvPr>
              <p:cNvSpPr txBox="1"/>
              <p:nvPr/>
            </p:nvSpPr>
            <p:spPr>
              <a:xfrm>
                <a:off x="4063736" y="1513678"/>
                <a:ext cx="8128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120+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5F56716E-B643-7A74-D8D8-8877C69DD305}"/>
                  </a:ext>
                </a:extLst>
              </p:cNvPr>
              <p:cNvSpPr txBox="1"/>
              <p:nvPr/>
            </p:nvSpPr>
            <p:spPr>
              <a:xfrm>
                <a:off x="6827210" y="1513678"/>
                <a:ext cx="8128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30+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71428EE6-0FB6-387A-A57D-38FC8083EF83}"/>
                  </a:ext>
                </a:extLst>
              </p:cNvPr>
              <p:cNvSpPr txBox="1"/>
              <p:nvPr/>
            </p:nvSpPr>
            <p:spPr>
              <a:xfrm>
                <a:off x="9603014" y="1513678"/>
                <a:ext cx="8128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>
                    <a:solidFill>
                      <a:schemeClr val="accent5">
                        <a:lumMod val="50000"/>
                      </a:schemeClr>
                    </a:solidFill>
                    <a:latin typeface="+mj-lt"/>
                  </a:rPr>
                  <a:t>15+</a:t>
                </a:r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7AEE8188-63B6-EE17-0E2B-B12DC9CFA332}"/>
                  </a:ext>
                </a:extLst>
              </p:cNvPr>
              <p:cNvGrpSpPr/>
              <p:nvPr/>
            </p:nvGrpSpPr>
            <p:grpSpPr>
              <a:xfrm>
                <a:off x="1356587" y="1837114"/>
                <a:ext cx="10345555" cy="838624"/>
                <a:chOff x="1356587" y="1837114"/>
                <a:chExt cx="10345555" cy="838624"/>
              </a:xfrm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7C80E72F-243F-6EB9-1C3B-54E20DAA57F0}"/>
                    </a:ext>
                  </a:extLst>
                </p:cNvPr>
                <p:cNvGrpSpPr/>
                <p:nvPr/>
              </p:nvGrpSpPr>
              <p:grpSpPr>
                <a:xfrm>
                  <a:off x="1356587" y="1837114"/>
                  <a:ext cx="1876470" cy="669347"/>
                  <a:chOff x="1369287" y="1891684"/>
                  <a:chExt cx="1876470" cy="669347"/>
                </a:xfrm>
              </p:grpSpPr>
              <p:sp>
                <p:nvSpPr>
                  <p:cNvPr id="105" name="First name Second Name">
                    <a:extLst>
                      <a:ext uri="{FF2B5EF4-FFF2-40B4-BE49-F238E27FC236}">
                        <a16:creationId xmlns:a16="http://schemas.microsoft.com/office/drawing/2014/main" id="{4548D0E4-0B97-F437-18F0-3888ED327130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7" y="1891684"/>
                    <a:ext cx="1876470" cy="26674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2000">
                        <a:solidFill>
                          <a:srgbClr val="FFFFFF"/>
                        </a:solidFill>
                        <a:latin typeface="OpenSans-Bold"/>
                        <a:ea typeface="OpenSans-Bold"/>
                        <a:cs typeface="OpenSans-Bold"/>
                        <a:sym typeface="OpenSans-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20A51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Bold"/>
                      </a:rPr>
                      <a:t>Low Code App Experts</a:t>
                    </a:r>
                  </a:p>
                </p:txBody>
              </p:sp>
              <p:sp>
                <p:nvSpPr>
                  <p:cNvPr id="106" name="position in the company">
                    <a:extLst>
                      <a:ext uri="{FF2B5EF4-FFF2-40B4-BE49-F238E27FC236}">
                        <a16:creationId xmlns:a16="http://schemas.microsoft.com/office/drawing/2014/main" id="{117A13CC-29B8-704E-A8B3-EC65910B666A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7" y="2171181"/>
                    <a:ext cx="1482770" cy="38985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1400">
                        <a:solidFill>
                          <a:srgbClr val="FFFFFF"/>
                        </a:solidFill>
                        <a:latin typeface="OpenSans-Semibold"/>
                        <a:ea typeface="OpenSans-Semibold"/>
                        <a:cs typeface="OpenSans-Semibold"/>
                        <a:sym typeface="OpenSans-Semi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Semibold"/>
                      </a:rPr>
                      <a:t>Experienced in different Low Code Tools</a:t>
                    </a:r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5A3ADE27-A887-F7B5-D37D-E46E908DC2F4}"/>
                    </a:ext>
                  </a:extLst>
                </p:cNvPr>
                <p:cNvGrpSpPr/>
                <p:nvPr/>
              </p:nvGrpSpPr>
              <p:grpSpPr>
                <a:xfrm>
                  <a:off x="4129050" y="1837114"/>
                  <a:ext cx="1876470" cy="500070"/>
                  <a:chOff x="1369287" y="1891684"/>
                  <a:chExt cx="1876470" cy="500070"/>
                </a:xfrm>
              </p:grpSpPr>
              <p:sp>
                <p:nvSpPr>
                  <p:cNvPr id="111" name="First name Second Name">
                    <a:extLst>
                      <a:ext uri="{FF2B5EF4-FFF2-40B4-BE49-F238E27FC236}">
                        <a16:creationId xmlns:a16="http://schemas.microsoft.com/office/drawing/2014/main" id="{39BC770B-AB29-BC9D-C6B0-5AD567CF63DE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7" y="1891684"/>
                    <a:ext cx="1876470" cy="26674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2000">
                        <a:solidFill>
                          <a:srgbClr val="FFFFFF"/>
                        </a:solidFill>
                        <a:latin typeface="OpenSans-Bold"/>
                        <a:ea typeface="OpenSans-Bold"/>
                        <a:cs typeface="OpenSans-Bold"/>
                        <a:sym typeface="OpenSans-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20A51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Bold"/>
                      </a:rPr>
                      <a:t>Low Code Customers</a:t>
                    </a:r>
                  </a:p>
                </p:txBody>
              </p:sp>
              <p:sp>
                <p:nvSpPr>
                  <p:cNvPr id="112" name="position in the company">
                    <a:extLst>
                      <a:ext uri="{FF2B5EF4-FFF2-40B4-BE49-F238E27FC236}">
                        <a16:creationId xmlns:a16="http://schemas.microsoft.com/office/drawing/2014/main" id="{2C0473BF-97C1-78EC-67FB-8B03FB4A0CFD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7" y="2171181"/>
                    <a:ext cx="1532766" cy="22057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1400">
                        <a:solidFill>
                          <a:srgbClr val="FFFFFF"/>
                        </a:solidFill>
                        <a:latin typeface="OpenSans-Semibold"/>
                        <a:ea typeface="OpenSans-Semibold"/>
                        <a:cs typeface="OpenSans-Semibold"/>
                        <a:sym typeface="OpenSans-Semi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Semibold"/>
                      </a:rPr>
                      <a:t>Across 30+ Countries</a:t>
                    </a:r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4FA78423-E349-891D-56F9-1DAD79A3DDDE}"/>
                    </a:ext>
                  </a:extLst>
                </p:cNvPr>
                <p:cNvGrpSpPr/>
                <p:nvPr/>
              </p:nvGrpSpPr>
              <p:grpSpPr>
                <a:xfrm>
                  <a:off x="6892524" y="1837114"/>
                  <a:ext cx="1876470" cy="669347"/>
                  <a:chOff x="1369287" y="1783963"/>
                  <a:chExt cx="1876470" cy="669347"/>
                </a:xfrm>
              </p:grpSpPr>
              <p:sp>
                <p:nvSpPr>
                  <p:cNvPr id="114" name="First name Second Name">
                    <a:extLst>
                      <a:ext uri="{FF2B5EF4-FFF2-40B4-BE49-F238E27FC236}">
                        <a16:creationId xmlns:a16="http://schemas.microsoft.com/office/drawing/2014/main" id="{6E93207C-412E-B645-052B-58C27D72D3CE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7" y="1783963"/>
                    <a:ext cx="1876470" cy="26674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2000">
                        <a:solidFill>
                          <a:srgbClr val="FFFFFF"/>
                        </a:solidFill>
                        <a:latin typeface="OpenSans-Bold"/>
                        <a:ea typeface="OpenSans-Bold"/>
                        <a:cs typeface="OpenSans-Bold"/>
                        <a:sym typeface="OpenSans-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20A51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Bold"/>
                      </a:rPr>
                      <a:t>Appian Engagements</a:t>
                    </a:r>
                  </a:p>
                </p:txBody>
              </p:sp>
              <p:sp>
                <p:nvSpPr>
                  <p:cNvPr id="115" name="position in the company">
                    <a:extLst>
                      <a:ext uri="{FF2B5EF4-FFF2-40B4-BE49-F238E27FC236}">
                        <a16:creationId xmlns:a16="http://schemas.microsoft.com/office/drawing/2014/main" id="{3CC6845D-E2B8-1E33-AB37-32C97722588F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7" y="2063460"/>
                    <a:ext cx="1532766" cy="38985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1400">
                        <a:solidFill>
                          <a:srgbClr val="FFFFFF"/>
                        </a:solidFill>
                        <a:latin typeface="OpenSans-Semibold"/>
                        <a:ea typeface="OpenSans-Semibold"/>
                        <a:cs typeface="OpenSans-Semibold"/>
                        <a:sym typeface="OpenSans-Semi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Semibold"/>
                      </a:rPr>
                      <a:t>Across geographies &amp; Verticals</a:t>
                    </a:r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E9438FEB-FC69-3C8F-E6FB-6E21CFCABFB3}"/>
                    </a:ext>
                  </a:extLst>
                </p:cNvPr>
                <p:cNvGrpSpPr/>
                <p:nvPr/>
              </p:nvGrpSpPr>
              <p:grpSpPr>
                <a:xfrm>
                  <a:off x="9661485" y="1837114"/>
                  <a:ext cx="2040657" cy="838624"/>
                  <a:chOff x="1369286" y="1891684"/>
                  <a:chExt cx="2040657" cy="838624"/>
                </a:xfrm>
              </p:grpSpPr>
              <p:sp>
                <p:nvSpPr>
                  <p:cNvPr id="117" name="First name Second Name">
                    <a:extLst>
                      <a:ext uri="{FF2B5EF4-FFF2-40B4-BE49-F238E27FC236}">
                        <a16:creationId xmlns:a16="http://schemas.microsoft.com/office/drawing/2014/main" id="{BAA82AAF-D01E-9D3D-6C02-AE943027C351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6" y="1891684"/>
                    <a:ext cx="2040657" cy="266740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2000">
                        <a:solidFill>
                          <a:srgbClr val="FFFFFF"/>
                        </a:solidFill>
                        <a:latin typeface="OpenSans-Bold"/>
                        <a:ea typeface="OpenSans-Bold"/>
                        <a:cs typeface="OpenSans-Bold"/>
                        <a:sym typeface="OpenSans-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20A51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Bold"/>
                      </a:rPr>
                      <a:t>Appian Assets &amp; Enablers</a:t>
                    </a:r>
                  </a:p>
                </p:txBody>
              </p:sp>
              <p:sp>
                <p:nvSpPr>
                  <p:cNvPr id="118" name="position in the company">
                    <a:extLst>
                      <a:ext uri="{FF2B5EF4-FFF2-40B4-BE49-F238E27FC236}">
                        <a16:creationId xmlns:a16="http://schemas.microsoft.com/office/drawing/2014/main" id="{27F02EE0-AE60-37A8-CDC8-BD0812EF968D}"/>
                      </a:ext>
                    </a:extLst>
                  </p:cNvPr>
                  <p:cNvSpPr txBox="1"/>
                  <p:nvPr/>
                </p:nvSpPr>
                <p:spPr>
                  <a:xfrm>
                    <a:off x="1369287" y="2171181"/>
                    <a:ext cx="1532766" cy="559127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    </a:ext>
                  </a:extLst>
                </p:spPr>
                <p:txBody>
                  <a:bodyPr wrap="square" lIns="25400" tIns="25400" rIns="25400" bIns="25400" anchor="ctr">
                    <a:spAutoFit/>
                  </a:bodyPr>
                  <a:lstStyle>
                    <a:lvl1pPr>
                      <a:defRPr sz="1400">
                        <a:solidFill>
                          <a:srgbClr val="FFFFFF"/>
                        </a:solidFill>
                        <a:latin typeface="OpenSans-Semibold"/>
                        <a:ea typeface="OpenSans-Semibold"/>
                        <a:cs typeface="OpenSans-Semibold"/>
                        <a:sym typeface="OpenSans-Semibold"/>
                      </a:defRPr>
                    </a:lvl1pPr>
                  </a:lstStyle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  <a:sym typeface="OpenSans-Semibold"/>
                      </a:rPr>
                      <a:t>Frameworks, Solution prototypes,  Sandbox Platform, Best practices</a:t>
                    </a:r>
                  </a:p>
                </p:txBody>
              </p:sp>
            </p:grpSp>
          </p:grpSp>
        </p:grpSp>
        <p:pic>
          <p:nvPicPr>
            <p:cNvPr id="8194" name="Picture 2" descr="App development ">
              <a:extLst>
                <a:ext uri="{FF2B5EF4-FFF2-40B4-BE49-F238E27FC236}">
                  <a16:creationId xmlns:a16="http://schemas.microsoft.com/office/drawing/2014/main" id="{F9651157-4E9A-9C96-28DC-7C5CEB418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606" y="1995428"/>
              <a:ext cx="316108" cy="316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Rating ">
              <a:extLst>
                <a:ext uri="{FF2B5EF4-FFF2-40B4-BE49-F238E27FC236}">
                  <a16:creationId xmlns:a16="http://schemas.microsoft.com/office/drawing/2014/main" id="{58BF89E1-DA2B-53A3-3C3B-0FE6B2B2A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886" y="1943348"/>
              <a:ext cx="382812" cy="382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Plan ">
              <a:extLst>
                <a:ext uri="{FF2B5EF4-FFF2-40B4-BE49-F238E27FC236}">
                  <a16:creationId xmlns:a16="http://schemas.microsoft.com/office/drawing/2014/main" id="{A311CD65-2A85-476D-1112-32FE6D8F5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1994" y="1966020"/>
              <a:ext cx="354279" cy="354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Digital asset management ">
              <a:extLst>
                <a:ext uri="{FF2B5EF4-FFF2-40B4-BE49-F238E27FC236}">
                  <a16:creationId xmlns:a16="http://schemas.microsoft.com/office/drawing/2014/main" id="{6BDE4F10-A931-FE71-ACFA-706F178988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670" y="1972733"/>
              <a:ext cx="361498" cy="361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21" name="Group 8220">
            <a:extLst>
              <a:ext uri="{FF2B5EF4-FFF2-40B4-BE49-F238E27FC236}">
                <a16:creationId xmlns:a16="http://schemas.microsoft.com/office/drawing/2014/main" id="{462429B4-2238-AE27-5746-2DCC9B234C91}"/>
              </a:ext>
            </a:extLst>
          </p:cNvPr>
          <p:cNvGrpSpPr/>
          <p:nvPr/>
        </p:nvGrpSpPr>
        <p:grpSpPr>
          <a:xfrm>
            <a:off x="0" y="2782071"/>
            <a:ext cx="12329171" cy="1665424"/>
            <a:chOff x="0" y="2708331"/>
            <a:chExt cx="12329171" cy="166542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0931CB6-6119-6B59-F848-5FEF38BE35DC}"/>
                </a:ext>
              </a:extLst>
            </p:cNvPr>
            <p:cNvSpPr/>
            <p:nvPr/>
          </p:nvSpPr>
          <p:spPr>
            <a:xfrm>
              <a:off x="0" y="2841320"/>
              <a:ext cx="12192000" cy="1532435"/>
            </a:xfrm>
            <a:prstGeom prst="rect">
              <a:avLst/>
            </a:prstGeom>
            <a:gradFill>
              <a:gsLst>
                <a:gs pos="0">
                  <a:srgbClr val="209BFD"/>
                </a:gs>
                <a:gs pos="100000">
                  <a:srgbClr val="020A51"/>
                </a:gs>
              </a:gsLst>
              <a:lin ang="13500000" scaled="1"/>
            </a:gra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B50F9B2-0F24-7766-34E2-B053746E6838}"/>
                </a:ext>
              </a:extLst>
            </p:cNvPr>
            <p:cNvSpPr/>
            <p:nvPr/>
          </p:nvSpPr>
          <p:spPr>
            <a:xfrm>
              <a:off x="4953000" y="2708331"/>
              <a:ext cx="2286000" cy="273833"/>
            </a:xfrm>
            <a:prstGeom prst="roundRect">
              <a:avLst>
                <a:gd name="adj" fmla="val 50000"/>
              </a:avLst>
            </a:prstGeom>
            <a:solidFill>
              <a:srgbClr val="020A5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Our Readiness</a:t>
              </a:r>
            </a:p>
          </p:txBody>
        </p:sp>
        <p:sp>
          <p:nvSpPr>
            <p:cNvPr id="8219" name="TextBox 8218">
              <a:extLst>
                <a:ext uri="{FF2B5EF4-FFF2-40B4-BE49-F238E27FC236}">
                  <a16:creationId xmlns:a16="http://schemas.microsoft.com/office/drawing/2014/main" id="{1D36A5AF-B0BF-C7F9-30EE-5338D0C93947}"/>
                </a:ext>
              </a:extLst>
            </p:cNvPr>
            <p:cNvSpPr txBox="1"/>
            <p:nvPr/>
          </p:nvSpPr>
          <p:spPr>
            <a:xfrm>
              <a:off x="886776" y="3085364"/>
              <a:ext cx="1632991" cy="677105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16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Delivery Locations</a:t>
              </a:r>
            </a:p>
          </p:txBody>
        </p:sp>
        <p:pic>
          <p:nvPicPr>
            <p:cNvPr id="8220" name="Picture 821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0E9C143-3926-337D-4760-30A9A52A8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01" y="3228486"/>
              <a:ext cx="450123" cy="450123"/>
            </a:xfrm>
            <a:prstGeom prst="rect">
              <a:avLst/>
            </a:prstGeom>
          </p:spPr>
        </p:pic>
        <p:sp>
          <p:nvSpPr>
            <p:cNvPr id="8199" name="TextBox 8198">
              <a:extLst>
                <a:ext uri="{FF2B5EF4-FFF2-40B4-BE49-F238E27FC236}">
                  <a16:creationId xmlns:a16="http://schemas.microsoft.com/office/drawing/2014/main" id="{A77C64F7-96FE-7478-D249-133E4346A9E1}"/>
                </a:ext>
              </a:extLst>
            </p:cNvPr>
            <p:cNvSpPr txBox="1"/>
            <p:nvPr/>
          </p:nvSpPr>
          <p:spPr>
            <a:xfrm>
              <a:off x="3076246" y="3085364"/>
              <a:ext cx="1788862" cy="677105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300+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Appian Consultants</a:t>
              </a:r>
            </a:p>
          </p:txBody>
        </p:sp>
        <p:sp>
          <p:nvSpPr>
            <p:cNvPr id="8217" name="TextBox 8216">
              <a:extLst>
                <a:ext uri="{FF2B5EF4-FFF2-40B4-BE49-F238E27FC236}">
                  <a16:creationId xmlns:a16="http://schemas.microsoft.com/office/drawing/2014/main" id="{D23DB975-C758-CB6A-FEB9-13281D6969E7}"/>
                </a:ext>
              </a:extLst>
            </p:cNvPr>
            <p:cNvSpPr txBox="1"/>
            <p:nvPr/>
          </p:nvSpPr>
          <p:spPr>
            <a:xfrm>
              <a:off x="5490919" y="3085364"/>
              <a:ext cx="1845898" cy="677105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150+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Processes</a:t>
              </a:r>
            </a:p>
          </p:txBody>
        </p:sp>
        <p:pic>
          <p:nvPicPr>
            <p:cNvPr id="8218" name="Graphic 8217" descr="Cycle with people outline">
              <a:extLst>
                <a:ext uri="{FF2B5EF4-FFF2-40B4-BE49-F238E27FC236}">
                  <a16:creationId xmlns:a16="http://schemas.microsoft.com/office/drawing/2014/main" id="{E3B60B7F-D77C-E139-C2E7-2DCDEC42C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97329" y="3163136"/>
              <a:ext cx="545613" cy="545613"/>
            </a:xfrm>
            <a:prstGeom prst="rect">
              <a:avLst/>
            </a:prstGeom>
          </p:spPr>
        </p:pic>
        <p:sp>
          <p:nvSpPr>
            <p:cNvPr id="8215" name="TextBox 8214">
              <a:extLst>
                <a:ext uri="{FF2B5EF4-FFF2-40B4-BE49-F238E27FC236}">
                  <a16:creationId xmlns:a16="http://schemas.microsoft.com/office/drawing/2014/main" id="{DC221DB3-828D-EEC4-CD17-21B35BF3DF9D}"/>
                </a:ext>
              </a:extLst>
            </p:cNvPr>
            <p:cNvSpPr txBox="1"/>
            <p:nvPr/>
          </p:nvSpPr>
          <p:spPr>
            <a:xfrm>
              <a:off x="7809167" y="3085364"/>
              <a:ext cx="2038965" cy="738662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Dedicated Appian COE</a:t>
              </a:r>
            </a:p>
          </p:txBody>
        </p:sp>
        <p:pic>
          <p:nvPicPr>
            <p:cNvPr id="8216" name="Graphic 8215" descr="Group brainstorm outline">
              <a:extLst>
                <a:ext uri="{FF2B5EF4-FFF2-40B4-BE49-F238E27FC236}">
                  <a16:creationId xmlns:a16="http://schemas.microsoft.com/office/drawing/2014/main" id="{584B90B5-DEA3-85AA-6662-182AEF129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505575" y="3175960"/>
              <a:ext cx="527631" cy="527631"/>
            </a:xfrm>
            <a:prstGeom prst="rect">
              <a:avLst/>
            </a:prstGeom>
          </p:spPr>
        </p:pic>
        <p:cxnSp>
          <p:nvCxnSpPr>
            <p:cNvPr id="8203" name="Straight Connector 8202">
              <a:extLst>
                <a:ext uri="{FF2B5EF4-FFF2-40B4-BE49-F238E27FC236}">
                  <a16:creationId xmlns:a16="http://schemas.microsoft.com/office/drawing/2014/main" id="{5B7D1D7E-32EC-2BFA-29D3-2170BAA79DE7}"/>
                </a:ext>
              </a:extLst>
            </p:cNvPr>
            <p:cNvCxnSpPr/>
            <p:nvPr/>
          </p:nvCxnSpPr>
          <p:spPr>
            <a:xfrm>
              <a:off x="4812182" y="3210165"/>
              <a:ext cx="0" cy="8950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04" name="Straight Connector 8203">
              <a:extLst>
                <a:ext uri="{FF2B5EF4-FFF2-40B4-BE49-F238E27FC236}">
                  <a16:creationId xmlns:a16="http://schemas.microsoft.com/office/drawing/2014/main" id="{CF08828F-C5DA-AE3A-7357-C256F9950A8B}"/>
                </a:ext>
              </a:extLst>
            </p:cNvPr>
            <p:cNvCxnSpPr/>
            <p:nvPr/>
          </p:nvCxnSpPr>
          <p:spPr>
            <a:xfrm>
              <a:off x="7278434" y="3163136"/>
              <a:ext cx="0" cy="8950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05" name="TextBox 8204">
              <a:extLst>
                <a:ext uri="{FF2B5EF4-FFF2-40B4-BE49-F238E27FC236}">
                  <a16:creationId xmlns:a16="http://schemas.microsoft.com/office/drawing/2014/main" id="{43F7F524-F6E1-F36F-3FD1-C7D786F04FEE}"/>
                </a:ext>
              </a:extLst>
            </p:cNvPr>
            <p:cNvSpPr txBox="1"/>
            <p:nvPr/>
          </p:nvSpPr>
          <p:spPr>
            <a:xfrm>
              <a:off x="5506404" y="3773920"/>
              <a:ext cx="1845899" cy="4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To Automate, Extend or Connect across Enterprise </a:t>
              </a:r>
            </a:p>
          </p:txBody>
        </p:sp>
        <p:sp>
          <p:nvSpPr>
            <p:cNvPr id="8206" name="TextBox 8205">
              <a:extLst>
                <a:ext uri="{FF2B5EF4-FFF2-40B4-BE49-F238E27FC236}">
                  <a16:creationId xmlns:a16="http://schemas.microsoft.com/office/drawing/2014/main" id="{3A4E811A-4F84-EDE7-F05B-0D41290F46D3}"/>
                </a:ext>
              </a:extLst>
            </p:cNvPr>
            <p:cNvSpPr txBox="1"/>
            <p:nvPr/>
          </p:nvSpPr>
          <p:spPr>
            <a:xfrm>
              <a:off x="7845494" y="3773920"/>
              <a:ext cx="1989860" cy="4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Helping in Design, Automate and Optimize</a:t>
              </a:r>
            </a:p>
          </p:txBody>
        </p:sp>
        <p:sp>
          <p:nvSpPr>
            <p:cNvPr id="8207" name="TextBox 8206">
              <a:extLst>
                <a:ext uri="{FF2B5EF4-FFF2-40B4-BE49-F238E27FC236}">
                  <a16:creationId xmlns:a16="http://schemas.microsoft.com/office/drawing/2014/main" id="{2AC20196-AA17-BC1E-E579-D35960EB2A9E}"/>
                </a:ext>
              </a:extLst>
            </p:cNvPr>
            <p:cNvSpPr txBox="1"/>
            <p:nvPr/>
          </p:nvSpPr>
          <p:spPr>
            <a:xfrm>
              <a:off x="3082211" y="3773920"/>
              <a:ext cx="180377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Delivering End to End Process Automation with 100+ Appian certified</a:t>
              </a:r>
            </a:p>
          </p:txBody>
        </p:sp>
        <p:sp>
          <p:nvSpPr>
            <p:cNvPr id="8208" name="TextBox 8207">
              <a:extLst>
                <a:ext uri="{FF2B5EF4-FFF2-40B4-BE49-F238E27FC236}">
                  <a16:creationId xmlns:a16="http://schemas.microsoft.com/office/drawing/2014/main" id="{E83FF1A7-998A-EE8B-F410-0DCCBF1C6626}"/>
                </a:ext>
              </a:extLst>
            </p:cNvPr>
            <p:cNvSpPr txBox="1"/>
            <p:nvPr/>
          </p:nvSpPr>
          <p:spPr>
            <a:xfrm>
              <a:off x="921924" y="3773920"/>
              <a:ext cx="1521279" cy="4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Ensuring local talent &amp; governance</a:t>
              </a:r>
            </a:p>
          </p:txBody>
        </p:sp>
        <p:cxnSp>
          <p:nvCxnSpPr>
            <p:cNvPr id="8209" name="Straight Connector 8208">
              <a:extLst>
                <a:ext uri="{FF2B5EF4-FFF2-40B4-BE49-F238E27FC236}">
                  <a16:creationId xmlns:a16="http://schemas.microsoft.com/office/drawing/2014/main" id="{13F81690-0F91-0F4F-C4CF-614256A4432A}"/>
                </a:ext>
              </a:extLst>
            </p:cNvPr>
            <p:cNvCxnSpPr/>
            <p:nvPr/>
          </p:nvCxnSpPr>
          <p:spPr>
            <a:xfrm>
              <a:off x="2472920" y="3210165"/>
              <a:ext cx="0" cy="8950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10" name="Straight Connector 8209">
              <a:extLst>
                <a:ext uri="{FF2B5EF4-FFF2-40B4-BE49-F238E27FC236}">
                  <a16:creationId xmlns:a16="http://schemas.microsoft.com/office/drawing/2014/main" id="{59DE0970-C7A7-AE11-A023-15326BAB26E7}"/>
                </a:ext>
              </a:extLst>
            </p:cNvPr>
            <p:cNvCxnSpPr/>
            <p:nvPr/>
          </p:nvCxnSpPr>
          <p:spPr>
            <a:xfrm>
              <a:off x="9730705" y="3190841"/>
              <a:ext cx="0" cy="8950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11" name="Picture 82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9B74CC6-28C2-3BD0-55EF-05614F778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Photocopy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75" y="3190701"/>
              <a:ext cx="525012" cy="525012"/>
            </a:xfrm>
            <a:prstGeom prst="rect">
              <a:avLst/>
            </a:prstGeom>
          </p:spPr>
        </p:pic>
        <p:sp>
          <p:nvSpPr>
            <p:cNvPr id="8212" name="TextBox 8211">
              <a:extLst>
                <a:ext uri="{FF2B5EF4-FFF2-40B4-BE49-F238E27FC236}">
                  <a16:creationId xmlns:a16="http://schemas.microsoft.com/office/drawing/2014/main" id="{551A31EB-621C-BE7D-D069-E12C876854F3}"/>
                </a:ext>
              </a:extLst>
            </p:cNvPr>
            <p:cNvSpPr txBox="1"/>
            <p:nvPr/>
          </p:nvSpPr>
          <p:spPr>
            <a:xfrm>
              <a:off x="10289130" y="3085364"/>
              <a:ext cx="2038965" cy="738662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4BD97"/>
                </a:buClr>
                <a:buSzPct val="25000"/>
                <a:buFontTx/>
                <a:buNone/>
                <a:tabLst/>
                <a:defRPr/>
              </a:pPr>
              <a:r>
                <a:rPr lang="en-US" sz="2000" b="1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Strategic Partnership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8213" name="TextBox 8212">
              <a:extLst>
                <a:ext uri="{FF2B5EF4-FFF2-40B4-BE49-F238E27FC236}">
                  <a16:creationId xmlns:a16="http://schemas.microsoft.com/office/drawing/2014/main" id="{8AE6BE9C-00E9-6419-AF00-C30CEFC38018}"/>
                </a:ext>
              </a:extLst>
            </p:cNvPr>
            <p:cNvSpPr txBox="1"/>
            <p:nvPr/>
          </p:nvSpPr>
          <p:spPr>
            <a:xfrm>
              <a:off x="10339311" y="3773920"/>
              <a:ext cx="1989860" cy="4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Partner driven GTM driving growth.</a:t>
              </a:r>
            </a:p>
          </p:txBody>
        </p:sp>
        <p:pic>
          <p:nvPicPr>
            <p:cNvPr id="8214" name="Picture 8213">
              <a:extLst>
                <a:ext uri="{FF2B5EF4-FFF2-40B4-BE49-F238E27FC236}">
                  <a16:creationId xmlns:a16="http://schemas.microsoft.com/office/drawing/2014/main" id="{8DC2440F-3881-DD58-EDF5-B9DFC7F9C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36817" y="3174184"/>
              <a:ext cx="480247" cy="480247"/>
            </a:xfrm>
            <a:prstGeom prst="rect">
              <a:avLst/>
            </a:prstGeom>
          </p:spPr>
        </p:pic>
      </p:grpSp>
      <p:sp>
        <p:nvSpPr>
          <p:cNvPr id="8222" name="Rectangle: Rounded Corners 8221">
            <a:extLst>
              <a:ext uri="{FF2B5EF4-FFF2-40B4-BE49-F238E27FC236}">
                <a16:creationId xmlns:a16="http://schemas.microsoft.com/office/drawing/2014/main" id="{1B9294D5-6AF4-0D09-95C4-B958A0841B7E}"/>
              </a:ext>
            </a:extLst>
          </p:cNvPr>
          <p:cNvSpPr/>
          <p:nvPr/>
        </p:nvSpPr>
        <p:spPr>
          <a:xfrm>
            <a:off x="4953000" y="4495478"/>
            <a:ext cx="2286000" cy="273833"/>
          </a:xfrm>
          <a:prstGeom prst="roundRect">
            <a:avLst>
              <a:gd name="adj" fmla="val 50000"/>
            </a:avLst>
          </a:prstGeom>
          <a:solidFill>
            <a:srgbClr val="02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Our Enablers </a:t>
            </a:r>
          </a:p>
        </p:txBody>
      </p:sp>
      <p:sp>
        <p:nvSpPr>
          <p:cNvPr id="8225" name="TextBox 8224">
            <a:extLst>
              <a:ext uri="{FF2B5EF4-FFF2-40B4-BE49-F238E27FC236}">
                <a16:creationId xmlns:a16="http://schemas.microsoft.com/office/drawing/2014/main" id="{A8352C91-C700-E0D4-0824-DFFF3C277534}"/>
              </a:ext>
            </a:extLst>
          </p:cNvPr>
          <p:cNvSpPr txBox="1"/>
          <p:nvPr/>
        </p:nvSpPr>
        <p:spPr>
          <a:xfrm>
            <a:off x="4163007" y="4812726"/>
            <a:ext cx="386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20A5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OpenSans-Bold"/>
              </a:rPr>
              <a:t>How We Support Our Customers</a:t>
            </a:r>
            <a:endParaRPr lang="en-US">
              <a:solidFill>
                <a:srgbClr val="020A51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6A1CAD-1232-D144-A3DB-4712B2896674}"/>
              </a:ext>
            </a:extLst>
          </p:cNvPr>
          <p:cNvGrpSpPr/>
          <p:nvPr/>
        </p:nvGrpSpPr>
        <p:grpSpPr>
          <a:xfrm>
            <a:off x="183237" y="5136051"/>
            <a:ext cx="1844490" cy="1155447"/>
            <a:chOff x="598713" y="5196015"/>
            <a:chExt cx="1844490" cy="1155447"/>
          </a:xfrm>
        </p:grpSpPr>
        <p:sp>
          <p:nvSpPr>
            <p:cNvPr id="8239" name="Oval 8238">
              <a:extLst>
                <a:ext uri="{FF2B5EF4-FFF2-40B4-BE49-F238E27FC236}">
                  <a16:creationId xmlns:a16="http://schemas.microsoft.com/office/drawing/2014/main" id="{90EB5B7F-9568-8816-141F-9EC1FCAF183B}"/>
                </a:ext>
              </a:extLst>
            </p:cNvPr>
            <p:cNvSpPr/>
            <p:nvPr/>
          </p:nvSpPr>
          <p:spPr>
            <a:xfrm>
              <a:off x="1181488" y="5196015"/>
              <a:ext cx="682171" cy="682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45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228" name="Group 8227">
              <a:extLst>
                <a:ext uri="{FF2B5EF4-FFF2-40B4-BE49-F238E27FC236}">
                  <a16:creationId xmlns:a16="http://schemas.microsoft.com/office/drawing/2014/main" id="{B960A410-BAC7-D1B6-CED9-453CFC9E765F}"/>
                </a:ext>
              </a:extLst>
            </p:cNvPr>
            <p:cNvGrpSpPr/>
            <p:nvPr/>
          </p:nvGrpSpPr>
          <p:grpSpPr>
            <a:xfrm>
              <a:off x="598713" y="5715531"/>
              <a:ext cx="1844490" cy="635931"/>
              <a:chOff x="733616" y="5268794"/>
              <a:chExt cx="2286000" cy="525563"/>
            </a:xfrm>
          </p:grpSpPr>
          <p:sp>
            <p:nvSpPr>
              <p:cNvPr id="8226" name="Rectangle 8225">
                <a:extLst>
                  <a:ext uri="{FF2B5EF4-FFF2-40B4-BE49-F238E27FC236}">
                    <a16:creationId xmlns:a16="http://schemas.microsoft.com/office/drawing/2014/main" id="{18B4202A-2784-F5D6-0EC4-9731E06E8159}"/>
                  </a:ext>
                </a:extLst>
              </p:cNvPr>
              <p:cNvSpPr/>
              <p:nvPr/>
            </p:nvSpPr>
            <p:spPr>
              <a:xfrm>
                <a:off x="733616" y="5268794"/>
                <a:ext cx="2286000" cy="52556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ROI Calculator</a:t>
                </a:r>
              </a:p>
            </p:txBody>
          </p:sp>
          <p:sp>
            <p:nvSpPr>
              <p:cNvPr id="8227" name="TextBox 8226">
                <a:extLst>
                  <a:ext uri="{FF2B5EF4-FFF2-40B4-BE49-F238E27FC236}">
                    <a16:creationId xmlns:a16="http://schemas.microsoft.com/office/drawing/2014/main" id="{03C4172E-D012-DB51-6144-BF46F852F326}"/>
                  </a:ext>
                </a:extLst>
              </p:cNvPr>
              <p:cNvSpPr txBox="1"/>
              <p:nvPr/>
            </p:nvSpPr>
            <p:spPr>
              <a:xfrm>
                <a:off x="739635" y="5525497"/>
                <a:ext cx="2279981" cy="208113"/>
              </a:xfrm>
              <a:prstGeom prst="rect">
                <a:avLst/>
              </a:prstGeom>
              <a:solidFill>
                <a:srgbClr val="000000">
                  <a:alpha val="46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Project Business Benefits</a:t>
                </a:r>
              </a:p>
            </p:txBody>
          </p:sp>
        </p:grpSp>
        <p:pic>
          <p:nvPicPr>
            <p:cNvPr id="8243" name="Picture 10" descr="Accounting ">
              <a:extLst>
                <a:ext uri="{FF2B5EF4-FFF2-40B4-BE49-F238E27FC236}">
                  <a16:creationId xmlns:a16="http://schemas.microsoft.com/office/drawing/2014/main" id="{187B0EDA-29AD-99F7-1F82-946271AA0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462" y="5322212"/>
              <a:ext cx="296221" cy="296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522802-EDDA-1A02-9BFA-30465D99D23C}"/>
              </a:ext>
            </a:extLst>
          </p:cNvPr>
          <p:cNvGrpSpPr/>
          <p:nvPr/>
        </p:nvGrpSpPr>
        <p:grpSpPr>
          <a:xfrm>
            <a:off x="7096659" y="5182058"/>
            <a:ext cx="2286000" cy="1109207"/>
            <a:chOff x="5564478" y="5196015"/>
            <a:chExt cx="2286000" cy="1109207"/>
          </a:xfrm>
        </p:grpSpPr>
        <p:sp>
          <p:nvSpPr>
            <p:cNvPr id="8241" name="Oval 8240">
              <a:extLst>
                <a:ext uri="{FF2B5EF4-FFF2-40B4-BE49-F238E27FC236}">
                  <a16:creationId xmlns:a16="http://schemas.microsoft.com/office/drawing/2014/main" id="{F590ABF5-C291-731D-59AD-667140E30FF8}"/>
                </a:ext>
              </a:extLst>
            </p:cNvPr>
            <p:cNvSpPr/>
            <p:nvPr/>
          </p:nvSpPr>
          <p:spPr>
            <a:xfrm>
              <a:off x="6366393" y="5196015"/>
              <a:ext cx="682171" cy="682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45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232" name="Group 8231">
              <a:extLst>
                <a:ext uri="{FF2B5EF4-FFF2-40B4-BE49-F238E27FC236}">
                  <a16:creationId xmlns:a16="http://schemas.microsoft.com/office/drawing/2014/main" id="{2EC81A24-8C5C-7CA1-2951-B18C7D8DCD57}"/>
                </a:ext>
              </a:extLst>
            </p:cNvPr>
            <p:cNvGrpSpPr/>
            <p:nvPr/>
          </p:nvGrpSpPr>
          <p:grpSpPr>
            <a:xfrm>
              <a:off x="5564478" y="5669291"/>
              <a:ext cx="2286000" cy="635931"/>
              <a:chOff x="733616" y="5268794"/>
              <a:chExt cx="2286000" cy="525563"/>
            </a:xfrm>
          </p:grpSpPr>
          <p:sp>
            <p:nvSpPr>
              <p:cNvPr id="8233" name="Rectangle 8232">
                <a:extLst>
                  <a:ext uri="{FF2B5EF4-FFF2-40B4-BE49-F238E27FC236}">
                    <a16:creationId xmlns:a16="http://schemas.microsoft.com/office/drawing/2014/main" id="{0D1637E1-A8FE-1E63-BFB5-C8C1163BDB6E}"/>
                  </a:ext>
                </a:extLst>
              </p:cNvPr>
              <p:cNvSpPr/>
              <p:nvPr/>
            </p:nvSpPr>
            <p:spPr>
              <a:xfrm>
                <a:off x="733616" y="5268794"/>
                <a:ext cx="2286000" cy="52556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Risk &amp; Control Governance</a:t>
                </a:r>
              </a:p>
            </p:txBody>
          </p:sp>
          <p:sp>
            <p:nvSpPr>
              <p:cNvPr id="8234" name="TextBox 8233">
                <a:extLst>
                  <a:ext uri="{FF2B5EF4-FFF2-40B4-BE49-F238E27FC236}">
                    <a16:creationId xmlns:a16="http://schemas.microsoft.com/office/drawing/2014/main" id="{170CD851-C1E1-78F2-EF67-0A2BFBF6C152}"/>
                  </a:ext>
                </a:extLst>
              </p:cNvPr>
              <p:cNvSpPr txBox="1"/>
              <p:nvPr/>
            </p:nvSpPr>
            <p:spPr>
              <a:xfrm>
                <a:off x="739635" y="5515092"/>
                <a:ext cx="2279981" cy="228925"/>
              </a:xfrm>
              <a:prstGeom prst="rect">
                <a:avLst/>
              </a:prstGeom>
              <a:solidFill>
                <a:srgbClr val="000000">
                  <a:alpha val="46000"/>
                </a:srgbClr>
              </a:solidFill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Reimagining EUC Remediation</a:t>
                </a:r>
              </a:p>
            </p:txBody>
          </p:sp>
        </p:grpSp>
        <p:pic>
          <p:nvPicPr>
            <p:cNvPr id="8247" name="Picture 14" descr="Transformation ">
              <a:extLst>
                <a:ext uri="{FF2B5EF4-FFF2-40B4-BE49-F238E27FC236}">
                  <a16:creationId xmlns:a16="http://schemas.microsoft.com/office/drawing/2014/main" id="{2DDD415E-CBF5-33E4-E5BB-78464409C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985" y="5308033"/>
              <a:ext cx="314986" cy="314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986A88D-54B8-0617-C680-77A5E0D20EB2}"/>
              </a:ext>
            </a:extLst>
          </p:cNvPr>
          <p:cNvGrpSpPr/>
          <p:nvPr/>
        </p:nvGrpSpPr>
        <p:grpSpPr>
          <a:xfrm>
            <a:off x="4611620" y="5170984"/>
            <a:ext cx="2389003" cy="1109726"/>
            <a:chOff x="8156929" y="5195496"/>
            <a:chExt cx="2561327" cy="1109726"/>
          </a:xfrm>
        </p:grpSpPr>
        <p:sp>
          <p:nvSpPr>
            <p:cNvPr id="8242" name="Oval 8241">
              <a:extLst>
                <a:ext uri="{FF2B5EF4-FFF2-40B4-BE49-F238E27FC236}">
                  <a16:creationId xmlns:a16="http://schemas.microsoft.com/office/drawing/2014/main" id="{9E6DFB88-A0C8-5F42-88FF-5831DC362595}"/>
                </a:ext>
              </a:extLst>
            </p:cNvPr>
            <p:cNvSpPr/>
            <p:nvPr/>
          </p:nvSpPr>
          <p:spPr>
            <a:xfrm>
              <a:off x="9093497" y="5195496"/>
              <a:ext cx="682171" cy="682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45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235" name="Group 8234">
              <a:extLst>
                <a:ext uri="{FF2B5EF4-FFF2-40B4-BE49-F238E27FC236}">
                  <a16:creationId xmlns:a16="http://schemas.microsoft.com/office/drawing/2014/main" id="{D6BEE657-2A81-F382-478C-52CA9652AF9F}"/>
                </a:ext>
              </a:extLst>
            </p:cNvPr>
            <p:cNvGrpSpPr/>
            <p:nvPr/>
          </p:nvGrpSpPr>
          <p:grpSpPr>
            <a:xfrm>
              <a:off x="8156929" y="5669291"/>
              <a:ext cx="2561327" cy="635931"/>
              <a:chOff x="733615" y="5268794"/>
              <a:chExt cx="2561327" cy="525563"/>
            </a:xfrm>
          </p:grpSpPr>
          <p:sp>
            <p:nvSpPr>
              <p:cNvPr id="8236" name="Rectangle 8235">
                <a:extLst>
                  <a:ext uri="{FF2B5EF4-FFF2-40B4-BE49-F238E27FC236}">
                    <a16:creationId xmlns:a16="http://schemas.microsoft.com/office/drawing/2014/main" id="{7A20D738-AA5E-CD63-81F2-6DE1B87E079C}"/>
                  </a:ext>
                </a:extLst>
              </p:cNvPr>
              <p:cNvSpPr/>
              <p:nvPr/>
            </p:nvSpPr>
            <p:spPr>
              <a:xfrm>
                <a:off x="733615" y="5268794"/>
                <a:ext cx="2555308" cy="52556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1440" tIns="45720" rIns="91440" bIns="45720" rtlCol="0" anchor="t"/>
              <a:lstStyle/>
              <a:p>
                <a:pPr algn="ctr" defTabSz="914377">
                  <a:defRPr/>
                </a:pPr>
                <a:r>
                  <a:rPr kumimoji="0" lang="en-US" sz="1400" b="1" i="0" u="none" strike="noStrike" kern="1200" cap="none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Applify.ai</a:t>
                </a:r>
                <a:endParaRPr lang="en-US"/>
              </a:p>
            </p:txBody>
          </p:sp>
          <p:sp>
            <p:nvSpPr>
              <p:cNvPr id="8237" name="TextBox 8236">
                <a:extLst>
                  <a:ext uri="{FF2B5EF4-FFF2-40B4-BE49-F238E27FC236}">
                    <a16:creationId xmlns:a16="http://schemas.microsoft.com/office/drawing/2014/main" id="{5BD9DB94-DC6A-22FE-3EA9-C015B276DE12}"/>
                  </a:ext>
                </a:extLst>
              </p:cNvPr>
              <p:cNvSpPr txBox="1"/>
              <p:nvPr/>
            </p:nvSpPr>
            <p:spPr>
              <a:xfrm>
                <a:off x="739634" y="5525285"/>
                <a:ext cx="2555308" cy="216207"/>
              </a:xfrm>
              <a:prstGeom prst="rect">
                <a:avLst/>
              </a:prstGeom>
              <a:solidFill>
                <a:srgbClr val="000000">
                  <a:alpha val="46000"/>
                </a:srgbClr>
              </a:solidFill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algn="ctr" defTabSz="914377">
                  <a:defRPr/>
                </a:pPr>
                <a:r>
                  <a:rPr kumimoji="0" lang="en-US" sz="11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GenAI</a:t>
                </a:r>
                <a:r>
                  <a:rPr kumimoji="0" lang="en-US" sz="11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 based Application Buildouts</a:t>
                </a:r>
                <a:endPara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248" name="Picture 16" descr="Onboarding ">
              <a:extLst>
                <a:ext uri="{FF2B5EF4-FFF2-40B4-BE49-F238E27FC236}">
                  <a16:creationId xmlns:a16="http://schemas.microsoft.com/office/drawing/2014/main" id="{A74E9F42-4629-BF7F-7367-51D119861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3341" y="5306717"/>
              <a:ext cx="301501" cy="30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83AC28-E797-D219-1FC2-28168EE22B78}"/>
              </a:ext>
            </a:extLst>
          </p:cNvPr>
          <p:cNvGrpSpPr/>
          <p:nvPr/>
        </p:nvGrpSpPr>
        <p:grpSpPr>
          <a:xfrm>
            <a:off x="2184667" y="5182291"/>
            <a:ext cx="2286000" cy="1109207"/>
            <a:chOff x="8156930" y="5196015"/>
            <a:chExt cx="2286000" cy="110920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275147-E63D-D03B-4AB7-6AB030AD8668}"/>
                </a:ext>
              </a:extLst>
            </p:cNvPr>
            <p:cNvSpPr/>
            <p:nvPr/>
          </p:nvSpPr>
          <p:spPr>
            <a:xfrm>
              <a:off x="8958845" y="5196015"/>
              <a:ext cx="682171" cy="682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45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4E71C4-7D9C-3ECE-AA65-8AFA47E58137}"/>
                </a:ext>
              </a:extLst>
            </p:cNvPr>
            <p:cNvGrpSpPr/>
            <p:nvPr/>
          </p:nvGrpSpPr>
          <p:grpSpPr>
            <a:xfrm>
              <a:off x="8156930" y="5669291"/>
              <a:ext cx="2286000" cy="635931"/>
              <a:chOff x="733616" y="5268794"/>
              <a:chExt cx="2286000" cy="52556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B1A4803-577C-98B0-2EB5-17694EE43662}"/>
                  </a:ext>
                </a:extLst>
              </p:cNvPr>
              <p:cNvSpPr/>
              <p:nvPr/>
            </p:nvSpPr>
            <p:spPr>
              <a:xfrm>
                <a:off x="733616" y="5268794"/>
                <a:ext cx="2286000" cy="52556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1440" tIns="45720" rIns="91440" bIns="45720" rtlCol="0" anchor="t"/>
              <a:lstStyle/>
              <a:p>
                <a:pPr algn="ctr" defTabSz="914377">
                  <a:defRPr/>
                </a:pPr>
                <a:r>
                  <a:rPr kumimoji="0" lang="en-US" sz="1400" b="1" i="0" u="none" strike="noStrike" kern="1200" cap="none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Onboarding</a:t>
                </a:r>
                <a:r>
                  <a:rPr lang="en-US" sz="1400" b="1">
                    <a:solidFill>
                      <a:srgbClr val="FFFFFF"/>
                    </a:solidFill>
                    <a:latin typeface="+mj-lt"/>
                    <a:cs typeface="Arial" panose="020B0604020202020204" pitchFamily="34" charset="0"/>
                  </a:rPr>
                  <a:t> Co-Pilot</a:t>
                </a:r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BF79AB-554A-7E99-CA7C-0B2325D07C53}"/>
                  </a:ext>
                </a:extLst>
              </p:cNvPr>
              <p:cNvSpPr txBox="1"/>
              <p:nvPr/>
            </p:nvSpPr>
            <p:spPr>
              <a:xfrm>
                <a:off x="739635" y="5515092"/>
                <a:ext cx="2279981" cy="228925"/>
              </a:xfrm>
              <a:prstGeom prst="rect">
                <a:avLst/>
              </a:prstGeom>
              <a:solidFill>
                <a:srgbClr val="000000">
                  <a:alpha val="46000"/>
                </a:srgbClr>
              </a:solidFill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algn="ctr" defTabSz="914377">
                  <a:defRPr/>
                </a:pPr>
                <a:r>
                  <a:rPr kumimoji="0" lang="en-US" sz="12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/>
                  </a:rPr>
                  <a:t>Accelerate Onboarding</a:t>
                </a:r>
                <a:r>
                  <a:rPr lang="en-US" sz="1200" i="1">
                    <a:solidFill>
                      <a:srgbClr val="FFFFFF"/>
                    </a:solidFill>
                    <a:latin typeface="+mj-lt"/>
                    <a:cs typeface="Arial"/>
                  </a:rPr>
                  <a:t> with AI</a:t>
                </a:r>
                <a:endPara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16" descr="Onboarding ">
              <a:extLst>
                <a:ext uri="{FF2B5EF4-FFF2-40B4-BE49-F238E27FC236}">
                  <a16:creationId xmlns:a16="http://schemas.microsoft.com/office/drawing/2014/main" id="{DF5AC009-EA45-40D0-2C82-E08C32DC6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8786" y="5306717"/>
              <a:ext cx="301501" cy="30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42EFBE-8F93-89E3-4715-C931EDB1F6C3}"/>
              </a:ext>
            </a:extLst>
          </p:cNvPr>
          <p:cNvGrpSpPr/>
          <p:nvPr/>
        </p:nvGrpSpPr>
        <p:grpSpPr>
          <a:xfrm>
            <a:off x="9544129" y="5170984"/>
            <a:ext cx="2389003" cy="1109726"/>
            <a:chOff x="8156929" y="5195496"/>
            <a:chExt cx="2561327" cy="110972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23DCC66-53D7-59CA-A7A9-0CABBEEE732F}"/>
                </a:ext>
              </a:extLst>
            </p:cNvPr>
            <p:cNvSpPr/>
            <p:nvPr/>
          </p:nvSpPr>
          <p:spPr>
            <a:xfrm>
              <a:off x="9093497" y="5195496"/>
              <a:ext cx="682171" cy="682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458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3A1527-BD48-B009-ACBA-51F404356DF3}"/>
                </a:ext>
              </a:extLst>
            </p:cNvPr>
            <p:cNvGrpSpPr/>
            <p:nvPr/>
          </p:nvGrpSpPr>
          <p:grpSpPr>
            <a:xfrm>
              <a:off x="8156929" y="5669291"/>
              <a:ext cx="2561327" cy="635931"/>
              <a:chOff x="733615" y="5268794"/>
              <a:chExt cx="2561327" cy="52556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F3F1230-BD24-D3D7-EBB7-F7F86554AA09}"/>
                  </a:ext>
                </a:extLst>
              </p:cNvPr>
              <p:cNvSpPr/>
              <p:nvPr/>
            </p:nvSpPr>
            <p:spPr>
              <a:xfrm>
                <a:off x="733615" y="5268794"/>
                <a:ext cx="2555308" cy="52556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91440" tIns="45720" rIns="91440" bIns="45720" rtlCol="0" anchor="t"/>
              <a:lstStyle/>
              <a:p>
                <a:pPr algn="ctr" defTabSz="914377">
                  <a:defRPr/>
                </a:pPr>
                <a:r>
                  <a:rPr kumimoji="0" lang="en-US" sz="1400" b="1" i="0" u="none" strike="noStrike" kern="1200" cap="none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cs typeface="Arial" panose="020B0604020202020204" pitchFamily="34" charset="0"/>
                  </a:rPr>
                  <a:t>AI Starter Kit</a:t>
                </a:r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A40FF2-8321-C528-EBF9-41A9A8B8E0A8}"/>
                  </a:ext>
                </a:extLst>
              </p:cNvPr>
              <p:cNvSpPr txBox="1"/>
              <p:nvPr/>
            </p:nvSpPr>
            <p:spPr>
              <a:xfrm>
                <a:off x="739634" y="5525285"/>
                <a:ext cx="2555308" cy="216207"/>
              </a:xfrm>
              <a:prstGeom prst="rect">
                <a:avLst/>
              </a:prstGeom>
              <a:solidFill>
                <a:srgbClr val="000000">
                  <a:alpha val="46000"/>
                </a:srgbClr>
              </a:solidFill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algn="ctr" defTabSz="914377">
                  <a:defRPr/>
                </a:pPr>
                <a:r>
                  <a:rPr lang="en-US" sz="1100" i="1" dirty="0">
                    <a:solidFill>
                      <a:srgbClr val="FFFFFF"/>
                    </a:solidFill>
                    <a:latin typeface="+mj-lt"/>
                    <a:cs typeface="Arial"/>
                  </a:rPr>
                  <a:t>Enabler to accelerate AI Journey</a:t>
                </a:r>
                <a:endPara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Picture 16" descr="Onboarding ">
              <a:extLst>
                <a:ext uri="{FF2B5EF4-FFF2-40B4-BE49-F238E27FC236}">
                  <a16:creationId xmlns:a16="http://schemas.microsoft.com/office/drawing/2014/main" id="{97C380B6-C8B8-3DBF-CC7A-BBC03FFF08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3341" y="5306717"/>
              <a:ext cx="301501" cy="301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3045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2F6C3B-F268-457A-1CCF-07AD33A8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the Appian Partner</a:t>
            </a:r>
            <a:endParaRPr lang="en-IN" dirty="0"/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BADA2492-97AD-A659-B064-23E0F93B5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t="10465" b="6851"/>
          <a:stretch/>
        </p:blipFill>
        <p:spPr>
          <a:xfrm>
            <a:off x="533399" y="904810"/>
            <a:ext cx="10902389" cy="53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6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95E61437-8EA2-E9CA-C1CB-A441EF36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Unique Value Proposition</a:t>
            </a:r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8F5DD86-18E1-5669-8C54-5A2E54E8AD8F}"/>
              </a:ext>
            </a:extLst>
          </p:cNvPr>
          <p:cNvSpPr/>
          <p:nvPr/>
        </p:nvSpPr>
        <p:spPr>
          <a:xfrm>
            <a:off x="361592" y="1005777"/>
            <a:ext cx="2610533" cy="675124"/>
          </a:xfrm>
          <a:prstGeom prst="roundRect">
            <a:avLst>
              <a:gd name="adj" fmla="val 50000"/>
            </a:avLst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Exhibit Appian AI Capability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B3720A-DD3D-F78D-4DBD-1B7904EF1D71}"/>
              </a:ext>
            </a:extLst>
          </p:cNvPr>
          <p:cNvSpPr txBox="1"/>
          <p:nvPr/>
        </p:nvSpPr>
        <p:spPr>
          <a:xfrm>
            <a:off x="503000" y="1658041"/>
            <a:ext cx="2327716" cy="339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Elevate Enterprise</a:t>
            </a:r>
            <a:endParaRPr lang="en-US" sz="160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726B7A-9BC1-78E8-7F63-80A5A60F0888}"/>
              </a:ext>
            </a:extLst>
          </p:cNvPr>
          <p:cNvSpPr/>
          <p:nvPr/>
        </p:nvSpPr>
        <p:spPr>
          <a:xfrm>
            <a:off x="503000" y="2165948"/>
            <a:ext cx="2327716" cy="787821"/>
          </a:xfrm>
          <a:prstGeom prst="roundRect">
            <a:avLst/>
          </a:prstGeom>
          <a:solidFill>
            <a:srgbClr val="020A5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Accelerate AI Journey of an Enterprise in Weeks rather than Months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CBFACE-4C66-022D-4E8B-E0A1650E6CFC}"/>
              </a:ext>
            </a:extLst>
          </p:cNvPr>
          <p:cNvSpPr/>
          <p:nvPr/>
        </p:nvSpPr>
        <p:spPr>
          <a:xfrm>
            <a:off x="503000" y="3179850"/>
            <a:ext cx="2327716" cy="669025"/>
          </a:xfrm>
          <a:prstGeom prst="rect">
            <a:avLst/>
          </a:prstGeom>
          <a:solidFill>
            <a:srgbClr val="209B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Leveraging our AI </a:t>
            </a:r>
            <a:r>
              <a:rPr lang="en-US" sz="1200" b="1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ToolKit</a:t>
            </a:r>
            <a:r>
              <a:rPr lang="en-US" sz="1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Appian Lab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62C84A5-848F-98EF-59D4-8711E2715F1A}"/>
              </a:ext>
            </a:extLst>
          </p:cNvPr>
          <p:cNvSpPr/>
          <p:nvPr/>
        </p:nvSpPr>
        <p:spPr>
          <a:xfrm rot="10800000">
            <a:off x="1490230" y="1996660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C3D6EFC1-6373-475E-CFE6-79F979E4CAD5}"/>
              </a:ext>
            </a:extLst>
          </p:cNvPr>
          <p:cNvSpPr/>
          <p:nvPr/>
        </p:nvSpPr>
        <p:spPr>
          <a:xfrm rot="10800000">
            <a:off x="1490229" y="3025927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DE5BEC-42E5-D4EB-6316-81FAC6D586CE}"/>
              </a:ext>
            </a:extLst>
          </p:cNvPr>
          <p:cNvSpPr/>
          <p:nvPr/>
        </p:nvSpPr>
        <p:spPr>
          <a:xfrm>
            <a:off x="3272939" y="1005777"/>
            <a:ext cx="2610533" cy="675124"/>
          </a:xfrm>
          <a:prstGeom prst="roundRect">
            <a:avLst>
              <a:gd name="adj" fmla="val 50000"/>
            </a:avLst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 MVP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2E940B-683B-6FEF-BB5B-03AEC1F0FB5C}"/>
              </a:ext>
            </a:extLst>
          </p:cNvPr>
          <p:cNvSpPr txBox="1"/>
          <p:nvPr/>
        </p:nvSpPr>
        <p:spPr>
          <a:xfrm>
            <a:off x="3414347" y="1670161"/>
            <a:ext cx="2327716" cy="339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Accelerate Craft</a:t>
            </a:r>
            <a:endParaRPr lang="en-US" sz="160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8B7006-DA4E-E1A3-43E6-0DD25B3DBCEB}"/>
              </a:ext>
            </a:extLst>
          </p:cNvPr>
          <p:cNvSpPr/>
          <p:nvPr/>
        </p:nvSpPr>
        <p:spPr>
          <a:xfrm>
            <a:off x="3414347" y="2165948"/>
            <a:ext cx="2327716" cy="787821"/>
          </a:xfrm>
          <a:prstGeom prst="roundRect">
            <a:avLst/>
          </a:prstGeom>
          <a:solidFill>
            <a:srgbClr val="020A5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 values to business within 3 Months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7EC5A9-85A5-C1C7-4F35-B4C562A2DD32}"/>
              </a:ext>
            </a:extLst>
          </p:cNvPr>
          <p:cNvSpPr/>
          <p:nvPr/>
        </p:nvSpPr>
        <p:spPr>
          <a:xfrm>
            <a:off x="3414347" y="3179850"/>
            <a:ext cx="2327716" cy="669025"/>
          </a:xfrm>
          <a:prstGeom prst="rect">
            <a:avLst/>
          </a:prstGeom>
          <a:solidFill>
            <a:srgbClr val="209B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structured Design Workshops &amp; Applify.AI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F75126C-AADC-1DC8-F787-A2758EC5085A}"/>
              </a:ext>
            </a:extLst>
          </p:cNvPr>
          <p:cNvSpPr/>
          <p:nvPr/>
        </p:nvSpPr>
        <p:spPr>
          <a:xfrm rot="10800000">
            <a:off x="4401576" y="1996661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F09D907-7475-88E4-14FD-20A64A561731}"/>
              </a:ext>
            </a:extLst>
          </p:cNvPr>
          <p:cNvSpPr/>
          <p:nvPr/>
        </p:nvSpPr>
        <p:spPr>
          <a:xfrm rot="10800000">
            <a:off x="4401576" y="3025928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5420EB1-C329-9FC2-CF3E-1F665D3DE63A}"/>
              </a:ext>
            </a:extLst>
          </p:cNvPr>
          <p:cNvSpPr/>
          <p:nvPr/>
        </p:nvSpPr>
        <p:spPr>
          <a:xfrm>
            <a:off x="6184286" y="1005777"/>
            <a:ext cx="2610533" cy="675124"/>
          </a:xfrm>
          <a:prstGeom prst="roundRect">
            <a:avLst>
              <a:gd name="adj" fmla="val 50000"/>
            </a:avLst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 EUC </a:t>
            </a:r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(Excel / VB) Remediation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1F45DE-E9D8-1112-EE68-D2706DF64CB7}"/>
              </a:ext>
            </a:extLst>
          </p:cNvPr>
          <p:cNvSpPr txBox="1"/>
          <p:nvPr/>
        </p:nvSpPr>
        <p:spPr>
          <a:xfrm>
            <a:off x="6325694" y="1658041"/>
            <a:ext cx="2327716" cy="339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 Revive</a:t>
            </a:r>
            <a:endParaRPr lang="en-US" sz="160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86D88A-90C8-EEC3-B4A1-6A928FCEF654}"/>
              </a:ext>
            </a:extLst>
          </p:cNvPr>
          <p:cNvSpPr/>
          <p:nvPr/>
        </p:nvSpPr>
        <p:spPr>
          <a:xfrm>
            <a:off x="6325694" y="2165948"/>
            <a:ext cx="2327716" cy="787821"/>
          </a:xfrm>
          <a:prstGeom prst="roundRect">
            <a:avLst/>
          </a:prstGeom>
          <a:solidFill>
            <a:srgbClr val="020A5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Remediate your EUC in 40% faster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5257E6-9139-54AB-D6EA-C40BC3DF0125}"/>
              </a:ext>
            </a:extLst>
          </p:cNvPr>
          <p:cNvSpPr/>
          <p:nvPr/>
        </p:nvSpPr>
        <p:spPr>
          <a:xfrm>
            <a:off x="6325694" y="3179850"/>
            <a:ext cx="2327716" cy="669025"/>
          </a:xfrm>
          <a:prstGeom prst="rect">
            <a:avLst/>
          </a:prstGeom>
          <a:solidFill>
            <a:srgbClr val="209B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EUC Remediation Approach and Complete Care Services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E6057A67-F3F8-3FAE-36CC-24C297675351}"/>
              </a:ext>
            </a:extLst>
          </p:cNvPr>
          <p:cNvSpPr/>
          <p:nvPr/>
        </p:nvSpPr>
        <p:spPr>
          <a:xfrm rot="10800000">
            <a:off x="7312923" y="1996662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6882944F-FC25-7F81-6857-7A18A86DCE1E}"/>
              </a:ext>
            </a:extLst>
          </p:cNvPr>
          <p:cNvSpPr/>
          <p:nvPr/>
        </p:nvSpPr>
        <p:spPr>
          <a:xfrm rot="10800000">
            <a:off x="7312923" y="3025928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A82596B-2557-9032-26F8-98949CE58EE4}"/>
              </a:ext>
            </a:extLst>
          </p:cNvPr>
          <p:cNvSpPr/>
          <p:nvPr/>
        </p:nvSpPr>
        <p:spPr>
          <a:xfrm>
            <a:off x="9095634" y="1027778"/>
            <a:ext cx="2610533" cy="675124"/>
          </a:xfrm>
          <a:prstGeom prst="roundRect">
            <a:avLst>
              <a:gd name="adj" fmla="val 50000"/>
            </a:avLst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Operationalize POD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C83A02-2D7A-8C43-0A6E-580BC7BE2DCE}"/>
              </a:ext>
            </a:extLst>
          </p:cNvPr>
          <p:cNvSpPr txBox="1"/>
          <p:nvPr/>
        </p:nvSpPr>
        <p:spPr>
          <a:xfrm>
            <a:off x="9237042" y="1658488"/>
            <a:ext cx="2327716" cy="339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Govern360</a:t>
            </a:r>
            <a:endParaRPr lang="en-US" sz="160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BDE34C2-6C2A-883B-1139-059082284679}"/>
              </a:ext>
            </a:extLst>
          </p:cNvPr>
          <p:cNvSpPr/>
          <p:nvPr/>
        </p:nvSpPr>
        <p:spPr>
          <a:xfrm>
            <a:off x="9237042" y="2143948"/>
            <a:ext cx="2327716" cy="787821"/>
          </a:xfrm>
          <a:prstGeom prst="roundRect">
            <a:avLst/>
          </a:prstGeom>
          <a:solidFill>
            <a:srgbClr val="020A5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Establish Appian Delivery POD in 2 Months, COE POD In 4 Months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58D240-F989-A9A3-1B8B-C7FCCFCAFDFB}"/>
              </a:ext>
            </a:extLst>
          </p:cNvPr>
          <p:cNvSpPr/>
          <p:nvPr/>
        </p:nvSpPr>
        <p:spPr>
          <a:xfrm>
            <a:off x="9237042" y="3157850"/>
            <a:ext cx="2327716" cy="669025"/>
          </a:xfrm>
          <a:prstGeom prst="rect">
            <a:avLst/>
          </a:prstGeom>
          <a:solidFill>
            <a:srgbClr val="209BF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COE Governance framework, structured recruitment and enablement framework</a:t>
            </a: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54CCBF7E-173A-CE67-1B84-30056BA59D3C}"/>
              </a:ext>
            </a:extLst>
          </p:cNvPr>
          <p:cNvSpPr/>
          <p:nvPr/>
        </p:nvSpPr>
        <p:spPr>
          <a:xfrm rot="10800000">
            <a:off x="10224271" y="1974660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47F4EC6B-40FE-4DCD-48B9-96908FFAE444}"/>
              </a:ext>
            </a:extLst>
          </p:cNvPr>
          <p:cNvSpPr/>
          <p:nvPr/>
        </p:nvSpPr>
        <p:spPr>
          <a:xfrm rot="10800000">
            <a:off x="10224271" y="3003927"/>
            <a:ext cx="353258" cy="110793"/>
          </a:xfrm>
          <a:prstGeom prst="triangl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9E1F88-14AF-969E-95B3-D5A80DEDF381}"/>
              </a:ext>
            </a:extLst>
          </p:cNvPr>
          <p:cNvSpPr/>
          <p:nvPr/>
        </p:nvSpPr>
        <p:spPr>
          <a:xfrm>
            <a:off x="361593" y="4113460"/>
            <a:ext cx="11344574" cy="2230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9275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944C09-C559-69C2-75C3-5654002F6F13}"/>
              </a:ext>
            </a:extLst>
          </p:cNvPr>
          <p:cNvSpPr/>
          <p:nvPr/>
        </p:nvSpPr>
        <p:spPr>
          <a:xfrm>
            <a:off x="5015678" y="3930509"/>
            <a:ext cx="2036405" cy="369332"/>
          </a:xfrm>
          <a:prstGeom prst="roundRect">
            <a:avLst/>
          </a:prstGeom>
          <a:solidFill>
            <a:srgbClr val="020A5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 can Help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6D897E-512B-CCD2-149D-1A7BA0F2DD77}"/>
              </a:ext>
            </a:extLst>
          </p:cNvPr>
          <p:cNvGrpSpPr/>
          <p:nvPr/>
        </p:nvGrpSpPr>
        <p:grpSpPr>
          <a:xfrm>
            <a:off x="556584" y="4359892"/>
            <a:ext cx="2403893" cy="821692"/>
            <a:chOff x="672794" y="5174136"/>
            <a:chExt cx="2403893" cy="821692"/>
          </a:xfrm>
        </p:grpSpPr>
        <p:sp>
          <p:nvSpPr>
            <p:cNvPr id="18" name="Snip Same Side Corner Rectangle 25">
              <a:extLst>
                <a:ext uri="{FF2B5EF4-FFF2-40B4-BE49-F238E27FC236}">
                  <a16:creationId xmlns:a16="http://schemas.microsoft.com/office/drawing/2014/main" id="{4B348655-4730-20DF-69FE-7B5BCF948BC0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E06AF8-F7C8-505C-138E-27AB90E2F0EB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6BF38C7-F9B8-D904-79B2-BCCB9C5B8F23}"/>
              </a:ext>
            </a:extLst>
          </p:cNvPr>
          <p:cNvGrpSpPr/>
          <p:nvPr/>
        </p:nvGrpSpPr>
        <p:grpSpPr>
          <a:xfrm>
            <a:off x="3411701" y="4359892"/>
            <a:ext cx="2403893" cy="821692"/>
            <a:chOff x="672794" y="5174136"/>
            <a:chExt cx="2403893" cy="821692"/>
          </a:xfrm>
        </p:grpSpPr>
        <p:sp>
          <p:nvSpPr>
            <p:cNvPr id="33" name="Snip Same Side Corner Rectangle 25">
              <a:extLst>
                <a:ext uri="{FF2B5EF4-FFF2-40B4-BE49-F238E27FC236}">
                  <a16:creationId xmlns:a16="http://schemas.microsoft.com/office/drawing/2014/main" id="{73725435-5204-2A3D-3EB8-8F518B252C09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4D6B63-78B9-F0CB-BE36-C0E0EB475A26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B60BDC-1598-E19C-A0B0-78CBFD4DA83A}"/>
              </a:ext>
            </a:extLst>
          </p:cNvPr>
          <p:cNvGrpSpPr/>
          <p:nvPr/>
        </p:nvGrpSpPr>
        <p:grpSpPr>
          <a:xfrm>
            <a:off x="6212630" y="4359892"/>
            <a:ext cx="2403893" cy="821692"/>
            <a:chOff x="672794" y="5174136"/>
            <a:chExt cx="2403893" cy="821692"/>
          </a:xfrm>
        </p:grpSpPr>
        <p:sp>
          <p:nvSpPr>
            <p:cNvPr id="37" name="Snip Same Side Corner Rectangle 25">
              <a:extLst>
                <a:ext uri="{FF2B5EF4-FFF2-40B4-BE49-F238E27FC236}">
                  <a16:creationId xmlns:a16="http://schemas.microsoft.com/office/drawing/2014/main" id="{225E7DBB-644C-3E11-C064-F780D231164F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23A75E7-9074-57AD-E78B-B13E9B5B2162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B24C0F-8D8C-4A4D-1D63-14E972AC87E5}"/>
              </a:ext>
            </a:extLst>
          </p:cNvPr>
          <p:cNvGrpSpPr/>
          <p:nvPr/>
        </p:nvGrpSpPr>
        <p:grpSpPr>
          <a:xfrm>
            <a:off x="9013558" y="4359892"/>
            <a:ext cx="2403893" cy="821692"/>
            <a:chOff x="672794" y="5174136"/>
            <a:chExt cx="2403893" cy="821692"/>
          </a:xfrm>
        </p:grpSpPr>
        <p:sp>
          <p:nvSpPr>
            <p:cNvPr id="40" name="Snip Same Side Corner Rectangle 25">
              <a:extLst>
                <a:ext uri="{FF2B5EF4-FFF2-40B4-BE49-F238E27FC236}">
                  <a16:creationId xmlns:a16="http://schemas.microsoft.com/office/drawing/2014/main" id="{737A68E2-2628-E506-0867-F7921A316E9C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BD90838-3367-F739-CCDC-3F4889E0854D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890DD9B-195F-DDD6-71C8-B6F8C1D6CAAD}"/>
              </a:ext>
            </a:extLst>
          </p:cNvPr>
          <p:cNvSpPr txBox="1"/>
          <p:nvPr/>
        </p:nvSpPr>
        <p:spPr>
          <a:xfrm>
            <a:off x="3462421" y="4439947"/>
            <a:ext cx="2335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adoption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new feature of Appian by leveraging Appian partnership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CE7317-F845-3E4B-3B16-FB7B0AF18A11}"/>
              </a:ext>
            </a:extLst>
          </p:cNvPr>
          <p:cNvSpPr txBox="1"/>
          <p:nvPr/>
        </p:nvSpPr>
        <p:spPr>
          <a:xfrm>
            <a:off x="599403" y="4430354"/>
            <a:ext cx="22588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Solution-</a:t>
            </a:r>
            <a:r>
              <a:rPr lang="en-US" sz="1400" b="1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ize</a:t>
            </a:r>
            <a:r>
              <a:rPr lang="en-US" sz="140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idea with our expert pool of resources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15D53D-060E-46C8-3705-4DABC54912D9}"/>
              </a:ext>
            </a:extLst>
          </p:cNvPr>
          <p:cNvSpPr txBox="1"/>
          <p:nvPr/>
        </p:nvSpPr>
        <p:spPr>
          <a:xfrm>
            <a:off x="6282641" y="4439947"/>
            <a:ext cx="23352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Flexible engagement model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simplifying operational process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080EAC-5A24-A444-333D-6666F7BC6D2F}"/>
              </a:ext>
            </a:extLst>
          </p:cNvPr>
          <p:cNvSpPr txBox="1"/>
          <p:nvPr/>
        </p:nvSpPr>
        <p:spPr>
          <a:xfrm>
            <a:off x="9082233" y="4418240"/>
            <a:ext cx="2335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Agile Service delivery</a:t>
            </a:r>
            <a:r>
              <a:rPr lang="en-US" sz="140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 to accommodate early feedbacks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2D934F2-1E1D-675B-3CAC-D003F260FBF7}"/>
              </a:ext>
            </a:extLst>
          </p:cNvPr>
          <p:cNvGrpSpPr/>
          <p:nvPr/>
        </p:nvGrpSpPr>
        <p:grpSpPr>
          <a:xfrm>
            <a:off x="572245" y="5416268"/>
            <a:ext cx="2403893" cy="821692"/>
            <a:chOff x="672794" y="5174136"/>
            <a:chExt cx="2403893" cy="821692"/>
          </a:xfrm>
        </p:grpSpPr>
        <p:sp>
          <p:nvSpPr>
            <p:cNvPr id="58" name="Snip Same Side Corner Rectangle 25">
              <a:extLst>
                <a:ext uri="{FF2B5EF4-FFF2-40B4-BE49-F238E27FC236}">
                  <a16:creationId xmlns:a16="http://schemas.microsoft.com/office/drawing/2014/main" id="{982E70CE-2CE5-219F-7BC4-F00390C02096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203B189-AE2C-16A5-5E95-A195E21E5938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29F60376-8930-D701-1083-1D854BC44596}"/>
              </a:ext>
            </a:extLst>
          </p:cNvPr>
          <p:cNvSpPr txBox="1"/>
          <p:nvPr/>
        </p:nvSpPr>
        <p:spPr>
          <a:xfrm>
            <a:off x="663424" y="5561008"/>
            <a:ext cx="22588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Global Delivery Model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24x7 of Services backed by Best Practices and Process Assets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F7E509B-52E1-4DDB-2E45-C9D9D85C83E1}"/>
              </a:ext>
            </a:extLst>
          </p:cNvPr>
          <p:cNvGrpSpPr/>
          <p:nvPr/>
        </p:nvGrpSpPr>
        <p:grpSpPr>
          <a:xfrm>
            <a:off x="3411701" y="5396383"/>
            <a:ext cx="2403893" cy="821692"/>
            <a:chOff x="672794" y="5174136"/>
            <a:chExt cx="2403893" cy="821692"/>
          </a:xfrm>
        </p:grpSpPr>
        <p:sp>
          <p:nvSpPr>
            <p:cNvPr id="62" name="Snip Same Side Corner Rectangle 25">
              <a:extLst>
                <a:ext uri="{FF2B5EF4-FFF2-40B4-BE49-F238E27FC236}">
                  <a16:creationId xmlns:a16="http://schemas.microsoft.com/office/drawing/2014/main" id="{56E2DC2A-0DE5-1070-D3F0-2A80B8BC25AD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20A27FC-6F7D-3B8B-47AF-16D5805C1864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04626C5-7689-5220-6F31-82EDDE7B5B81}"/>
              </a:ext>
            </a:extLst>
          </p:cNvPr>
          <p:cNvSpPr txBox="1"/>
          <p:nvPr/>
        </p:nvSpPr>
        <p:spPr>
          <a:xfrm>
            <a:off x="3494148" y="5524654"/>
            <a:ext cx="22588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Defined Enablement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framework to scale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7D74E13-AF23-593A-DF01-37F0BBEABC13}"/>
              </a:ext>
            </a:extLst>
          </p:cNvPr>
          <p:cNvGrpSpPr/>
          <p:nvPr/>
        </p:nvGrpSpPr>
        <p:grpSpPr>
          <a:xfrm>
            <a:off x="6224845" y="5391110"/>
            <a:ext cx="2403893" cy="821692"/>
            <a:chOff x="672794" y="5174136"/>
            <a:chExt cx="2403893" cy="821692"/>
          </a:xfrm>
        </p:grpSpPr>
        <p:sp>
          <p:nvSpPr>
            <p:cNvPr id="66" name="Snip Same Side Corner Rectangle 25">
              <a:extLst>
                <a:ext uri="{FF2B5EF4-FFF2-40B4-BE49-F238E27FC236}">
                  <a16:creationId xmlns:a16="http://schemas.microsoft.com/office/drawing/2014/main" id="{81145B51-16AF-312A-8A2B-F6BF1A5906CA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E555337-E672-8986-D305-228A0F137EE3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263429D3-72C5-CB77-B3B6-B53D6FF71C6D}"/>
              </a:ext>
            </a:extLst>
          </p:cNvPr>
          <p:cNvSpPr txBox="1"/>
          <p:nvPr/>
        </p:nvSpPr>
        <p:spPr>
          <a:xfrm>
            <a:off x="6316566" y="5523211"/>
            <a:ext cx="2258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Recruitment Team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recruit new expert talent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FE54E6-6285-F1E1-03FF-F95E255319D3}"/>
              </a:ext>
            </a:extLst>
          </p:cNvPr>
          <p:cNvGrpSpPr/>
          <p:nvPr/>
        </p:nvGrpSpPr>
        <p:grpSpPr>
          <a:xfrm>
            <a:off x="9034263" y="5393105"/>
            <a:ext cx="2403893" cy="821692"/>
            <a:chOff x="672794" y="5174136"/>
            <a:chExt cx="2403893" cy="821692"/>
          </a:xfrm>
        </p:grpSpPr>
        <p:sp>
          <p:nvSpPr>
            <p:cNvPr id="70" name="Snip Same Side Corner Rectangle 25">
              <a:extLst>
                <a:ext uri="{FF2B5EF4-FFF2-40B4-BE49-F238E27FC236}">
                  <a16:creationId xmlns:a16="http://schemas.microsoft.com/office/drawing/2014/main" id="{0FCDD05A-1D8A-19D7-AF46-315ED4A69DD9}"/>
                </a:ext>
              </a:extLst>
            </p:cNvPr>
            <p:cNvSpPr/>
            <p:nvPr/>
          </p:nvSpPr>
          <p:spPr>
            <a:xfrm rot="10800000">
              <a:off x="672794" y="5174136"/>
              <a:ext cx="1397255" cy="707532"/>
            </a:xfrm>
            <a:prstGeom prst="snip2SameRect">
              <a:avLst>
                <a:gd name="adj1" fmla="val 40871"/>
                <a:gd name="adj2" fmla="val 0"/>
              </a:avLst>
            </a:prstGeom>
            <a:solidFill>
              <a:srgbClr val="1C1DD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6255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AA08570-A5E7-8C46-24BC-0251E37E10B8}"/>
                </a:ext>
              </a:extLst>
            </p:cNvPr>
            <p:cNvSpPr/>
            <p:nvPr/>
          </p:nvSpPr>
          <p:spPr>
            <a:xfrm>
              <a:off x="741469" y="5233509"/>
              <a:ext cx="2335218" cy="762319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67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14D5E3FB-F5DB-8D7C-9C8E-99F532DFFEC0}"/>
              </a:ext>
            </a:extLst>
          </p:cNvPr>
          <p:cNvSpPr txBox="1"/>
          <p:nvPr/>
        </p:nvSpPr>
        <p:spPr>
          <a:xfrm>
            <a:off x="9114379" y="5585420"/>
            <a:ext cx="23352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Quality 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governance leveraging dedicated Quality Team</a:t>
            </a:r>
            <a:endParaRPr lang="en-US" sz="1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1146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4EAA1-957B-599F-371A-B4B5B3CB0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>
            <a:extLst>
              <a:ext uri="{FF2B5EF4-FFF2-40B4-BE49-F238E27FC236}">
                <a16:creationId xmlns:a16="http://schemas.microsoft.com/office/drawing/2014/main" id="{E934B08A-3AE9-A2E4-2732-E695B293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Appian Delivery Approach</a:t>
            </a:r>
            <a:endParaRPr lang="en-IN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082799B-5D3D-8F61-E594-DF50ADCB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" y="2900785"/>
            <a:ext cx="2490747" cy="136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C0BD96E-4141-C37E-D1BD-36EFD977B687}"/>
              </a:ext>
            </a:extLst>
          </p:cNvPr>
          <p:cNvGrpSpPr/>
          <p:nvPr/>
        </p:nvGrpSpPr>
        <p:grpSpPr>
          <a:xfrm>
            <a:off x="378405" y="1231053"/>
            <a:ext cx="10615838" cy="5004698"/>
            <a:chOff x="480003" y="1231053"/>
            <a:chExt cx="10615838" cy="5004698"/>
          </a:xfrm>
        </p:grpSpPr>
        <p:sp>
          <p:nvSpPr>
            <p:cNvPr id="5" name="Slide Number Placeholder 2">
              <a:extLst>
                <a:ext uri="{FF2B5EF4-FFF2-40B4-BE49-F238E27FC236}">
                  <a16:creationId xmlns:a16="http://schemas.microsoft.com/office/drawing/2014/main" id="{11537DFE-503A-A242-D8EE-D9EAF0E487B3}"/>
                </a:ext>
              </a:extLst>
            </p:cNvPr>
            <p:cNvSpPr txBox="1">
              <a:spLocks/>
            </p:cNvSpPr>
            <p:nvPr/>
          </p:nvSpPr>
          <p:spPr>
            <a:xfrm>
              <a:off x="8225400" y="4932939"/>
              <a:ext cx="416092" cy="261687"/>
            </a:xfrm>
            <a:prstGeom prst="rect">
              <a:avLst/>
            </a:prstGeom>
          </p:spPr>
          <p:txBody>
            <a:bodyPr vert="horz" lIns="65315" tIns="32657" rIns="65315" bIns="32657" rtlCol="0" anchor="ctr"/>
            <a:lstStyle>
              <a:defPPr>
                <a:defRPr lang="en-US"/>
              </a:defPPr>
              <a:lvl1pPr marL="0" algn="ctr" defTabSz="914435" rtl="0" eaLnBrk="1" latinLnBrk="0" hangingPunct="1">
                <a:defRPr sz="14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18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35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53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69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88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04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22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39" algn="l" defTabSz="914435" rtl="0" eaLnBrk="1" latinLnBrk="0" hangingPunct="1"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531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117896C6-9BB2-4A74-994A-1A6AE763CC05}" type="slidenum"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+mn-ea"/>
                  <a:cs typeface="Calibri" panose="020F0502020204030204" pitchFamily="34" charset="0"/>
                </a:rPr>
                <a:pPr marL="0" marR="0" lvl="0" indent="0" algn="ctr" defTabSz="65313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7</a:t>
              </a:fld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98993B-8C79-85E3-7B74-4C7CCAA9F9EE}"/>
                </a:ext>
              </a:extLst>
            </p:cNvPr>
            <p:cNvSpPr/>
            <p:nvPr/>
          </p:nvSpPr>
          <p:spPr bwMode="auto">
            <a:xfrm>
              <a:off x="689285" y="2653246"/>
              <a:ext cx="9404855" cy="290837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5ABE2D-8384-4499-B024-030A58A9FE27}"/>
                </a:ext>
              </a:extLst>
            </p:cNvPr>
            <p:cNvSpPr/>
            <p:nvPr/>
          </p:nvSpPr>
          <p:spPr bwMode="auto">
            <a:xfrm>
              <a:off x="1684428" y="4256304"/>
              <a:ext cx="8409709" cy="300183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B0845BEF-56AD-9D71-5B68-C598044D85F8}"/>
                </a:ext>
              </a:extLst>
            </p:cNvPr>
            <p:cNvSpPr/>
            <p:nvPr/>
          </p:nvSpPr>
          <p:spPr bwMode="auto">
            <a:xfrm rot="5400000">
              <a:off x="9138173" y="2598819"/>
              <a:ext cx="1911927" cy="2003408"/>
            </a:xfrm>
            <a:prstGeom prst="blockArc">
              <a:avLst>
                <a:gd name="adj1" fmla="val 10758276"/>
                <a:gd name="adj2" fmla="val 219448"/>
                <a:gd name="adj3" fmla="val 15762"/>
              </a:avLst>
            </a:prstGeom>
            <a:solidFill>
              <a:srgbClr val="0000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5B637C13-D8C9-5642-C61E-DFFA7D582CF3}"/>
                </a:ext>
              </a:extLst>
            </p:cNvPr>
            <p:cNvSpPr/>
            <p:nvPr/>
          </p:nvSpPr>
          <p:spPr bwMode="auto">
            <a:xfrm rot="16200000">
              <a:off x="728465" y="4210561"/>
              <a:ext cx="1911927" cy="2003408"/>
            </a:xfrm>
            <a:prstGeom prst="blockArc">
              <a:avLst>
                <a:gd name="adj1" fmla="val 10758276"/>
                <a:gd name="adj2" fmla="val 219448"/>
                <a:gd name="adj3" fmla="val 15762"/>
              </a:avLst>
            </a:prstGeom>
            <a:solidFill>
              <a:sysClr val="windowText" lastClr="0000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8FDC65-AFAD-0BBF-170C-CEBBAA887FE3}"/>
                </a:ext>
              </a:extLst>
            </p:cNvPr>
            <p:cNvSpPr/>
            <p:nvPr/>
          </p:nvSpPr>
          <p:spPr bwMode="auto">
            <a:xfrm>
              <a:off x="1684426" y="5868707"/>
              <a:ext cx="8686800" cy="299524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D573F7-640A-0D4B-097D-FE092E72954D}"/>
                </a:ext>
              </a:extLst>
            </p:cNvPr>
            <p:cNvCxnSpPr>
              <a:cxnSpLocks/>
              <a:stCxn id="6" idx="1"/>
            </p:cNvCxnSpPr>
            <p:nvPr/>
          </p:nvCxnSpPr>
          <p:spPr bwMode="auto">
            <a:xfrm flipV="1">
              <a:off x="689285" y="2780469"/>
              <a:ext cx="9404855" cy="18199"/>
            </a:xfrm>
            <a:prstGeom prst="line">
              <a:avLst/>
            </a:prstGeom>
            <a:solidFill>
              <a:srgbClr val="954F72"/>
            </a:solidFill>
            <a:ln w="28575" cap="flat" cmpd="sng" algn="ctr">
              <a:solidFill>
                <a:sysClr val="window" lastClr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896460-E54F-BC44-63FF-90BA1477BF5B}"/>
                </a:ext>
              </a:extLst>
            </p:cNvPr>
            <p:cNvCxnSpPr/>
            <p:nvPr/>
          </p:nvCxnSpPr>
          <p:spPr bwMode="auto">
            <a:xfrm>
              <a:off x="1684428" y="4400745"/>
              <a:ext cx="8409709" cy="0"/>
            </a:xfrm>
            <a:prstGeom prst="line">
              <a:avLst/>
            </a:prstGeom>
            <a:solidFill>
              <a:srgbClr val="954F72"/>
            </a:solidFill>
            <a:ln w="28575" cap="flat" cmpd="sng" algn="ctr">
              <a:solidFill>
                <a:sysClr val="window" lastClr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99DD05B-7579-A635-BBBE-FC43F52B45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98941" y="6007873"/>
              <a:ext cx="8686800" cy="0"/>
            </a:xfrm>
            <a:prstGeom prst="line">
              <a:avLst/>
            </a:prstGeom>
            <a:solidFill>
              <a:srgbClr val="954F72"/>
            </a:solidFill>
            <a:ln w="28575" cap="flat" cmpd="sng" algn="ctr">
              <a:solidFill>
                <a:sysClr val="window" lastClr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66CEC68-D93A-F676-91BA-8C3BAAFEECE7}"/>
                </a:ext>
              </a:extLst>
            </p:cNvPr>
            <p:cNvSpPr/>
            <p:nvPr/>
          </p:nvSpPr>
          <p:spPr bwMode="auto">
            <a:xfrm>
              <a:off x="9249011" y="2793620"/>
              <a:ext cx="1745673" cy="1607129"/>
            </a:xfrm>
            <a:prstGeom prst="arc">
              <a:avLst>
                <a:gd name="adj1" fmla="val 16200000"/>
                <a:gd name="adj2" fmla="val 5319358"/>
              </a:avLst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6556D23F-4581-2D1E-95EE-63C7D4B9AACF}"/>
                </a:ext>
              </a:extLst>
            </p:cNvPr>
            <p:cNvSpPr/>
            <p:nvPr/>
          </p:nvSpPr>
          <p:spPr bwMode="auto">
            <a:xfrm rot="10800000">
              <a:off x="797739" y="4400748"/>
              <a:ext cx="1745673" cy="1607129"/>
            </a:xfrm>
            <a:prstGeom prst="arc">
              <a:avLst>
                <a:gd name="adj1" fmla="val 16200000"/>
                <a:gd name="adj2" fmla="val 5319358"/>
              </a:avLst>
            </a:prstGeom>
            <a:noFill/>
            <a:ln w="28575" cap="flat" cmpd="sng" algn="ctr">
              <a:solidFill>
                <a:sysClr val="window" lastClr="FFFF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B1A05832-B92F-338E-0886-52628432A941}"/>
                </a:ext>
              </a:extLst>
            </p:cNvPr>
            <p:cNvSpPr/>
            <p:nvPr/>
          </p:nvSpPr>
          <p:spPr bwMode="auto">
            <a:xfrm>
              <a:off x="480003" y="2567931"/>
              <a:ext cx="886591" cy="457200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00</a:t>
              </a: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C6E285AB-895D-9B05-936A-44E326700DEF}"/>
                </a:ext>
              </a:extLst>
            </p:cNvPr>
            <p:cNvSpPr/>
            <p:nvPr/>
          </p:nvSpPr>
          <p:spPr bwMode="auto">
            <a:xfrm>
              <a:off x="5592504" y="2555883"/>
              <a:ext cx="886591" cy="457200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02</a:t>
              </a: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52428BF3-B091-E8A2-696A-A9FB8070770B}"/>
                </a:ext>
              </a:extLst>
            </p:cNvPr>
            <p:cNvSpPr/>
            <p:nvPr/>
          </p:nvSpPr>
          <p:spPr bwMode="auto">
            <a:xfrm rot="10800000">
              <a:off x="2487228" y="4171601"/>
              <a:ext cx="793184" cy="457200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521085-24BF-F609-6F07-3AAD4DB53DC0}"/>
                </a:ext>
              </a:extLst>
            </p:cNvPr>
            <p:cNvSpPr/>
            <p:nvPr/>
          </p:nvSpPr>
          <p:spPr>
            <a:xfrm>
              <a:off x="2648179" y="4189618"/>
              <a:ext cx="460382" cy="4181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768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1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179CBF-69C4-82D4-0830-9334CAD76E6B}"/>
                </a:ext>
              </a:extLst>
            </p:cNvPr>
            <p:cNvSpPr/>
            <p:nvPr/>
          </p:nvSpPr>
          <p:spPr>
            <a:xfrm>
              <a:off x="2244103" y="3790191"/>
              <a:ext cx="147086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Deploy &amp; Test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AA5918-A8E7-F9AA-6AE9-C3FBBACAE734}"/>
                </a:ext>
              </a:extLst>
            </p:cNvPr>
            <p:cNvSpPr/>
            <p:nvPr/>
          </p:nvSpPr>
          <p:spPr>
            <a:xfrm>
              <a:off x="3389069" y="3141096"/>
              <a:ext cx="2991625" cy="1214571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Established Deployment pipeline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11171A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Development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1171A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 - </a:t>
              </a: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+mn-ea"/>
                  <a:cs typeface="Times New Roman" panose="02020603050405020304" pitchFamily="18" charset="0"/>
                </a:rPr>
                <a:t>all development activities and story-level testing are performed in this environment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1171A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.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1171A"/>
                  </a:solidFill>
                  <a:effectLst/>
                  <a:uLnTx/>
                  <a:uFillTx/>
                  <a:latin typeface="Frutiger 45 Light"/>
                  <a:ea typeface="+mn-ea"/>
                  <a:cs typeface="+mn-cs"/>
                </a:rPr>
                <a:t>Test – Functional Testing, Integration testing, UAT and NFR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CEF207-3FD2-0857-8113-83FCF7BF2C78}"/>
                </a:ext>
              </a:extLst>
            </p:cNvPr>
            <p:cNvSpPr/>
            <p:nvPr/>
          </p:nvSpPr>
          <p:spPr>
            <a:xfrm>
              <a:off x="481028" y="1777169"/>
              <a:ext cx="103805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Initiate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6EAB65-C18A-427F-C75C-00F2B29EC2C0}"/>
                </a:ext>
              </a:extLst>
            </p:cNvPr>
            <p:cNvSpPr/>
            <p:nvPr/>
          </p:nvSpPr>
          <p:spPr>
            <a:xfrm>
              <a:off x="1458967" y="1263810"/>
              <a:ext cx="1548556" cy="1082564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marL="234950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Define Success - Use Application Vision Board Template</a:t>
              </a:r>
            </a:p>
            <a:p>
              <a:pPr marL="234950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Explore Scope</a:t>
              </a:r>
            </a:p>
            <a:p>
              <a:pPr marL="234950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Plan Release</a:t>
              </a:r>
            </a:p>
            <a:p>
              <a:pPr marL="234950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Agree on a way of working</a:t>
              </a:r>
            </a:p>
            <a:p>
              <a:pPr marL="234950" marR="0" lvl="0" indent="-238125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Identify Stakeholders</a:t>
              </a: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93A837-FB27-CB86-9CD6-4B2D73633473}"/>
                </a:ext>
              </a:extLst>
            </p:cNvPr>
            <p:cNvSpPr/>
            <p:nvPr/>
          </p:nvSpPr>
          <p:spPr>
            <a:xfrm>
              <a:off x="8215749" y="1881228"/>
              <a:ext cx="10972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Build Start with Agile Planning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A48282-3E29-4ACC-4361-1DD0AB159F03}"/>
                </a:ext>
              </a:extLst>
            </p:cNvPr>
            <p:cNvSpPr/>
            <p:nvPr/>
          </p:nvSpPr>
          <p:spPr>
            <a:xfrm>
              <a:off x="9240737" y="1348908"/>
              <a:ext cx="1567567" cy="1211405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Plan Sprint – Prioritize, Estimate, Team Velocity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+mn-ea"/>
                  <a:cs typeface="Times New Roman" panose="02020603050405020304" pitchFamily="18" charset="0"/>
                </a:rPr>
                <a:t>Refine Backlog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+mn-ea"/>
                  <a:cs typeface="Times New Roman" panose="02020603050405020304" pitchFamily="18" charset="0"/>
                </a:rPr>
                <a:t>Just-in-time requirements analysis 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A849DA-B5A0-BFCC-33F4-7F2AB1B17928}"/>
                </a:ext>
              </a:extLst>
            </p:cNvPr>
            <p:cNvSpPr txBox="1"/>
            <p:nvPr/>
          </p:nvSpPr>
          <p:spPr>
            <a:xfrm>
              <a:off x="6821332" y="3662094"/>
              <a:ext cx="10834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1500" b="1">
                  <a:solidFill>
                    <a:srgbClr val="393EA9"/>
                  </a:solidFill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Disciplined Development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6E74759-FC11-247B-B828-F4BE6BFCB3DB}"/>
                </a:ext>
              </a:extLst>
            </p:cNvPr>
            <p:cNvSpPr/>
            <p:nvPr/>
          </p:nvSpPr>
          <p:spPr>
            <a:xfrm>
              <a:off x="7880182" y="3005243"/>
              <a:ext cx="2255822" cy="128849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Development of </a:t>
              </a:r>
              <a:r>
                <a:rPr kumimoji="0" lang="en-US" sz="1000" b="0" i="0" u="none" strike="noStrike" kern="100" cap="none" spc="0" normalizeH="0" baseline="0" noProof="0" err="1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Workfow</a:t>
              </a: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Daily Standup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Create test plan and design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Break story into tasks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Appian Design of Objects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Test Story, Demo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Peer Review, </a:t>
              </a:r>
              <a:r>
                <a:rPr kumimoji="0" lang="en-US" sz="1000" b="0" i="0" u="none" strike="noStrike" kern="100" cap="none" spc="0" normalizeH="0" baseline="0" noProof="0" err="1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CoE</a:t>
              </a: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 Review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Acceptance by PO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DE58A5-81BA-30CE-F22C-9513FC3745FD}"/>
                </a:ext>
              </a:extLst>
            </p:cNvPr>
            <p:cNvSpPr/>
            <p:nvPr/>
          </p:nvSpPr>
          <p:spPr>
            <a:xfrm>
              <a:off x="1537812" y="5347962"/>
              <a:ext cx="163960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Adapt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B8C9FF-404B-FCFA-11BE-07E78CC0D6A7}"/>
                </a:ext>
              </a:extLst>
            </p:cNvPr>
            <p:cNvSpPr/>
            <p:nvPr/>
          </p:nvSpPr>
          <p:spPr>
            <a:xfrm>
              <a:off x="2930839" y="4740322"/>
              <a:ext cx="2333247" cy="801965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+mn-ea"/>
                  <a:cs typeface="Times New Roman" panose="02020603050405020304" pitchFamily="18" charset="0"/>
                </a:rPr>
                <a:t>Inspect and Adapt based on learning from Sprint Review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+mn-ea"/>
                  <a:cs typeface="Times New Roman" panose="02020603050405020304" pitchFamily="18" charset="0"/>
                </a:rPr>
                <a:t>Retrospective Meeting at the end of each sprint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+mn-ea"/>
                  <a:cs typeface="Times New Roman" panose="02020603050405020304" pitchFamily="18" charset="0"/>
                </a:rPr>
                <a:t>Define Retro Agenda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4FC3D859-732B-9EE6-BF86-0D8405830C38}"/>
                </a:ext>
              </a:extLst>
            </p:cNvPr>
            <p:cNvSpPr/>
            <p:nvPr/>
          </p:nvSpPr>
          <p:spPr bwMode="auto">
            <a:xfrm>
              <a:off x="1951461" y="5778551"/>
              <a:ext cx="874620" cy="457200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06</a:t>
              </a: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19E6A9B6-9B6D-2B54-C92B-D44DE1ADF87B}"/>
                </a:ext>
              </a:extLst>
            </p:cNvPr>
            <p:cNvSpPr/>
            <p:nvPr/>
          </p:nvSpPr>
          <p:spPr bwMode="auto">
            <a:xfrm>
              <a:off x="8389496" y="2565871"/>
              <a:ext cx="792577" cy="437276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03</a:t>
              </a: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32B6512C-42F1-A409-6D02-BD91C7E13D7E}"/>
                </a:ext>
              </a:extLst>
            </p:cNvPr>
            <p:cNvSpPr/>
            <p:nvPr/>
          </p:nvSpPr>
          <p:spPr bwMode="auto">
            <a:xfrm rot="10800000">
              <a:off x="6915516" y="4172237"/>
              <a:ext cx="793183" cy="457200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A6A3A0-6A37-5811-7052-B0A55BE8F78E}"/>
                </a:ext>
              </a:extLst>
            </p:cNvPr>
            <p:cNvSpPr/>
            <p:nvPr/>
          </p:nvSpPr>
          <p:spPr>
            <a:xfrm>
              <a:off x="6998798" y="4197241"/>
              <a:ext cx="593221" cy="418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1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04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E52EA68-A059-07C1-4536-54003C5C37A5}"/>
                </a:ext>
              </a:extLst>
            </p:cNvPr>
            <p:cNvSpPr/>
            <p:nvPr/>
          </p:nvSpPr>
          <p:spPr>
            <a:xfrm>
              <a:off x="5403348" y="1759166"/>
              <a:ext cx="12163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Plan Release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C844B6-5E5A-29DF-4774-F0D14C1C1EF1}"/>
                </a:ext>
              </a:extLst>
            </p:cNvPr>
            <p:cNvSpPr/>
            <p:nvPr/>
          </p:nvSpPr>
          <p:spPr>
            <a:xfrm>
              <a:off x="6541805" y="1263810"/>
              <a:ext cx="1835346" cy="1166938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37744" marR="0" lvl="0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Incremental Release Strategy</a:t>
              </a:r>
            </a:p>
            <a:p>
              <a:pPr marL="237744" marR="0" lvl="0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Create Release Plan</a:t>
              </a:r>
            </a:p>
            <a:p>
              <a:pPr marL="237744" marR="0" lvl="0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Agree on a way of working</a:t>
              </a:r>
            </a:p>
            <a:p>
              <a:pPr marL="237744" marR="0" lvl="0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Define Ready</a:t>
              </a:r>
            </a:p>
            <a:p>
              <a:pPr marL="237744" marR="0" lvl="0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Define Done</a:t>
              </a:r>
            </a:p>
            <a:p>
              <a:pPr marL="237744" marR="0" lvl="0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9593B2CC-7F24-3557-84AC-4606ADC93B1E}"/>
                </a:ext>
              </a:extLst>
            </p:cNvPr>
            <p:cNvSpPr/>
            <p:nvPr/>
          </p:nvSpPr>
          <p:spPr bwMode="auto">
            <a:xfrm>
              <a:off x="3084202" y="2568499"/>
              <a:ext cx="792000" cy="457200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1EA3C94-BF43-3C7C-8B56-FD9DF7336ECA}"/>
                </a:ext>
              </a:extLst>
            </p:cNvPr>
            <p:cNvSpPr/>
            <p:nvPr/>
          </p:nvSpPr>
          <p:spPr>
            <a:xfrm>
              <a:off x="2874456" y="1755568"/>
              <a:ext cx="98282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Define Scope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FA83AC1-8D72-41B6-1117-1B69437010DD}"/>
                </a:ext>
              </a:extLst>
            </p:cNvPr>
            <p:cNvSpPr/>
            <p:nvPr/>
          </p:nvSpPr>
          <p:spPr>
            <a:xfrm>
              <a:off x="3930571" y="1263810"/>
              <a:ext cx="1619663" cy="1267177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Define Persona</a:t>
              </a:r>
            </a:p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Current State Understanding</a:t>
              </a:r>
            </a:p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Create Product Backlog</a:t>
              </a:r>
            </a:p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Identify Design Constraints</a:t>
              </a:r>
            </a:p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Environment sizing</a:t>
              </a:r>
            </a:p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Prototype Ideas</a:t>
              </a:r>
            </a:p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237490" marR="0" lvl="0" indent="-23749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063407F-2A5C-C5B7-FD05-AE11A019E9E7}"/>
                </a:ext>
              </a:extLst>
            </p:cNvPr>
            <p:cNvSpPr/>
            <p:nvPr/>
          </p:nvSpPr>
          <p:spPr>
            <a:xfrm>
              <a:off x="4853299" y="5355747"/>
              <a:ext cx="163960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Release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82973AA-4870-1A85-CEA7-F9169EFB1D26}"/>
                </a:ext>
              </a:extLst>
            </p:cNvPr>
            <p:cNvSpPr/>
            <p:nvPr/>
          </p:nvSpPr>
          <p:spPr>
            <a:xfrm>
              <a:off x="6058831" y="4597130"/>
              <a:ext cx="3384344" cy="126948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Ensure Readiness – Technical Readiness (E2E Functional test, Stakeholder Satisfaction, Data Migration, Deployment Planning, Concurrent Load Testing, Provision users)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Prepare Business for change, Support Team, Train Users, Train the trainer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Incremental Roll out – Pilot Release, Read-only Release, Parallel Run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r>
                <a:rPr kumimoji="0" lang="en-US" sz="1000" b="0" i="0" u="none" strike="noStrike" kern="100" cap="none" spc="0" normalizeH="0" baseline="0" noProof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Frutiger 45 Light"/>
                  <a:ea typeface="Aptos" panose="020B0004020202020204" pitchFamily="34" charset="0"/>
                  <a:cs typeface="Times New Roman" panose="02020603050405020304" pitchFamily="18" charset="0"/>
                </a:rPr>
                <a:t>Review with Release Checklist</a:t>
              </a: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237744" marR="0" lvl="1" indent="-237744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914400" algn="l"/>
                </a:tabLst>
                <a:defRPr/>
              </a:pPr>
              <a:endPara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237744" marR="0" lvl="0" indent="-237744" algn="l" defTabSz="768055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2A05BFBB-BEE8-8ACF-267D-0D58A7D62DB7}"/>
                </a:ext>
              </a:extLst>
            </p:cNvPr>
            <p:cNvSpPr/>
            <p:nvPr/>
          </p:nvSpPr>
          <p:spPr bwMode="auto">
            <a:xfrm>
              <a:off x="5235792" y="5735680"/>
              <a:ext cx="874620" cy="457200"/>
            </a:xfrm>
            <a:prstGeom prst="chevron">
              <a:avLst>
                <a:gd name="adj" fmla="val 43939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680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utiger 45 Light"/>
                  <a:ea typeface="ヒラギノ角ゴ Pro W3" pitchFamily="124" charset="-128"/>
                  <a:cs typeface="Calibri" panose="020F0502020204030204" pitchFamily="34" charset="0"/>
                </a:rPr>
                <a:t>07</a:t>
              </a:r>
            </a:p>
          </p:txBody>
        </p:sp>
        <p:pic>
          <p:nvPicPr>
            <p:cNvPr id="42" name="Graphic 41" descr="Ui Ux with solid fill">
              <a:extLst>
                <a:ext uri="{FF2B5EF4-FFF2-40B4-BE49-F238E27FC236}">
                  <a16:creationId xmlns:a16="http://schemas.microsoft.com/office/drawing/2014/main" id="{31BC02AE-99C7-6171-4C88-6CFE617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80811" y="1231053"/>
              <a:ext cx="608533" cy="608533"/>
            </a:xfrm>
            <a:prstGeom prst="rect">
              <a:avLst/>
            </a:prstGeom>
          </p:spPr>
        </p:pic>
        <p:pic>
          <p:nvPicPr>
            <p:cNvPr id="43" name="Graphic 42" descr="Programmer male with solid fill">
              <a:extLst>
                <a:ext uri="{FF2B5EF4-FFF2-40B4-BE49-F238E27FC236}">
                  <a16:creationId xmlns:a16="http://schemas.microsoft.com/office/drawing/2014/main" id="{7B8860BB-BF6D-4A68-6A43-078D9EEE5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73102" y="3190555"/>
              <a:ext cx="608533" cy="608533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23EA347-5A88-48FC-5E79-F1F94E0EB6D0}"/>
                </a:ext>
              </a:extLst>
            </p:cNvPr>
            <p:cNvGrpSpPr/>
            <p:nvPr/>
          </p:nvGrpSpPr>
          <p:grpSpPr>
            <a:xfrm>
              <a:off x="8416786" y="1353889"/>
              <a:ext cx="645582" cy="557732"/>
              <a:chOff x="8121292" y="1151108"/>
              <a:chExt cx="707446" cy="608533"/>
            </a:xfrm>
          </p:grpSpPr>
          <p:pic>
            <p:nvPicPr>
              <p:cNvPr id="54" name="Graphic 53" descr="Database with solid fill">
                <a:extLst>
                  <a:ext uri="{FF2B5EF4-FFF2-40B4-BE49-F238E27FC236}">
                    <a16:creationId xmlns:a16="http://schemas.microsoft.com/office/drawing/2014/main" id="{153B1FAC-D396-9A3B-DD06-0080E1A02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121292" y="1151108"/>
                <a:ext cx="608533" cy="608533"/>
              </a:xfrm>
              <a:prstGeom prst="rect">
                <a:avLst/>
              </a:prstGeom>
            </p:spPr>
          </p:pic>
          <p:pic>
            <p:nvPicPr>
              <p:cNvPr id="55" name="Graphic 54" descr="Single gear with solid fill">
                <a:extLst>
                  <a:ext uri="{FF2B5EF4-FFF2-40B4-BE49-F238E27FC236}">
                    <a16:creationId xmlns:a16="http://schemas.microsoft.com/office/drawing/2014/main" id="{2684FDC3-87CA-B288-9BDA-A058D41B4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8471262" y="1328671"/>
                <a:ext cx="357476" cy="357476"/>
              </a:xfrm>
              <a:prstGeom prst="rect">
                <a:avLst/>
              </a:prstGeom>
            </p:spPr>
          </p:pic>
        </p:grpSp>
        <p:pic>
          <p:nvPicPr>
            <p:cNvPr id="45" name="Graphic 44" descr="Folder Search with solid fill">
              <a:extLst>
                <a:ext uri="{FF2B5EF4-FFF2-40B4-BE49-F238E27FC236}">
                  <a16:creationId xmlns:a16="http://schemas.microsoft.com/office/drawing/2014/main" id="{33F272EB-71C5-9E24-9BC1-7675C2C4B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17472" y="1231053"/>
              <a:ext cx="607690" cy="60769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624C8DE-6301-33D2-C7AF-19A1C1104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07951" y="1234132"/>
              <a:ext cx="544011" cy="544011"/>
            </a:xfrm>
            <a:prstGeom prst="rect">
              <a:avLst/>
            </a:prstGeom>
          </p:spPr>
        </p:pic>
        <p:pic>
          <p:nvPicPr>
            <p:cNvPr id="47" name="Graphic 46" descr="Playbook with solid fill">
              <a:extLst>
                <a:ext uri="{FF2B5EF4-FFF2-40B4-BE49-F238E27FC236}">
                  <a16:creationId xmlns:a16="http://schemas.microsoft.com/office/drawing/2014/main" id="{967489D6-BD87-D7D8-AEEB-0304B677E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50737" y="3115880"/>
              <a:ext cx="597780" cy="597780"/>
            </a:xfrm>
            <a:prstGeom prst="rect">
              <a:avLst/>
            </a:prstGeom>
          </p:spPr>
        </p:pic>
        <p:pic>
          <p:nvPicPr>
            <p:cNvPr id="48" name="Picture 41" descr="Rocket with solid fill">
              <a:extLst>
                <a:ext uri="{FF2B5EF4-FFF2-40B4-BE49-F238E27FC236}">
                  <a16:creationId xmlns:a16="http://schemas.microsoft.com/office/drawing/2014/main" id="{137B3372-E935-2987-32B8-E5893163D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5378561" y="4770929"/>
              <a:ext cx="608533" cy="608533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A3B2666-3541-4A9E-7391-166049C2313B}"/>
                </a:ext>
              </a:extLst>
            </p:cNvPr>
            <p:cNvGrpSpPr/>
            <p:nvPr/>
          </p:nvGrpSpPr>
          <p:grpSpPr>
            <a:xfrm>
              <a:off x="2022989" y="4733430"/>
              <a:ext cx="711165" cy="648578"/>
              <a:chOff x="-2053860" y="3863543"/>
              <a:chExt cx="810157" cy="738859"/>
            </a:xfrm>
            <a:solidFill>
              <a:srgbClr val="002060"/>
            </a:solidFill>
          </p:grpSpPr>
          <p:pic>
            <p:nvPicPr>
              <p:cNvPr id="50" name="Graphic 49" descr="Browser window with solid fill">
                <a:extLst>
                  <a:ext uri="{FF2B5EF4-FFF2-40B4-BE49-F238E27FC236}">
                    <a16:creationId xmlns:a16="http://schemas.microsoft.com/office/drawing/2014/main" id="{9498ECE1-D0C0-C4DD-0202-FC708A473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-2053860" y="3863543"/>
                <a:ext cx="707583" cy="707583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66340A2-DB9D-E4CB-2F22-8A9593B90DB0}"/>
                  </a:ext>
                </a:extLst>
              </p:cNvPr>
              <p:cNvGrpSpPr/>
              <p:nvPr/>
            </p:nvGrpSpPr>
            <p:grpSpPr>
              <a:xfrm>
                <a:off x="-1723077" y="4123028"/>
                <a:ext cx="479374" cy="479374"/>
                <a:chOff x="-1227085" y="3939093"/>
                <a:chExt cx="479374" cy="479374"/>
              </a:xfrm>
              <a:grpFill/>
            </p:grpSpPr>
            <p:pic>
              <p:nvPicPr>
                <p:cNvPr id="52" name="Graphic 51" descr="Harvey Balls 100% with solid fill">
                  <a:extLst>
                    <a:ext uri="{FF2B5EF4-FFF2-40B4-BE49-F238E27FC236}">
                      <a16:creationId xmlns:a16="http://schemas.microsoft.com/office/drawing/2014/main" id="{B7FC8254-57FC-FEC8-E451-1BE54C74F6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27085" y="3939093"/>
                  <a:ext cx="479374" cy="479374"/>
                </a:xfrm>
                <a:prstGeom prst="rect">
                  <a:avLst/>
                </a:prstGeom>
              </p:spPr>
            </p:pic>
            <p:pic>
              <p:nvPicPr>
                <p:cNvPr id="53" name="Graphic 52" descr="Play with solid fill">
                  <a:extLst>
                    <a:ext uri="{FF2B5EF4-FFF2-40B4-BE49-F238E27FC236}">
                      <a16:creationId xmlns:a16="http://schemas.microsoft.com/office/drawing/2014/main" id="{81BF0D2F-CA22-B920-C935-44B5E46465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81717" y="4055423"/>
                  <a:ext cx="246714" cy="24671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6" name="Picture 2">
            <a:extLst>
              <a:ext uri="{FF2B5EF4-FFF2-40B4-BE49-F238E27FC236}">
                <a16:creationId xmlns:a16="http://schemas.microsoft.com/office/drawing/2014/main" id="{6AB15FA1-E20C-D90F-408F-86F7B85CF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087" y="1377151"/>
            <a:ext cx="1323048" cy="126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B2F2002E-221E-459F-41C2-2092F493D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74" y="3414770"/>
            <a:ext cx="1038404" cy="46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Arrow: Chevron 57">
            <a:extLst>
              <a:ext uri="{FF2B5EF4-FFF2-40B4-BE49-F238E27FC236}">
                <a16:creationId xmlns:a16="http://schemas.microsoft.com/office/drawing/2014/main" id="{20E96290-DF8D-3152-A5A1-BE536C8CA437}"/>
              </a:ext>
            </a:extLst>
          </p:cNvPr>
          <p:cNvSpPr/>
          <p:nvPr/>
        </p:nvSpPr>
        <p:spPr bwMode="auto">
          <a:xfrm>
            <a:off x="9518406" y="5778551"/>
            <a:ext cx="874620" cy="457200"/>
          </a:xfrm>
          <a:prstGeom prst="chevron">
            <a:avLst>
              <a:gd name="adj" fmla="val 43939"/>
            </a:avLst>
          </a:prstGeom>
          <a:solidFill>
            <a:schemeClr val="accent1">
              <a:lumMod val="60000"/>
              <a:lumOff val="40000"/>
            </a:schemeClr>
          </a:solidFill>
          <a:ln w="6350" cap="flat" cmpd="sng" algn="ctr">
            <a:solidFill>
              <a:sysClr val="window" lastClr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768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rPr>
              <a:t>08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1DFAD98D-6CE0-16F2-17D5-68734FEBEDFA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6094" y="4956053"/>
            <a:ext cx="513088" cy="51308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F425CA4-CECA-4596-5D50-3B1DDFE95346}"/>
              </a:ext>
            </a:extLst>
          </p:cNvPr>
          <p:cNvSpPr/>
          <p:nvPr/>
        </p:nvSpPr>
        <p:spPr>
          <a:xfrm>
            <a:off x="10218987" y="4687001"/>
            <a:ext cx="1706313" cy="8019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37744" marR="0" lvl="1" indent="-237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+mn-ea"/>
                <a:cs typeface="Times New Roman" panose="02020603050405020304" pitchFamily="18" charset="0"/>
              </a:rPr>
              <a:t>Effective Application Support</a:t>
            </a:r>
          </a:p>
          <a:p>
            <a:pPr marL="237744" marR="0" lvl="1" indent="-237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+mn-ea"/>
                <a:cs typeface="Times New Roman" panose="02020603050405020304" pitchFamily="18" charset="0"/>
              </a:rPr>
              <a:t>Regular Health Check</a:t>
            </a:r>
          </a:p>
          <a:p>
            <a:pPr marL="237744" marR="0" lvl="1" indent="-237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+mn-ea"/>
                <a:cs typeface="Times New Roman" panose="02020603050405020304" pitchFamily="18" charset="0"/>
              </a:rPr>
              <a:t>Collect Feedback</a:t>
            </a:r>
          </a:p>
          <a:p>
            <a:pPr marL="237744" marR="0" lvl="1" indent="-237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+mn-ea"/>
                <a:cs typeface="Times New Roman" panose="02020603050405020304" pitchFamily="18" charset="0"/>
              </a:rPr>
              <a:t>Measure Impact &amp; celebrate success</a:t>
            </a:r>
          </a:p>
          <a:p>
            <a:pPr marL="237744" marR="0" lvl="1" indent="-237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r>
              <a:rPr kumimoji="0" lang="en-US" sz="1000" b="0" i="0" u="none" strike="noStrike" kern="1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Frutiger 45 Light"/>
                <a:ea typeface="+mn-ea"/>
                <a:cs typeface="Times New Roman" panose="02020603050405020304" pitchFamily="18" charset="0"/>
              </a:rPr>
              <a:t>Measure Impact, Communicate Impact, </a:t>
            </a:r>
          </a:p>
          <a:p>
            <a:pPr marL="237744" marR="0" lvl="1" indent="-237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§"/>
              <a:tabLst>
                <a:tab pos="914400" algn="l"/>
              </a:tabLst>
              <a:defRPr/>
            </a:pPr>
            <a:endParaRPr kumimoji="0" lang="en-US" sz="1000" b="0" i="0" u="none" strike="noStrike" kern="1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Frutiger 45 Ligh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B281D7B-4DCE-670C-1D78-463289AC10F4}"/>
              </a:ext>
            </a:extLst>
          </p:cNvPr>
          <p:cNvSpPr/>
          <p:nvPr/>
        </p:nvSpPr>
        <p:spPr>
          <a:xfrm>
            <a:off x="9051203" y="5428103"/>
            <a:ext cx="16396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8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utiger 45 Light"/>
                <a:ea typeface="ヒラギノ角ゴ Pro W3" pitchFamily="124" charset="-128"/>
                <a:cs typeface="Calibri" panose="020F0502020204030204" pitchFamily="34" charset="0"/>
              </a:rPr>
              <a:t>Optimize </a:t>
            </a:r>
          </a:p>
        </p:txBody>
      </p:sp>
    </p:spTree>
    <p:extLst>
      <p:ext uri="{BB962C8B-B14F-4D97-AF65-F5344CB8AC3E}">
        <p14:creationId xmlns:p14="http://schemas.microsoft.com/office/powerpoint/2010/main" val="1657386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70B4-4706-90AC-66F9-66B5EC20F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95">
            <a:extLst>
              <a:ext uri="{FF2B5EF4-FFF2-40B4-BE49-F238E27FC236}">
                <a16:creationId xmlns:a16="http://schemas.microsoft.com/office/drawing/2014/main" id="{81967855-7E46-6A95-1C7F-E349E6A51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Execution Approach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950FA0-BA03-1A3C-C7BF-6B689948D06C}"/>
              </a:ext>
            </a:extLst>
          </p:cNvPr>
          <p:cNvSpPr/>
          <p:nvPr/>
        </p:nvSpPr>
        <p:spPr bwMode="auto">
          <a:xfrm>
            <a:off x="5366274" y="1763948"/>
            <a:ext cx="3984625" cy="3960813"/>
          </a:xfrm>
          <a:prstGeom prst="rect">
            <a:avLst/>
          </a:prstGeom>
          <a:solidFill>
            <a:srgbClr val="B2B2B2">
              <a:lumMod val="20000"/>
              <a:lumOff val="80000"/>
            </a:srgbClr>
          </a:solidFill>
          <a:ln w="6350" cap="flat" cmpd="sng" algn="ctr">
            <a:solidFill>
              <a:srgbClr val="124079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wrap="none"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86B4B-E08D-A5B7-4574-2B17B45488B6}"/>
              </a:ext>
            </a:extLst>
          </p:cNvPr>
          <p:cNvSpPr/>
          <p:nvPr/>
        </p:nvSpPr>
        <p:spPr bwMode="auto">
          <a:xfrm>
            <a:off x="9482662" y="1763948"/>
            <a:ext cx="2297113" cy="3960813"/>
          </a:xfrm>
          <a:prstGeom prst="rect">
            <a:avLst/>
          </a:prstGeom>
          <a:solidFill>
            <a:srgbClr val="B2B2B2">
              <a:lumMod val="20000"/>
              <a:lumOff val="80000"/>
            </a:srgbClr>
          </a:solidFill>
          <a:ln w="6350" cap="flat" cmpd="sng" algn="ctr">
            <a:solidFill>
              <a:srgbClr val="124079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wrap="none"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E2FAB4-7C4B-7840-7840-A725FC1F725B}"/>
              </a:ext>
            </a:extLst>
          </p:cNvPr>
          <p:cNvSpPr/>
          <p:nvPr/>
        </p:nvSpPr>
        <p:spPr>
          <a:xfrm>
            <a:off x="9042922" y="4235685"/>
            <a:ext cx="755651" cy="755651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968C6-49CD-0305-45AE-4527B2B4CC7B}"/>
              </a:ext>
            </a:extLst>
          </p:cNvPr>
          <p:cNvSpPr/>
          <p:nvPr/>
        </p:nvSpPr>
        <p:spPr bwMode="auto">
          <a:xfrm>
            <a:off x="508524" y="1763948"/>
            <a:ext cx="2297112" cy="3960813"/>
          </a:xfrm>
          <a:prstGeom prst="rect">
            <a:avLst/>
          </a:prstGeom>
          <a:solidFill>
            <a:srgbClr val="B2B2B2">
              <a:lumMod val="20000"/>
              <a:lumOff val="80000"/>
            </a:srgbClr>
          </a:solidFill>
          <a:ln w="6350" cap="flat" cmpd="sng" algn="ctr">
            <a:solidFill>
              <a:srgbClr val="124079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wrap="none"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C90C7-EBCE-F092-F866-84E624FBECA5}"/>
              </a:ext>
            </a:extLst>
          </p:cNvPr>
          <p:cNvSpPr/>
          <p:nvPr/>
        </p:nvSpPr>
        <p:spPr bwMode="auto">
          <a:xfrm>
            <a:off x="2937398" y="1763948"/>
            <a:ext cx="2297112" cy="3960813"/>
          </a:xfrm>
          <a:prstGeom prst="rect">
            <a:avLst/>
          </a:prstGeom>
          <a:solidFill>
            <a:srgbClr val="FEFDFD">
              <a:lumMod val="95000"/>
            </a:srgbClr>
          </a:solidFill>
          <a:ln w="6350" cap="flat" cmpd="sng" algn="ctr">
            <a:solidFill>
              <a:srgbClr val="124079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 wrap="none"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100" b="0" i="0" u="none" strike="noStrike" kern="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BF0931E5-1AE5-C4F8-C85B-067A10D97FDD}"/>
              </a:ext>
            </a:extLst>
          </p:cNvPr>
          <p:cNvSpPr/>
          <p:nvPr/>
        </p:nvSpPr>
        <p:spPr>
          <a:xfrm>
            <a:off x="542871" y="1300250"/>
            <a:ext cx="2393950" cy="397810"/>
          </a:xfrm>
          <a:prstGeom prst="parallelogram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Initiate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AFD7DD3-B3B9-25E5-C9CC-3BDD2E9FBF83}"/>
              </a:ext>
            </a:extLst>
          </p:cNvPr>
          <p:cNvSpPr/>
          <p:nvPr/>
        </p:nvSpPr>
        <p:spPr>
          <a:xfrm>
            <a:off x="2936613" y="1300250"/>
            <a:ext cx="2428874" cy="397810"/>
          </a:xfrm>
          <a:prstGeom prst="parallelogram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Define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6D149BB3-E5B0-AB33-5B77-DE9765798D20}"/>
              </a:ext>
            </a:extLst>
          </p:cNvPr>
          <p:cNvSpPr/>
          <p:nvPr/>
        </p:nvSpPr>
        <p:spPr>
          <a:xfrm>
            <a:off x="5355451" y="1300250"/>
            <a:ext cx="2837934" cy="397810"/>
          </a:xfrm>
          <a:prstGeom prst="parallelogram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Build, Deploy &amp; Test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40DFC42C-EE07-364B-88EE-3171528EF390}"/>
              </a:ext>
            </a:extLst>
          </p:cNvPr>
          <p:cNvSpPr/>
          <p:nvPr/>
        </p:nvSpPr>
        <p:spPr>
          <a:xfrm>
            <a:off x="9439117" y="1300250"/>
            <a:ext cx="2352142" cy="397810"/>
          </a:xfrm>
          <a:prstGeom prst="parallelogram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  Production Release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7FDE3B7-32DE-BB83-FFA5-E5F858BFFCB9}"/>
              </a:ext>
            </a:extLst>
          </p:cNvPr>
          <p:cNvSpPr/>
          <p:nvPr/>
        </p:nvSpPr>
        <p:spPr>
          <a:xfrm>
            <a:off x="2034111" y="3327636"/>
            <a:ext cx="1266825" cy="596900"/>
          </a:xfrm>
          <a:custGeom>
            <a:avLst/>
            <a:gdLst>
              <a:gd name="connsiteX0" fmla="*/ 0 w 961071"/>
              <a:gd name="connsiteY0" fmla="*/ 41912 h 365760"/>
              <a:gd name="connsiteX1" fmla="*/ 41912 w 961071"/>
              <a:gd name="connsiteY1" fmla="*/ 0 h 365760"/>
              <a:gd name="connsiteX2" fmla="*/ 919159 w 961071"/>
              <a:gd name="connsiteY2" fmla="*/ 0 h 365760"/>
              <a:gd name="connsiteX3" fmla="*/ 961071 w 961071"/>
              <a:gd name="connsiteY3" fmla="*/ 41912 h 365760"/>
              <a:gd name="connsiteX4" fmla="*/ 961071 w 961071"/>
              <a:gd name="connsiteY4" fmla="*/ 323848 h 365760"/>
              <a:gd name="connsiteX5" fmla="*/ 919159 w 961071"/>
              <a:gd name="connsiteY5" fmla="*/ 365760 h 365760"/>
              <a:gd name="connsiteX6" fmla="*/ 41912 w 961071"/>
              <a:gd name="connsiteY6" fmla="*/ 365760 h 365760"/>
              <a:gd name="connsiteX7" fmla="*/ 0 w 961071"/>
              <a:gd name="connsiteY7" fmla="*/ 323848 h 365760"/>
              <a:gd name="connsiteX8" fmla="*/ 0 w 961071"/>
              <a:gd name="connsiteY8" fmla="*/ 41912 h 365760"/>
              <a:gd name="connsiteX0" fmla="*/ 0 w 1006955"/>
              <a:gd name="connsiteY0" fmla="*/ 41912 h 365760"/>
              <a:gd name="connsiteX1" fmla="*/ 41912 w 1006955"/>
              <a:gd name="connsiteY1" fmla="*/ 0 h 365760"/>
              <a:gd name="connsiteX2" fmla="*/ 919159 w 1006955"/>
              <a:gd name="connsiteY2" fmla="*/ 0 h 365760"/>
              <a:gd name="connsiteX3" fmla="*/ 961071 w 1006955"/>
              <a:gd name="connsiteY3" fmla="*/ 41912 h 365760"/>
              <a:gd name="connsiteX4" fmla="*/ 1006950 w 1006955"/>
              <a:gd name="connsiteY4" fmla="*/ 183032 h 365760"/>
              <a:gd name="connsiteX5" fmla="*/ 961071 w 1006955"/>
              <a:gd name="connsiteY5" fmla="*/ 323848 h 365760"/>
              <a:gd name="connsiteX6" fmla="*/ 919159 w 1006955"/>
              <a:gd name="connsiteY6" fmla="*/ 365760 h 365760"/>
              <a:gd name="connsiteX7" fmla="*/ 41912 w 1006955"/>
              <a:gd name="connsiteY7" fmla="*/ 365760 h 365760"/>
              <a:gd name="connsiteX8" fmla="*/ 0 w 1006955"/>
              <a:gd name="connsiteY8" fmla="*/ 323848 h 365760"/>
              <a:gd name="connsiteX9" fmla="*/ 0 w 1006955"/>
              <a:gd name="connsiteY9" fmla="*/ 41912 h 365760"/>
              <a:gd name="connsiteX0" fmla="*/ 0 w 1128394"/>
              <a:gd name="connsiteY0" fmla="*/ 41912 h 365760"/>
              <a:gd name="connsiteX1" fmla="*/ 41912 w 1128394"/>
              <a:gd name="connsiteY1" fmla="*/ 0 h 365760"/>
              <a:gd name="connsiteX2" fmla="*/ 919159 w 1128394"/>
              <a:gd name="connsiteY2" fmla="*/ 0 h 365760"/>
              <a:gd name="connsiteX3" fmla="*/ 961071 w 1128394"/>
              <a:gd name="connsiteY3" fmla="*/ 41912 h 365760"/>
              <a:gd name="connsiteX4" fmla="*/ 1128393 w 1128394"/>
              <a:gd name="connsiteY4" fmla="*/ 183032 h 365760"/>
              <a:gd name="connsiteX5" fmla="*/ 961071 w 1128394"/>
              <a:gd name="connsiteY5" fmla="*/ 323848 h 365760"/>
              <a:gd name="connsiteX6" fmla="*/ 919159 w 1128394"/>
              <a:gd name="connsiteY6" fmla="*/ 365760 h 365760"/>
              <a:gd name="connsiteX7" fmla="*/ 41912 w 1128394"/>
              <a:gd name="connsiteY7" fmla="*/ 365760 h 365760"/>
              <a:gd name="connsiteX8" fmla="*/ 0 w 1128394"/>
              <a:gd name="connsiteY8" fmla="*/ 323848 h 365760"/>
              <a:gd name="connsiteX9" fmla="*/ 0 w 1128394"/>
              <a:gd name="connsiteY9" fmla="*/ 41912 h 365760"/>
              <a:gd name="connsiteX0" fmla="*/ 0 w 1128394"/>
              <a:gd name="connsiteY0" fmla="*/ 41912 h 365760"/>
              <a:gd name="connsiteX1" fmla="*/ 41912 w 1128394"/>
              <a:gd name="connsiteY1" fmla="*/ 0 h 365760"/>
              <a:gd name="connsiteX2" fmla="*/ 919159 w 1128394"/>
              <a:gd name="connsiteY2" fmla="*/ 0 h 365760"/>
              <a:gd name="connsiteX3" fmla="*/ 961071 w 1128394"/>
              <a:gd name="connsiteY3" fmla="*/ 41912 h 365760"/>
              <a:gd name="connsiteX4" fmla="*/ 1128393 w 1128394"/>
              <a:gd name="connsiteY4" fmla="*/ 183032 h 365760"/>
              <a:gd name="connsiteX5" fmla="*/ 961071 w 1128394"/>
              <a:gd name="connsiteY5" fmla="*/ 323848 h 365760"/>
              <a:gd name="connsiteX6" fmla="*/ 919159 w 1128394"/>
              <a:gd name="connsiteY6" fmla="*/ 365760 h 365760"/>
              <a:gd name="connsiteX7" fmla="*/ 41912 w 1128394"/>
              <a:gd name="connsiteY7" fmla="*/ 365760 h 365760"/>
              <a:gd name="connsiteX8" fmla="*/ 0 w 1128394"/>
              <a:gd name="connsiteY8" fmla="*/ 323848 h 365760"/>
              <a:gd name="connsiteX9" fmla="*/ 0 w 1128394"/>
              <a:gd name="connsiteY9" fmla="*/ 41912 h 365760"/>
              <a:gd name="connsiteX0" fmla="*/ 0 w 1128394"/>
              <a:gd name="connsiteY0" fmla="*/ 41912 h 365760"/>
              <a:gd name="connsiteX1" fmla="*/ 41912 w 1128394"/>
              <a:gd name="connsiteY1" fmla="*/ 0 h 365760"/>
              <a:gd name="connsiteX2" fmla="*/ 919159 w 1128394"/>
              <a:gd name="connsiteY2" fmla="*/ 0 h 365760"/>
              <a:gd name="connsiteX3" fmla="*/ 961071 w 1128394"/>
              <a:gd name="connsiteY3" fmla="*/ 41912 h 365760"/>
              <a:gd name="connsiteX4" fmla="*/ 1128393 w 1128394"/>
              <a:gd name="connsiteY4" fmla="*/ 183032 h 365760"/>
              <a:gd name="connsiteX5" fmla="*/ 961071 w 1128394"/>
              <a:gd name="connsiteY5" fmla="*/ 323848 h 365760"/>
              <a:gd name="connsiteX6" fmla="*/ 919159 w 1128394"/>
              <a:gd name="connsiteY6" fmla="*/ 365760 h 365760"/>
              <a:gd name="connsiteX7" fmla="*/ 41912 w 1128394"/>
              <a:gd name="connsiteY7" fmla="*/ 365760 h 365760"/>
              <a:gd name="connsiteX8" fmla="*/ 0 w 1128394"/>
              <a:gd name="connsiteY8" fmla="*/ 323848 h 365760"/>
              <a:gd name="connsiteX9" fmla="*/ 0 w 1128394"/>
              <a:gd name="connsiteY9" fmla="*/ 41912 h 365760"/>
              <a:gd name="connsiteX0" fmla="*/ 0 w 1128394"/>
              <a:gd name="connsiteY0" fmla="*/ 41912 h 365760"/>
              <a:gd name="connsiteX1" fmla="*/ 41912 w 1128394"/>
              <a:gd name="connsiteY1" fmla="*/ 0 h 365760"/>
              <a:gd name="connsiteX2" fmla="*/ 919159 w 1128394"/>
              <a:gd name="connsiteY2" fmla="*/ 0 h 365760"/>
              <a:gd name="connsiteX3" fmla="*/ 1128393 w 1128394"/>
              <a:gd name="connsiteY3" fmla="*/ 183032 h 365760"/>
              <a:gd name="connsiteX4" fmla="*/ 961071 w 1128394"/>
              <a:gd name="connsiteY4" fmla="*/ 323848 h 365760"/>
              <a:gd name="connsiteX5" fmla="*/ 919159 w 1128394"/>
              <a:gd name="connsiteY5" fmla="*/ 365760 h 365760"/>
              <a:gd name="connsiteX6" fmla="*/ 41912 w 1128394"/>
              <a:gd name="connsiteY6" fmla="*/ 365760 h 365760"/>
              <a:gd name="connsiteX7" fmla="*/ 0 w 1128394"/>
              <a:gd name="connsiteY7" fmla="*/ 323848 h 365760"/>
              <a:gd name="connsiteX8" fmla="*/ 0 w 1128394"/>
              <a:gd name="connsiteY8" fmla="*/ 41912 h 365760"/>
              <a:gd name="connsiteX0" fmla="*/ 0 w 1128393"/>
              <a:gd name="connsiteY0" fmla="*/ 41912 h 365760"/>
              <a:gd name="connsiteX1" fmla="*/ 41912 w 1128393"/>
              <a:gd name="connsiteY1" fmla="*/ 0 h 365760"/>
              <a:gd name="connsiteX2" fmla="*/ 919159 w 1128393"/>
              <a:gd name="connsiteY2" fmla="*/ 0 h 365760"/>
              <a:gd name="connsiteX3" fmla="*/ 1128393 w 1128393"/>
              <a:gd name="connsiteY3" fmla="*/ 183032 h 365760"/>
              <a:gd name="connsiteX4" fmla="*/ 919159 w 1128393"/>
              <a:gd name="connsiteY4" fmla="*/ 365760 h 365760"/>
              <a:gd name="connsiteX5" fmla="*/ 41912 w 1128393"/>
              <a:gd name="connsiteY5" fmla="*/ 365760 h 365760"/>
              <a:gd name="connsiteX6" fmla="*/ 0 w 1128393"/>
              <a:gd name="connsiteY6" fmla="*/ 323848 h 365760"/>
              <a:gd name="connsiteX7" fmla="*/ 0 w 1128393"/>
              <a:gd name="connsiteY7" fmla="*/ 41912 h 365760"/>
              <a:gd name="connsiteX0" fmla="*/ 0 w 1128393"/>
              <a:gd name="connsiteY0" fmla="*/ 41912 h 365760"/>
              <a:gd name="connsiteX1" fmla="*/ 41912 w 1128393"/>
              <a:gd name="connsiteY1" fmla="*/ 0 h 365760"/>
              <a:gd name="connsiteX2" fmla="*/ 919159 w 1128393"/>
              <a:gd name="connsiteY2" fmla="*/ 0 h 365760"/>
              <a:gd name="connsiteX3" fmla="*/ 1128393 w 1128393"/>
              <a:gd name="connsiteY3" fmla="*/ 183032 h 365760"/>
              <a:gd name="connsiteX4" fmla="*/ 919159 w 1128393"/>
              <a:gd name="connsiteY4" fmla="*/ 365760 h 365760"/>
              <a:gd name="connsiteX5" fmla="*/ 41912 w 1128393"/>
              <a:gd name="connsiteY5" fmla="*/ 365760 h 365760"/>
              <a:gd name="connsiteX6" fmla="*/ 0 w 1128393"/>
              <a:gd name="connsiteY6" fmla="*/ 323848 h 365760"/>
              <a:gd name="connsiteX7" fmla="*/ 0 w 1128393"/>
              <a:gd name="connsiteY7" fmla="*/ 41912 h 365760"/>
              <a:gd name="connsiteX0" fmla="*/ 0 w 1128393"/>
              <a:gd name="connsiteY0" fmla="*/ 41912 h 365760"/>
              <a:gd name="connsiteX1" fmla="*/ 41912 w 1128393"/>
              <a:gd name="connsiteY1" fmla="*/ 0 h 365760"/>
              <a:gd name="connsiteX2" fmla="*/ 919159 w 1128393"/>
              <a:gd name="connsiteY2" fmla="*/ 0 h 365760"/>
              <a:gd name="connsiteX3" fmla="*/ 1128393 w 1128393"/>
              <a:gd name="connsiteY3" fmla="*/ 183032 h 365760"/>
              <a:gd name="connsiteX4" fmla="*/ 919159 w 1128393"/>
              <a:gd name="connsiteY4" fmla="*/ 365760 h 365760"/>
              <a:gd name="connsiteX5" fmla="*/ 41912 w 1128393"/>
              <a:gd name="connsiteY5" fmla="*/ 365760 h 365760"/>
              <a:gd name="connsiteX6" fmla="*/ 0 w 1128393"/>
              <a:gd name="connsiteY6" fmla="*/ 323848 h 365760"/>
              <a:gd name="connsiteX7" fmla="*/ 0 w 1128393"/>
              <a:gd name="connsiteY7" fmla="*/ 41912 h 365760"/>
              <a:gd name="connsiteX0" fmla="*/ 0 w 1128393"/>
              <a:gd name="connsiteY0" fmla="*/ 41912 h 365760"/>
              <a:gd name="connsiteX1" fmla="*/ 41912 w 1128393"/>
              <a:gd name="connsiteY1" fmla="*/ 0 h 365760"/>
              <a:gd name="connsiteX2" fmla="*/ 919159 w 1128393"/>
              <a:gd name="connsiteY2" fmla="*/ 0 h 365760"/>
              <a:gd name="connsiteX3" fmla="*/ 1128393 w 1128393"/>
              <a:gd name="connsiteY3" fmla="*/ 183032 h 365760"/>
              <a:gd name="connsiteX4" fmla="*/ 919159 w 1128393"/>
              <a:gd name="connsiteY4" fmla="*/ 365760 h 365760"/>
              <a:gd name="connsiteX5" fmla="*/ 41912 w 1128393"/>
              <a:gd name="connsiteY5" fmla="*/ 365760 h 365760"/>
              <a:gd name="connsiteX6" fmla="*/ 0 w 1128393"/>
              <a:gd name="connsiteY6" fmla="*/ 323848 h 365760"/>
              <a:gd name="connsiteX7" fmla="*/ 0 w 1128393"/>
              <a:gd name="connsiteY7" fmla="*/ 41912 h 365760"/>
              <a:gd name="connsiteX0" fmla="*/ 0 w 1128393"/>
              <a:gd name="connsiteY0" fmla="*/ 41912 h 365760"/>
              <a:gd name="connsiteX1" fmla="*/ 41912 w 1128393"/>
              <a:gd name="connsiteY1" fmla="*/ 0 h 365760"/>
              <a:gd name="connsiteX2" fmla="*/ 919159 w 1128393"/>
              <a:gd name="connsiteY2" fmla="*/ 0 h 365760"/>
              <a:gd name="connsiteX3" fmla="*/ 1128393 w 1128393"/>
              <a:gd name="connsiteY3" fmla="*/ 183032 h 365760"/>
              <a:gd name="connsiteX4" fmla="*/ 919159 w 1128393"/>
              <a:gd name="connsiteY4" fmla="*/ 365760 h 365760"/>
              <a:gd name="connsiteX5" fmla="*/ 41912 w 1128393"/>
              <a:gd name="connsiteY5" fmla="*/ 365760 h 365760"/>
              <a:gd name="connsiteX6" fmla="*/ 0 w 1128393"/>
              <a:gd name="connsiteY6" fmla="*/ 323848 h 365760"/>
              <a:gd name="connsiteX7" fmla="*/ 0 w 1128393"/>
              <a:gd name="connsiteY7" fmla="*/ 41912 h 365760"/>
              <a:gd name="connsiteX0" fmla="*/ 0 w 1130775"/>
              <a:gd name="connsiteY0" fmla="*/ 41912 h 365760"/>
              <a:gd name="connsiteX1" fmla="*/ 41912 w 1130775"/>
              <a:gd name="connsiteY1" fmla="*/ 0 h 365760"/>
              <a:gd name="connsiteX2" fmla="*/ 919159 w 1130775"/>
              <a:gd name="connsiteY2" fmla="*/ 0 h 365760"/>
              <a:gd name="connsiteX3" fmla="*/ 1130775 w 1130775"/>
              <a:gd name="connsiteY3" fmla="*/ 185413 h 365760"/>
              <a:gd name="connsiteX4" fmla="*/ 919159 w 1130775"/>
              <a:gd name="connsiteY4" fmla="*/ 365760 h 365760"/>
              <a:gd name="connsiteX5" fmla="*/ 41912 w 1130775"/>
              <a:gd name="connsiteY5" fmla="*/ 365760 h 365760"/>
              <a:gd name="connsiteX6" fmla="*/ 0 w 1130775"/>
              <a:gd name="connsiteY6" fmla="*/ 323848 h 365760"/>
              <a:gd name="connsiteX7" fmla="*/ 0 w 1130775"/>
              <a:gd name="connsiteY7" fmla="*/ 41912 h 365760"/>
              <a:gd name="connsiteX0" fmla="*/ 0 w 1130775"/>
              <a:gd name="connsiteY0" fmla="*/ 41912 h 365760"/>
              <a:gd name="connsiteX1" fmla="*/ 41912 w 1130775"/>
              <a:gd name="connsiteY1" fmla="*/ 0 h 365760"/>
              <a:gd name="connsiteX2" fmla="*/ 919159 w 1130775"/>
              <a:gd name="connsiteY2" fmla="*/ 0 h 365760"/>
              <a:gd name="connsiteX3" fmla="*/ 1130775 w 1130775"/>
              <a:gd name="connsiteY3" fmla="*/ 185413 h 365760"/>
              <a:gd name="connsiteX4" fmla="*/ 919159 w 1130775"/>
              <a:gd name="connsiteY4" fmla="*/ 365760 h 365760"/>
              <a:gd name="connsiteX5" fmla="*/ 41912 w 1130775"/>
              <a:gd name="connsiteY5" fmla="*/ 365760 h 365760"/>
              <a:gd name="connsiteX6" fmla="*/ 0 w 1130775"/>
              <a:gd name="connsiteY6" fmla="*/ 323848 h 365760"/>
              <a:gd name="connsiteX7" fmla="*/ 0 w 1130775"/>
              <a:gd name="connsiteY7" fmla="*/ 41912 h 365760"/>
              <a:gd name="connsiteX0" fmla="*/ 0 w 1130775"/>
              <a:gd name="connsiteY0" fmla="*/ 41912 h 365760"/>
              <a:gd name="connsiteX1" fmla="*/ 41912 w 1130775"/>
              <a:gd name="connsiteY1" fmla="*/ 0 h 365760"/>
              <a:gd name="connsiteX2" fmla="*/ 919159 w 1130775"/>
              <a:gd name="connsiteY2" fmla="*/ 0 h 365760"/>
              <a:gd name="connsiteX3" fmla="*/ 1130775 w 1130775"/>
              <a:gd name="connsiteY3" fmla="*/ 185413 h 365760"/>
              <a:gd name="connsiteX4" fmla="*/ 919159 w 1130775"/>
              <a:gd name="connsiteY4" fmla="*/ 365760 h 365760"/>
              <a:gd name="connsiteX5" fmla="*/ 41912 w 1130775"/>
              <a:gd name="connsiteY5" fmla="*/ 365760 h 365760"/>
              <a:gd name="connsiteX6" fmla="*/ 0 w 1130775"/>
              <a:gd name="connsiteY6" fmla="*/ 323848 h 365760"/>
              <a:gd name="connsiteX7" fmla="*/ 0 w 1130775"/>
              <a:gd name="connsiteY7" fmla="*/ 41912 h 365760"/>
              <a:gd name="connsiteX0" fmla="*/ 0 w 1130775"/>
              <a:gd name="connsiteY0" fmla="*/ 41912 h 365760"/>
              <a:gd name="connsiteX1" fmla="*/ 41912 w 1130775"/>
              <a:gd name="connsiteY1" fmla="*/ 0 h 365760"/>
              <a:gd name="connsiteX2" fmla="*/ 919159 w 1130775"/>
              <a:gd name="connsiteY2" fmla="*/ 0 h 365760"/>
              <a:gd name="connsiteX3" fmla="*/ 1130775 w 1130775"/>
              <a:gd name="connsiteY3" fmla="*/ 185413 h 365760"/>
              <a:gd name="connsiteX4" fmla="*/ 919159 w 1130775"/>
              <a:gd name="connsiteY4" fmla="*/ 365760 h 365760"/>
              <a:gd name="connsiteX5" fmla="*/ 41912 w 1130775"/>
              <a:gd name="connsiteY5" fmla="*/ 365760 h 365760"/>
              <a:gd name="connsiteX6" fmla="*/ 0 w 1130775"/>
              <a:gd name="connsiteY6" fmla="*/ 323848 h 365760"/>
              <a:gd name="connsiteX7" fmla="*/ 0 w 1130775"/>
              <a:gd name="connsiteY7" fmla="*/ 41912 h 365760"/>
              <a:gd name="connsiteX0" fmla="*/ 0 w 1087912"/>
              <a:gd name="connsiteY0" fmla="*/ 41912 h 365760"/>
              <a:gd name="connsiteX1" fmla="*/ 41912 w 1087912"/>
              <a:gd name="connsiteY1" fmla="*/ 0 h 365760"/>
              <a:gd name="connsiteX2" fmla="*/ 919159 w 1087912"/>
              <a:gd name="connsiteY2" fmla="*/ 0 h 365760"/>
              <a:gd name="connsiteX3" fmla="*/ 1087912 w 1087912"/>
              <a:gd name="connsiteY3" fmla="*/ 185413 h 365760"/>
              <a:gd name="connsiteX4" fmla="*/ 919159 w 1087912"/>
              <a:gd name="connsiteY4" fmla="*/ 365760 h 365760"/>
              <a:gd name="connsiteX5" fmla="*/ 41912 w 1087912"/>
              <a:gd name="connsiteY5" fmla="*/ 365760 h 365760"/>
              <a:gd name="connsiteX6" fmla="*/ 0 w 1087912"/>
              <a:gd name="connsiteY6" fmla="*/ 323848 h 365760"/>
              <a:gd name="connsiteX7" fmla="*/ 0 w 1087912"/>
              <a:gd name="connsiteY7" fmla="*/ 41912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7912" h="365760">
                <a:moveTo>
                  <a:pt x="0" y="41912"/>
                </a:moveTo>
                <a:cubicBezTo>
                  <a:pt x="0" y="18765"/>
                  <a:pt x="18765" y="0"/>
                  <a:pt x="41912" y="0"/>
                </a:cubicBezTo>
                <a:lnTo>
                  <a:pt x="919159" y="0"/>
                </a:lnTo>
                <a:lnTo>
                  <a:pt x="1087912" y="185413"/>
                </a:lnTo>
                <a:lnTo>
                  <a:pt x="919159" y="365760"/>
                </a:lnTo>
                <a:lnTo>
                  <a:pt x="41912" y="365760"/>
                </a:lnTo>
                <a:cubicBezTo>
                  <a:pt x="18765" y="365760"/>
                  <a:pt x="0" y="346995"/>
                  <a:pt x="0" y="323848"/>
                </a:cubicBezTo>
                <a:lnTo>
                  <a:pt x="0" y="41912"/>
                </a:lnTo>
                <a:close/>
              </a:path>
            </a:pathLst>
          </a:custGeom>
          <a:solidFill>
            <a:srgbClr val="124079">
              <a:lumMod val="7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F1B9DB04-110E-F522-03B7-1E3E52115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999" y="3360995"/>
            <a:ext cx="1109663" cy="55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Refined requirements and design</a:t>
            </a: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AF36FF86-6CA9-9A0D-37A7-8E5ABF11BA21}"/>
              </a:ext>
            </a:extLst>
          </p:cNvPr>
          <p:cNvSpPr/>
          <p:nvPr/>
        </p:nvSpPr>
        <p:spPr>
          <a:xfrm>
            <a:off x="857774" y="2659297"/>
            <a:ext cx="1582737" cy="230188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Workshops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808DE700-C346-91D8-E655-0BDD33CE90EC}"/>
              </a:ext>
            </a:extLst>
          </p:cNvPr>
          <p:cNvSpPr/>
          <p:nvPr/>
        </p:nvSpPr>
        <p:spPr>
          <a:xfrm>
            <a:off x="857774" y="4000735"/>
            <a:ext cx="1582737" cy="230187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Interviews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E44C67F-28BA-CDA4-7002-CF48242188FC}"/>
              </a:ext>
            </a:extLst>
          </p:cNvPr>
          <p:cNvSpPr/>
          <p:nvPr/>
        </p:nvSpPr>
        <p:spPr>
          <a:xfrm>
            <a:off x="857774" y="5224697"/>
            <a:ext cx="1582737" cy="369888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Show &amp; Tell sessions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628298-2E82-52F6-48CF-6D286F34143F}"/>
              </a:ext>
            </a:extLst>
          </p:cNvPr>
          <p:cNvSpPr txBox="1"/>
          <p:nvPr/>
        </p:nvSpPr>
        <p:spPr>
          <a:xfrm>
            <a:off x="198312" y="3370540"/>
            <a:ext cx="931863" cy="553996"/>
          </a:xfrm>
          <a:prstGeom prst="rect">
            <a:avLst/>
          </a:prstGeom>
          <a:solidFill>
            <a:srgbClr val="124079">
              <a:lumMod val="75000"/>
            </a:srgbClr>
          </a:solidFill>
          <a:ln>
            <a:noFill/>
          </a:ln>
        </p:spPr>
        <p:txBody>
          <a:bodyPr lIns="91436" tIns="45719" rIns="91436" bIns="45719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Segoe UI" pitchFamily="34" charset="0"/>
                <a:cs typeface="Calibri"/>
              </a:rPr>
              <a:t>Epics, Features &amp; User stories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0948A6E-E7D7-118A-8DFA-562F77291DA8}"/>
              </a:ext>
            </a:extLst>
          </p:cNvPr>
          <p:cNvGrpSpPr>
            <a:grpSpLocks/>
          </p:cNvGrpSpPr>
          <p:nvPr/>
        </p:nvGrpSpPr>
        <p:grpSpPr bwMode="auto">
          <a:xfrm>
            <a:off x="3154885" y="4462698"/>
            <a:ext cx="1873251" cy="1039813"/>
            <a:chOff x="3101975" y="4632034"/>
            <a:chExt cx="2114264" cy="12618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30CEC6-3F84-9C81-D358-EE5CED2663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75" y="4739919"/>
              <a:ext cx="1632284" cy="1088485"/>
            </a:xfrm>
            <a:prstGeom prst="rect">
              <a:avLst/>
            </a:prstGeom>
            <a:noFill/>
            <a:ln w="3175">
              <a:solidFill>
                <a:srgbClr val="FEFDFD">
                  <a:lumMod val="50000"/>
                </a:srgbClr>
              </a:solidFill>
            </a:ln>
            <a:extLst>
              <a:ext uri="{909E8E84-426E-40dd-AFC4-6F175D3DCCD1}"/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6BBEBC-260A-34D0-4B56-83297FDAB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152" y="4632034"/>
              <a:ext cx="1892087" cy="1261872"/>
            </a:xfrm>
            <a:prstGeom prst="rect">
              <a:avLst/>
            </a:prstGeom>
            <a:noFill/>
            <a:ln w="3175">
              <a:solidFill>
                <a:srgbClr val="FEFDFD">
                  <a:lumMod val="50000"/>
                </a:srgbClr>
              </a:solidFill>
            </a:ln>
            <a:extLst>
              <a:ext uri="{909E8E84-426E-40dd-AFC4-6F175D3DCCD1}"/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80D2E5C-5B92-8CBC-00EB-3B571147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035" y="2652948"/>
            <a:ext cx="1697039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arallelogram 21">
            <a:extLst>
              <a:ext uri="{FF2B5EF4-FFF2-40B4-BE49-F238E27FC236}">
                <a16:creationId xmlns:a16="http://schemas.microsoft.com/office/drawing/2014/main" id="{5EFF9A1B-7326-0700-58D2-36055D23FFD9}"/>
              </a:ext>
            </a:extLst>
          </p:cNvPr>
          <p:cNvSpPr/>
          <p:nvPr/>
        </p:nvSpPr>
        <p:spPr>
          <a:xfrm>
            <a:off x="9577911" y="2335448"/>
            <a:ext cx="2106613" cy="230188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Portal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30D042-B35A-8A5D-985C-D1BE56B39D52}"/>
              </a:ext>
            </a:extLst>
          </p:cNvPr>
          <p:cNvGrpSpPr>
            <a:grpSpLocks/>
          </p:cNvGrpSpPr>
          <p:nvPr/>
        </p:nvGrpSpPr>
        <p:grpSpPr bwMode="auto">
          <a:xfrm>
            <a:off x="9157225" y="4354741"/>
            <a:ext cx="541337" cy="522287"/>
            <a:chOff x="9104315" y="4524077"/>
            <a:chExt cx="754511" cy="727461"/>
          </a:xfrm>
        </p:grpSpPr>
        <p:sp>
          <p:nvSpPr>
            <p:cNvPr id="24" name="Curved Up Arrow 26">
              <a:extLst>
                <a:ext uri="{FF2B5EF4-FFF2-40B4-BE49-F238E27FC236}">
                  <a16:creationId xmlns:a16="http://schemas.microsoft.com/office/drawing/2014/main" id="{27BBFF69-CF45-5769-8BDF-E5903A136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6315" y="4904443"/>
              <a:ext cx="722511" cy="347095"/>
            </a:xfrm>
            <a:prstGeom prst="curvedUpArrow">
              <a:avLst>
                <a:gd name="adj1" fmla="val 24998"/>
                <a:gd name="adj2" fmla="val 49997"/>
                <a:gd name="adj3" fmla="val 25000"/>
              </a:avLst>
            </a:prstGeom>
            <a:solidFill>
              <a:srgbClr val="FE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2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endParaRPr>
            </a:p>
          </p:txBody>
        </p:sp>
        <p:sp>
          <p:nvSpPr>
            <p:cNvPr id="25" name="Curved Down Arrow 27">
              <a:extLst>
                <a:ext uri="{FF2B5EF4-FFF2-40B4-BE49-F238E27FC236}">
                  <a16:creationId xmlns:a16="http://schemas.microsoft.com/office/drawing/2014/main" id="{D8FBCC5E-DBDA-CB18-6C6D-78F85931BAA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104315" y="4524077"/>
              <a:ext cx="711443" cy="307641"/>
            </a:xfrm>
            <a:prstGeom prst="curvedDownArrow">
              <a:avLst>
                <a:gd name="adj1" fmla="val 25010"/>
                <a:gd name="adj2" fmla="val 49999"/>
                <a:gd name="adj3" fmla="val 25000"/>
              </a:avLst>
            </a:prstGeom>
            <a:solidFill>
              <a:srgbClr val="FE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27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100" b="0" i="0" u="none" strike="noStrike" kern="0" cap="none" spc="0" normalizeH="0" baseline="0" noProof="0">
                <a:ln>
                  <a:noFill/>
                </a:ln>
                <a:solidFill>
                  <a:srgbClr val="7C7C7C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endParaRPr>
            </a:p>
          </p:txBody>
        </p: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272600D7-DFC9-4148-432F-BD4F61883E9D}"/>
              </a:ext>
            </a:extLst>
          </p:cNvPr>
          <p:cNvSpPr/>
          <p:nvPr/>
        </p:nvSpPr>
        <p:spPr>
          <a:xfrm>
            <a:off x="8403161" y="5004452"/>
            <a:ext cx="2081213" cy="332880"/>
          </a:xfrm>
          <a:prstGeom prst="parallelogram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Iterative Feature Releases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871DC-1C96-B7EC-0743-88A18138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85" y="3405422"/>
            <a:ext cx="5572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736601-2D0B-4E9F-64E4-1B0C931E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11" y="4496036"/>
            <a:ext cx="728663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B397A7E-5CE4-04B4-7C89-45E2B8A1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74" y="1921111"/>
            <a:ext cx="7032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319748-A96A-C74D-6DB9-F428A245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11" y="2870436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Parallelogram 30">
            <a:extLst>
              <a:ext uri="{FF2B5EF4-FFF2-40B4-BE49-F238E27FC236}">
                <a16:creationId xmlns:a16="http://schemas.microsoft.com/office/drawing/2014/main" id="{A388D02D-B142-B594-5810-82B218771631}"/>
              </a:ext>
            </a:extLst>
          </p:cNvPr>
          <p:cNvSpPr/>
          <p:nvPr/>
        </p:nvSpPr>
        <p:spPr>
          <a:xfrm>
            <a:off x="3350150" y="1805223"/>
            <a:ext cx="1582737" cy="230188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Iterations</a:t>
            </a:r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8AC127FE-F11B-FF2B-EE61-282D7AAD678F}"/>
              </a:ext>
            </a:extLst>
          </p:cNvPr>
          <p:cNvSpPr/>
          <p:nvPr/>
        </p:nvSpPr>
        <p:spPr>
          <a:xfrm>
            <a:off x="3593034" y="2895835"/>
            <a:ext cx="857251" cy="228600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Wireframe</a:t>
            </a: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B5783CB9-7315-94D1-F4A4-114980533760}"/>
              </a:ext>
            </a:extLst>
          </p:cNvPr>
          <p:cNvSpPr/>
          <p:nvPr/>
        </p:nvSpPr>
        <p:spPr>
          <a:xfrm>
            <a:off x="4313146" y="2591035"/>
            <a:ext cx="892175" cy="230187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Style Guide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4B35B7-ABDC-B3C1-3767-7D05FFE95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3186" y="2175112"/>
            <a:ext cx="971551" cy="40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9" rIns="91436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Technical Feasibility Evaluation</a:t>
            </a:r>
          </a:p>
        </p:txBody>
      </p:sp>
      <p:sp>
        <p:nvSpPr>
          <p:cNvPr id="35" name="Pie 69">
            <a:extLst>
              <a:ext uri="{FF2B5EF4-FFF2-40B4-BE49-F238E27FC236}">
                <a16:creationId xmlns:a16="http://schemas.microsoft.com/office/drawing/2014/main" id="{D655F900-EBB9-033B-4810-F9C2ED1E9247}"/>
              </a:ext>
            </a:extLst>
          </p:cNvPr>
          <p:cNvSpPr/>
          <p:nvPr/>
        </p:nvSpPr>
        <p:spPr>
          <a:xfrm rot="2583990">
            <a:off x="3929586" y="2198922"/>
            <a:ext cx="509588" cy="533400"/>
          </a:xfrm>
          <a:custGeom>
            <a:avLst/>
            <a:gdLst>
              <a:gd name="connsiteX0" fmla="*/ 23735 w 533400"/>
              <a:gd name="connsiteY0" fmla="*/ 156714 h 533400"/>
              <a:gd name="connsiteX1" fmla="*/ 289051 w 533400"/>
              <a:gd name="connsiteY1" fmla="*/ 938 h 533400"/>
              <a:gd name="connsiteX2" fmla="*/ 524622 w 533400"/>
              <a:gd name="connsiteY2" fmla="*/ 198840 h 533400"/>
              <a:gd name="connsiteX3" fmla="*/ 416948 w 533400"/>
              <a:gd name="connsiteY3" fmla="*/ 487050 h 533400"/>
              <a:gd name="connsiteX4" fmla="*/ 109322 w 533400"/>
              <a:gd name="connsiteY4" fmla="*/ 482015 h 533400"/>
              <a:gd name="connsiteX5" fmla="*/ 266700 w 533400"/>
              <a:gd name="connsiteY5" fmla="*/ 266700 h 533400"/>
              <a:gd name="connsiteX6" fmla="*/ 23735 w 533400"/>
              <a:gd name="connsiteY6" fmla="*/ 156714 h 533400"/>
              <a:gd name="connsiteX0" fmla="*/ 242965 w 509681"/>
              <a:gd name="connsiteY0" fmla="*/ 266705 h 533404"/>
              <a:gd name="connsiteX1" fmla="*/ 0 w 509681"/>
              <a:gd name="connsiteY1" fmla="*/ 156719 h 533404"/>
              <a:gd name="connsiteX2" fmla="*/ 265316 w 509681"/>
              <a:gd name="connsiteY2" fmla="*/ 943 h 533404"/>
              <a:gd name="connsiteX3" fmla="*/ 500887 w 509681"/>
              <a:gd name="connsiteY3" fmla="*/ 198845 h 533404"/>
              <a:gd name="connsiteX4" fmla="*/ 393213 w 509681"/>
              <a:gd name="connsiteY4" fmla="*/ 487055 h 533404"/>
              <a:gd name="connsiteX5" fmla="*/ 85587 w 509681"/>
              <a:gd name="connsiteY5" fmla="*/ 482020 h 533404"/>
              <a:gd name="connsiteX6" fmla="*/ 334405 w 509681"/>
              <a:gd name="connsiteY6" fmla="*/ 358145 h 533404"/>
              <a:gd name="connsiteX0" fmla="*/ 242965 w 509681"/>
              <a:gd name="connsiteY0" fmla="*/ 266705 h 533404"/>
              <a:gd name="connsiteX1" fmla="*/ 0 w 509681"/>
              <a:gd name="connsiteY1" fmla="*/ 156719 h 533404"/>
              <a:gd name="connsiteX2" fmla="*/ 265316 w 509681"/>
              <a:gd name="connsiteY2" fmla="*/ 943 h 533404"/>
              <a:gd name="connsiteX3" fmla="*/ 500887 w 509681"/>
              <a:gd name="connsiteY3" fmla="*/ 198845 h 533404"/>
              <a:gd name="connsiteX4" fmla="*/ 393213 w 509681"/>
              <a:gd name="connsiteY4" fmla="*/ 487055 h 533404"/>
              <a:gd name="connsiteX5" fmla="*/ 85587 w 509681"/>
              <a:gd name="connsiteY5" fmla="*/ 482020 h 533404"/>
              <a:gd name="connsiteX0" fmla="*/ 0 w 509681"/>
              <a:gd name="connsiteY0" fmla="*/ 156719 h 533404"/>
              <a:gd name="connsiteX1" fmla="*/ 265316 w 509681"/>
              <a:gd name="connsiteY1" fmla="*/ 943 h 533404"/>
              <a:gd name="connsiteX2" fmla="*/ 500887 w 509681"/>
              <a:gd name="connsiteY2" fmla="*/ 198845 h 533404"/>
              <a:gd name="connsiteX3" fmla="*/ 393213 w 509681"/>
              <a:gd name="connsiteY3" fmla="*/ 487055 h 533404"/>
              <a:gd name="connsiteX4" fmla="*/ 85587 w 509681"/>
              <a:gd name="connsiteY4" fmla="*/ 482020 h 533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681" h="533404">
                <a:moveTo>
                  <a:pt x="0" y="156719"/>
                </a:moveTo>
                <a:cubicBezTo>
                  <a:pt x="46556" y="53874"/>
                  <a:pt x="152822" y="-8518"/>
                  <a:pt x="265316" y="943"/>
                </a:cubicBezTo>
                <a:cubicBezTo>
                  <a:pt x="377811" y="10404"/>
                  <a:pt x="472163" y="89669"/>
                  <a:pt x="500887" y="198845"/>
                </a:cubicBezTo>
                <a:cubicBezTo>
                  <a:pt x="529611" y="308021"/>
                  <a:pt x="486485" y="423457"/>
                  <a:pt x="393213" y="487055"/>
                </a:cubicBezTo>
                <a:cubicBezTo>
                  <a:pt x="299940" y="550654"/>
                  <a:pt x="176729" y="548637"/>
                  <a:pt x="85587" y="482020"/>
                </a:cubicBezTo>
              </a:path>
            </a:pathLst>
          </a:custGeom>
          <a:noFill/>
          <a:ln w="38100" cap="rnd" cmpd="sng" algn="ctr">
            <a:solidFill>
              <a:srgbClr val="002060"/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59218778-5230-07A5-4708-D7FBCE9FEB72}"/>
              </a:ext>
            </a:extLst>
          </p:cNvPr>
          <p:cNvSpPr/>
          <p:nvPr/>
        </p:nvSpPr>
        <p:spPr>
          <a:xfrm>
            <a:off x="3032649" y="4126148"/>
            <a:ext cx="2161228" cy="251480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Quick Mockups/Interfaces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326C08-E964-1DEA-D6B5-2C19D06B71C7}"/>
              </a:ext>
            </a:extLst>
          </p:cNvPr>
          <p:cNvGrpSpPr/>
          <p:nvPr/>
        </p:nvGrpSpPr>
        <p:grpSpPr>
          <a:xfrm>
            <a:off x="3319248" y="3582303"/>
            <a:ext cx="5659781" cy="126399"/>
            <a:chOff x="3266338" y="3751639"/>
            <a:chExt cx="5659781" cy="126399"/>
          </a:xfrm>
          <a:solidFill>
            <a:srgbClr val="002060"/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24A3083-600B-E360-14BA-444E0CAFF97E}"/>
                </a:ext>
              </a:extLst>
            </p:cNvPr>
            <p:cNvGrpSpPr/>
            <p:nvPr/>
          </p:nvGrpSpPr>
          <p:grpSpPr>
            <a:xfrm>
              <a:off x="3266338" y="3751639"/>
              <a:ext cx="660082" cy="112713"/>
              <a:chOff x="3266338" y="3751639"/>
              <a:chExt cx="660082" cy="112713"/>
            </a:xfrm>
            <a:grpFill/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727EE9C-C762-DA81-F377-BAB875EAA0EE}"/>
                  </a:ext>
                </a:extLst>
              </p:cNvPr>
              <p:cNvCxnSpPr/>
              <p:nvPr/>
            </p:nvCxnSpPr>
            <p:spPr>
              <a:xfrm>
                <a:off x="3266338" y="3807995"/>
                <a:ext cx="274320" cy="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  <p:sp>
            <p:nvSpPr>
              <p:cNvPr id="56" name="Freeform 66">
                <a:extLst>
                  <a:ext uri="{FF2B5EF4-FFF2-40B4-BE49-F238E27FC236}">
                    <a16:creationId xmlns:a16="http://schemas.microsoft.com/office/drawing/2014/main" id="{D429DAE8-8792-E62C-F758-F9AFD97B6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237" y="3751639"/>
                <a:ext cx="67303" cy="112713"/>
              </a:xfrm>
              <a:custGeom>
                <a:avLst/>
                <a:gdLst>
                  <a:gd name="T0" fmla="*/ 66 w 70"/>
                  <a:gd name="T1" fmla="*/ 52 h 118"/>
                  <a:gd name="T2" fmla="*/ 64 w 70"/>
                  <a:gd name="T3" fmla="*/ 50 h 118"/>
                  <a:gd name="T4" fmla="*/ 17 w 70"/>
                  <a:gd name="T5" fmla="*/ 3 h 118"/>
                  <a:gd name="T6" fmla="*/ 4 w 70"/>
                  <a:gd name="T7" fmla="*/ 4 h 118"/>
                  <a:gd name="T8" fmla="*/ 3 w 70"/>
                  <a:gd name="T9" fmla="*/ 17 h 118"/>
                  <a:gd name="T10" fmla="*/ 45 w 70"/>
                  <a:gd name="T11" fmla="*/ 59 h 118"/>
                  <a:gd name="T12" fmla="*/ 4 w 70"/>
                  <a:gd name="T13" fmla="*/ 101 h 118"/>
                  <a:gd name="T14" fmla="*/ 4 w 70"/>
                  <a:gd name="T15" fmla="*/ 114 h 118"/>
                  <a:gd name="T16" fmla="*/ 17 w 70"/>
                  <a:gd name="T17" fmla="*/ 115 h 118"/>
                  <a:gd name="T18" fmla="*/ 66 w 70"/>
                  <a:gd name="T19" fmla="*/ 67 h 118"/>
                  <a:gd name="T20" fmla="*/ 66 w 70"/>
                  <a:gd name="T21" fmla="*/ 66 h 118"/>
                  <a:gd name="T22" fmla="*/ 67 w 70"/>
                  <a:gd name="T23" fmla="*/ 66 h 118"/>
                  <a:gd name="T24" fmla="*/ 67 w 70"/>
                  <a:gd name="T25" fmla="*/ 65 h 118"/>
                  <a:gd name="T26" fmla="*/ 66 w 70"/>
                  <a:gd name="T27" fmla="*/ 5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18">
                    <a:moveTo>
                      <a:pt x="66" y="52"/>
                    </a:moveTo>
                    <a:cubicBezTo>
                      <a:pt x="66" y="51"/>
                      <a:pt x="65" y="51"/>
                      <a:pt x="64" y="5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0"/>
                      <a:pt x="7" y="0"/>
                      <a:pt x="4" y="4"/>
                    </a:cubicBezTo>
                    <a:cubicBezTo>
                      <a:pt x="0" y="7"/>
                      <a:pt x="0" y="13"/>
                      <a:pt x="3" y="17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4"/>
                      <a:pt x="0" y="111"/>
                      <a:pt x="4" y="114"/>
                    </a:cubicBezTo>
                    <a:cubicBezTo>
                      <a:pt x="8" y="118"/>
                      <a:pt x="14" y="118"/>
                      <a:pt x="17" y="115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66"/>
                      <a:pt x="66" y="66"/>
                      <a:pt x="67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70" y="62"/>
                      <a:pt x="70" y="56"/>
                      <a:pt x="66" y="52"/>
                    </a:cubicBezTo>
                    <a:close/>
                  </a:path>
                </a:pathLst>
              </a:custGeom>
              <a:grpFill/>
              <a:ln w="12700">
                <a:solidFill>
                  <a:srgbClr val="002060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7C7C7C"/>
                  </a:solidFill>
                  <a:effectLst/>
                  <a:uLnTx/>
                  <a:uFillTx/>
                  <a:latin typeface="Frutiger 45 Light"/>
                  <a:ea typeface="STKaiti"/>
                  <a:cs typeface="Calibri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A1D121C-3A7B-3F0B-5B31-F43679E447D7}"/>
                  </a:ext>
                </a:extLst>
              </p:cNvPr>
              <p:cNvCxnSpPr/>
              <p:nvPr/>
            </p:nvCxnSpPr>
            <p:spPr>
              <a:xfrm>
                <a:off x="3652100" y="3807995"/>
                <a:ext cx="274320" cy="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0768C7D-0261-BF97-2456-A64687FFF000}"/>
                </a:ext>
              </a:extLst>
            </p:cNvPr>
            <p:cNvGrpSpPr/>
            <p:nvPr/>
          </p:nvGrpSpPr>
          <p:grpSpPr>
            <a:xfrm>
              <a:off x="4176921" y="3751639"/>
              <a:ext cx="717239" cy="112713"/>
              <a:chOff x="4176921" y="3751639"/>
              <a:chExt cx="717239" cy="112713"/>
            </a:xfrm>
            <a:grpFill/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07AF76B-707D-3A08-B711-27E283BA6D08}"/>
                  </a:ext>
                </a:extLst>
              </p:cNvPr>
              <p:cNvCxnSpPr/>
              <p:nvPr/>
            </p:nvCxnSpPr>
            <p:spPr>
              <a:xfrm>
                <a:off x="4176921" y="3807995"/>
                <a:ext cx="343796" cy="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  <p:sp>
            <p:nvSpPr>
              <p:cNvPr id="53" name="Freeform 63">
                <a:extLst>
                  <a:ext uri="{FF2B5EF4-FFF2-40B4-BE49-F238E27FC236}">
                    <a16:creationId xmlns:a16="http://schemas.microsoft.com/office/drawing/2014/main" id="{F9CA96B8-182B-CDCB-9162-DDE42EF70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852" y="3751639"/>
                <a:ext cx="67303" cy="112713"/>
              </a:xfrm>
              <a:custGeom>
                <a:avLst/>
                <a:gdLst>
                  <a:gd name="T0" fmla="*/ 66 w 70"/>
                  <a:gd name="T1" fmla="*/ 52 h 118"/>
                  <a:gd name="T2" fmla="*/ 64 w 70"/>
                  <a:gd name="T3" fmla="*/ 50 h 118"/>
                  <a:gd name="T4" fmla="*/ 17 w 70"/>
                  <a:gd name="T5" fmla="*/ 3 h 118"/>
                  <a:gd name="T6" fmla="*/ 4 w 70"/>
                  <a:gd name="T7" fmla="*/ 4 h 118"/>
                  <a:gd name="T8" fmla="*/ 3 w 70"/>
                  <a:gd name="T9" fmla="*/ 17 h 118"/>
                  <a:gd name="T10" fmla="*/ 45 w 70"/>
                  <a:gd name="T11" fmla="*/ 59 h 118"/>
                  <a:gd name="T12" fmla="*/ 4 w 70"/>
                  <a:gd name="T13" fmla="*/ 101 h 118"/>
                  <a:gd name="T14" fmla="*/ 4 w 70"/>
                  <a:gd name="T15" fmla="*/ 114 h 118"/>
                  <a:gd name="T16" fmla="*/ 17 w 70"/>
                  <a:gd name="T17" fmla="*/ 115 h 118"/>
                  <a:gd name="T18" fmla="*/ 66 w 70"/>
                  <a:gd name="T19" fmla="*/ 67 h 118"/>
                  <a:gd name="T20" fmla="*/ 66 w 70"/>
                  <a:gd name="T21" fmla="*/ 66 h 118"/>
                  <a:gd name="T22" fmla="*/ 67 w 70"/>
                  <a:gd name="T23" fmla="*/ 66 h 118"/>
                  <a:gd name="T24" fmla="*/ 67 w 70"/>
                  <a:gd name="T25" fmla="*/ 65 h 118"/>
                  <a:gd name="T26" fmla="*/ 66 w 70"/>
                  <a:gd name="T27" fmla="*/ 5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18">
                    <a:moveTo>
                      <a:pt x="66" y="52"/>
                    </a:moveTo>
                    <a:cubicBezTo>
                      <a:pt x="66" y="51"/>
                      <a:pt x="65" y="51"/>
                      <a:pt x="64" y="5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0"/>
                      <a:pt x="7" y="0"/>
                      <a:pt x="4" y="4"/>
                    </a:cubicBezTo>
                    <a:cubicBezTo>
                      <a:pt x="0" y="7"/>
                      <a:pt x="0" y="13"/>
                      <a:pt x="3" y="17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4"/>
                      <a:pt x="0" y="111"/>
                      <a:pt x="4" y="114"/>
                    </a:cubicBezTo>
                    <a:cubicBezTo>
                      <a:pt x="8" y="118"/>
                      <a:pt x="14" y="118"/>
                      <a:pt x="17" y="115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66"/>
                      <a:pt x="66" y="66"/>
                      <a:pt x="67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70" y="62"/>
                      <a:pt x="70" y="56"/>
                      <a:pt x="66" y="52"/>
                    </a:cubicBezTo>
                    <a:close/>
                  </a:path>
                </a:pathLst>
              </a:custGeom>
              <a:grpFill/>
              <a:ln w="12700">
                <a:solidFill>
                  <a:srgbClr val="002060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7C7C7C"/>
                  </a:solidFill>
                  <a:effectLst/>
                  <a:uLnTx/>
                  <a:uFillTx/>
                  <a:latin typeface="Frutiger 45 Light"/>
                  <a:ea typeface="STKaiti"/>
                  <a:cs typeface="Calibri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4AD882C-F94B-68B8-8541-0CA342BE6C8F}"/>
                  </a:ext>
                </a:extLst>
              </p:cNvPr>
              <p:cNvCxnSpPr/>
              <p:nvPr/>
            </p:nvCxnSpPr>
            <p:spPr>
              <a:xfrm>
                <a:off x="4619840" y="3807995"/>
                <a:ext cx="274320" cy="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9EDA1C-5DEC-9BC0-B5C4-2DF6C61B9F96}"/>
                </a:ext>
              </a:extLst>
            </p:cNvPr>
            <p:cNvGrpSpPr/>
            <p:nvPr/>
          </p:nvGrpSpPr>
          <p:grpSpPr>
            <a:xfrm>
              <a:off x="5236426" y="3751639"/>
              <a:ext cx="656907" cy="112713"/>
              <a:chOff x="5236426" y="3751639"/>
              <a:chExt cx="656907" cy="112713"/>
            </a:xfrm>
            <a:grpFill/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B3C03A1-BDFB-26B6-41BA-70E7F197F3AD}"/>
                  </a:ext>
                </a:extLst>
              </p:cNvPr>
              <p:cNvCxnSpPr/>
              <p:nvPr/>
            </p:nvCxnSpPr>
            <p:spPr>
              <a:xfrm>
                <a:off x="5236426" y="3807995"/>
                <a:ext cx="274320" cy="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  <p:sp>
            <p:nvSpPr>
              <p:cNvPr id="50" name="Freeform 60">
                <a:extLst>
                  <a:ext uri="{FF2B5EF4-FFF2-40B4-BE49-F238E27FC236}">
                    <a16:creationId xmlns:a16="http://schemas.microsoft.com/office/drawing/2014/main" id="{053A7749-8F03-547D-78DA-BBA6DA8FD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0675" y="3751639"/>
                <a:ext cx="67303" cy="112713"/>
              </a:xfrm>
              <a:custGeom>
                <a:avLst/>
                <a:gdLst>
                  <a:gd name="T0" fmla="*/ 66 w 70"/>
                  <a:gd name="T1" fmla="*/ 52 h 118"/>
                  <a:gd name="T2" fmla="*/ 64 w 70"/>
                  <a:gd name="T3" fmla="*/ 50 h 118"/>
                  <a:gd name="T4" fmla="*/ 17 w 70"/>
                  <a:gd name="T5" fmla="*/ 3 h 118"/>
                  <a:gd name="T6" fmla="*/ 4 w 70"/>
                  <a:gd name="T7" fmla="*/ 4 h 118"/>
                  <a:gd name="T8" fmla="*/ 3 w 70"/>
                  <a:gd name="T9" fmla="*/ 17 h 118"/>
                  <a:gd name="T10" fmla="*/ 45 w 70"/>
                  <a:gd name="T11" fmla="*/ 59 h 118"/>
                  <a:gd name="T12" fmla="*/ 4 w 70"/>
                  <a:gd name="T13" fmla="*/ 101 h 118"/>
                  <a:gd name="T14" fmla="*/ 4 w 70"/>
                  <a:gd name="T15" fmla="*/ 114 h 118"/>
                  <a:gd name="T16" fmla="*/ 17 w 70"/>
                  <a:gd name="T17" fmla="*/ 115 h 118"/>
                  <a:gd name="T18" fmla="*/ 66 w 70"/>
                  <a:gd name="T19" fmla="*/ 67 h 118"/>
                  <a:gd name="T20" fmla="*/ 66 w 70"/>
                  <a:gd name="T21" fmla="*/ 66 h 118"/>
                  <a:gd name="T22" fmla="*/ 67 w 70"/>
                  <a:gd name="T23" fmla="*/ 66 h 118"/>
                  <a:gd name="T24" fmla="*/ 67 w 70"/>
                  <a:gd name="T25" fmla="*/ 65 h 118"/>
                  <a:gd name="T26" fmla="*/ 66 w 70"/>
                  <a:gd name="T27" fmla="*/ 5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18">
                    <a:moveTo>
                      <a:pt x="66" y="52"/>
                    </a:moveTo>
                    <a:cubicBezTo>
                      <a:pt x="66" y="51"/>
                      <a:pt x="65" y="51"/>
                      <a:pt x="64" y="5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0"/>
                      <a:pt x="7" y="0"/>
                      <a:pt x="4" y="4"/>
                    </a:cubicBezTo>
                    <a:cubicBezTo>
                      <a:pt x="0" y="7"/>
                      <a:pt x="0" y="13"/>
                      <a:pt x="3" y="17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4"/>
                      <a:pt x="0" y="111"/>
                      <a:pt x="4" y="114"/>
                    </a:cubicBezTo>
                    <a:cubicBezTo>
                      <a:pt x="8" y="118"/>
                      <a:pt x="14" y="118"/>
                      <a:pt x="17" y="115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66"/>
                      <a:pt x="66" y="66"/>
                      <a:pt x="67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70" y="62"/>
                      <a:pt x="70" y="56"/>
                      <a:pt x="66" y="52"/>
                    </a:cubicBezTo>
                    <a:close/>
                  </a:path>
                </a:pathLst>
              </a:custGeom>
              <a:grpFill/>
              <a:ln w="12700">
                <a:solidFill>
                  <a:srgbClr val="002060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7C7C7C"/>
                  </a:solidFill>
                  <a:effectLst/>
                  <a:uLnTx/>
                  <a:uFillTx/>
                  <a:latin typeface="Frutiger 45 Light"/>
                  <a:ea typeface="STKaiti"/>
                  <a:cs typeface="Calibri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6B15E3D-CDEC-7CE6-698C-1AC746B5743D}"/>
                  </a:ext>
                </a:extLst>
              </p:cNvPr>
              <p:cNvCxnSpPr/>
              <p:nvPr/>
            </p:nvCxnSpPr>
            <p:spPr>
              <a:xfrm>
                <a:off x="5619013" y="3807995"/>
                <a:ext cx="274320" cy="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252649-6ED5-D92C-5097-6ABE94339E51}"/>
                </a:ext>
              </a:extLst>
            </p:cNvPr>
            <p:cNvGrpSpPr/>
            <p:nvPr/>
          </p:nvGrpSpPr>
          <p:grpSpPr>
            <a:xfrm>
              <a:off x="6210833" y="3765325"/>
              <a:ext cx="1189537" cy="112713"/>
              <a:chOff x="6210833" y="3765325"/>
              <a:chExt cx="1189537" cy="112713"/>
            </a:xfrm>
            <a:grpFill/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3BED0AE-89DE-9A0E-2EC1-A3528B7A0B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0833" y="3802887"/>
                <a:ext cx="620777" cy="5108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  <p:sp>
            <p:nvSpPr>
              <p:cNvPr id="47" name="Freeform 57">
                <a:extLst>
                  <a:ext uri="{FF2B5EF4-FFF2-40B4-BE49-F238E27FC236}">
                    <a16:creationId xmlns:a16="http://schemas.microsoft.com/office/drawing/2014/main" id="{11DCB72B-E3D0-0CB3-7B59-8927CB90E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07" y="3765325"/>
                <a:ext cx="67303" cy="112713"/>
              </a:xfrm>
              <a:custGeom>
                <a:avLst/>
                <a:gdLst>
                  <a:gd name="T0" fmla="*/ 66 w 70"/>
                  <a:gd name="T1" fmla="*/ 52 h 118"/>
                  <a:gd name="T2" fmla="*/ 64 w 70"/>
                  <a:gd name="T3" fmla="*/ 50 h 118"/>
                  <a:gd name="T4" fmla="*/ 17 w 70"/>
                  <a:gd name="T5" fmla="*/ 3 h 118"/>
                  <a:gd name="T6" fmla="*/ 4 w 70"/>
                  <a:gd name="T7" fmla="*/ 4 h 118"/>
                  <a:gd name="T8" fmla="*/ 3 w 70"/>
                  <a:gd name="T9" fmla="*/ 17 h 118"/>
                  <a:gd name="T10" fmla="*/ 45 w 70"/>
                  <a:gd name="T11" fmla="*/ 59 h 118"/>
                  <a:gd name="T12" fmla="*/ 4 w 70"/>
                  <a:gd name="T13" fmla="*/ 101 h 118"/>
                  <a:gd name="T14" fmla="*/ 4 w 70"/>
                  <a:gd name="T15" fmla="*/ 114 h 118"/>
                  <a:gd name="T16" fmla="*/ 17 w 70"/>
                  <a:gd name="T17" fmla="*/ 115 h 118"/>
                  <a:gd name="T18" fmla="*/ 66 w 70"/>
                  <a:gd name="T19" fmla="*/ 67 h 118"/>
                  <a:gd name="T20" fmla="*/ 66 w 70"/>
                  <a:gd name="T21" fmla="*/ 66 h 118"/>
                  <a:gd name="T22" fmla="*/ 67 w 70"/>
                  <a:gd name="T23" fmla="*/ 66 h 118"/>
                  <a:gd name="T24" fmla="*/ 67 w 70"/>
                  <a:gd name="T25" fmla="*/ 65 h 118"/>
                  <a:gd name="T26" fmla="*/ 66 w 70"/>
                  <a:gd name="T27" fmla="*/ 5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18">
                    <a:moveTo>
                      <a:pt x="66" y="52"/>
                    </a:moveTo>
                    <a:cubicBezTo>
                      <a:pt x="66" y="51"/>
                      <a:pt x="65" y="51"/>
                      <a:pt x="64" y="5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0"/>
                      <a:pt x="7" y="0"/>
                      <a:pt x="4" y="4"/>
                    </a:cubicBezTo>
                    <a:cubicBezTo>
                      <a:pt x="0" y="7"/>
                      <a:pt x="0" y="13"/>
                      <a:pt x="3" y="17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4"/>
                      <a:pt x="0" y="111"/>
                      <a:pt x="4" y="114"/>
                    </a:cubicBezTo>
                    <a:cubicBezTo>
                      <a:pt x="8" y="118"/>
                      <a:pt x="14" y="118"/>
                      <a:pt x="17" y="115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66"/>
                      <a:pt x="66" y="66"/>
                      <a:pt x="67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70" y="62"/>
                      <a:pt x="70" y="56"/>
                      <a:pt x="66" y="52"/>
                    </a:cubicBezTo>
                    <a:close/>
                  </a:path>
                </a:pathLst>
              </a:custGeom>
              <a:grpFill/>
              <a:ln w="12700">
                <a:solidFill>
                  <a:srgbClr val="002060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7C7C7C"/>
                  </a:solidFill>
                  <a:effectLst/>
                  <a:uLnTx/>
                  <a:uFillTx/>
                  <a:latin typeface="Frutiger 45 Light"/>
                  <a:ea typeface="STKaiti"/>
                  <a:cs typeface="Calibri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230E9EC-AA68-30E8-E840-B90F265B42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93420" y="3802887"/>
                <a:ext cx="806950" cy="5108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0AA9273-D682-F1AC-8580-1B2646E15BB0}"/>
                </a:ext>
              </a:extLst>
            </p:cNvPr>
            <p:cNvGrpSpPr/>
            <p:nvPr/>
          </p:nvGrpSpPr>
          <p:grpSpPr>
            <a:xfrm>
              <a:off x="7201433" y="3751639"/>
              <a:ext cx="1724686" cy="112713"/>
              <a:chOff x="7201433" y="3751639"/>
              <a:chExt cx="1724686" cy="112713"/>
            </a:xfrm>
            <a:grpFill/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BEA35CF-BFCC-C00C-1A9C-C0CF897DE606}"/>
                  </a:ext>
                </a:extLst>
              </p:cNvPr>
              <p:cNvCxnSpPr/>
              <p:nvPr/>
            </p:nvCxnSpPr>
            <p:spPr>
              <a:xfrm>
                <a:off x="7201433" y="3807995"/>
                <a:ext cx="283464" cy="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  <p:sp>
            <p:nvSpPr>
              <p:cNvPr id="44" name="Freeform 54">
                <a:extLst>
                  <a:ext uri="{FF2B5EF4-FFF2-40B4-BE49-F238E27FC236}">
                    <a16:creationId xmlns:a16="http://schemas.microsoft.com/office/drawing/2014/main" id="{074917C6-D7C2-63DA-810D-6D4FF1C55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0443" y="3751639"/>
                <a:ext cx="67303" cy="112713"/>
              </a:xfrm>
              <a:custGeom>
                <a:avLst/>
                <a:gdLst>
                  <a:gd name="T0" fmla="*/ 66 w 70"/>
                  <a:gd name="T1" fmla="*/ 52 h 118"/>
                  <a:gd name="T2" fmla="*/ 64 w 70"/>
                  <a:gd name="T3" fmla="*/ 50 h 118"/>
                  <a:gd name="T4" fmla="*/ 17 w 70"/>
                  <a:gd name="T5" fmla="*/ 3 h 118"/>
                  <a:gd name="T6" fmla="*/ 4 w 70"/>
                  <a:gd name="T7" fmla="*/ 4 h 118"/>
                  <a:gd name="T8" fmla="*/ 3 w 70"/>
                  <a:gd name="T9" fmla="*/ 17 h 118"/>
                  <a:gd name="T10" fmla="*/ 45 w 70"/>
                  <a:gd name="T11" fmla="*/ 59 h 118"/>
                  <a:gd name="T12" fmla="*/ 4 w 70"/>
                  <a:gd name="T13" fmla="*/ 101 h 118"/>
                  <a:gd name="T14" fmla="*/ 4 w 70"/>
                  <a:gd name="T15" fmla="*/ 114 h 118"/>
                  <a:gd name="T16" fmla="*/ 17 w 70"/>
                  <a:gd name="T17" fmla="*/ 115 h 118"/>
                  <a:gd name="T18" fmla="*/ 66 w 70"/>
                  <a:gd name="T19" fmla="*/ 67 h 118"/>
                  <a:gd name="T20" fmla="*/ 66 w 70"/>
                  <a:gd name="T21" fmla="*/ 66 h 118"/>
                  <a:gd name="T22" fmla="*/ 67 w 70"/>
                  <a:gd name="T23" fmla="*/ 66 h 118"/>
                  <a:gd name="T24" fmla="*/ 67 w 70"/>
                  <a:gd name="T25" fmla="*/ 65 h 118"/>
                  <a:gd name="T26" fmla="*/ 66 w 70"/>
                  <a:gd name="T27" fmla="*/ 5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118">
                    <a:moveTo>
                      <a:pt x="66" y="52"/>
                    </a:moveTo>
                    <a:cubicBezTo>
                      <a:pt x="66" y="51"/>
                      <a:pt x="65" y="51"/>
                      <a:pt x="64" y="5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4" y="0"/>
                      <a:pt x="7" y="0"/>
                      <a:pt x="4" y="4"/>
                    </a:cubicBezTo>
                    <a:cubicBezTo>
                      <a:pt x="0" y="7"/>
                      <a:pt x="0" y="13"/>
                      <a:pt x="3" y="17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0" y="104"/>
                      <a:pt x="0" y="111"/>
                      <a:pt x="4" y="114"/>
                    </a:cubicBezTo>
                    <a:cubicBezTo>
                      <a:pt x="8" y="118"/>
                      <a:pt x="14" y="118"/>
                      <a:pt x="17" y="115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66"/>
                      <a:pt x="66" y="66"/>
                      <a:pt x="67" y="66"/>
                    </a:cubicBezTo>
                    <a:cubicBezTo>
                      <a:pt x="67" y="65"/>
                      <a:pt x="67" y="65"/>
                      <a:pt x="67" y="65"/>
                    </a:cubicBezTo>
                    <a:cubicBezTo>
                      <a:pt x="70" y="62"/>
                      <a:pt x="70" y="56"/>
                      <a:pt x="66" y="52"/>
                    </a:cubicBezTo>
                    <a:close/>
                  </a:path>
                </a:pathLst>
              </a:custGeom>
              <a:grpFill/>
              <a:ln w="12700">
                <a:solidFill>
                  <a:srgbClr val="002060"/>
                </a:solidFill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3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7C7C7C"/>
                  </a:solidFill>
                  <a:effectLst/>
                  <a:uLnTx/>
                  <a:uFillTx/>
                  <a:latin typeface="Frutiger 45 Light"/>
                  <a:ea typeface="STKaiti"/>
                  <a:cs typeface="Calibri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39FE16A-CC08-BBF2-19B2-FD6ABC5C07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4020" y="3807995"/>
                <a:ext cx="1342099" cy="2530"/>
              </a:xfrm>
              <a:prstGeom prst="line">
                <a:avLst/>
              </a:prstGeom>
              <a:grpFill/>
              <a:ln w="12700" cap="rnd" cmpd="sng" algn="ctr">
                <a:solidFill>
                  <a:srgbClr val="002060"/>
                </a:solidFill>
                <a:prstDash val="sysDot"/>
              </a:ln>
              <a:effectLst/>
            </p:spPr>
          </p:cxn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B758AFB-4977-3FCB-409C-42EBA4321830}"/>
              </a:ext>
            </a:extLst>
          </p:cNvPr>
          <p:cNvGrpSpPr/>
          <p:nvPr/>
        </p:nvGrpSpPr>
        <p:grpSpPr>
          <a:xfrm>
            <a:off x="3993048" y="3522317"/>
            <a:ext cx="237744" cy="237744"/>
            <a:chOff x="3940138" y="3691653"/>
            <a:chExt cx="237744" cy="237744"/>
          </a:xfrm>
          <a:solidFill>
            <a:srgbClr val="0070C0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BF8875A-B04F-6248-3973-D54C6B56C28B}"/>
                </a:ext>
              </a:extLst>
            </p:cNvPr>
            <p:cNvSpPr/>
            <p:nvPr/>
          </p:nvSpPr>
          <p:spPr>
            <a:xfrm>
              <a:off x="3940138" y="3691653"/>
              <a:ext cx="237744" cy="237744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F5DB7C7-AD03-442D-8B2D-CF76536617A6}"/>
                </a:ext>
              </a:extLst>
            </p:cNvPr>
            <p:cNvSpPr/>
            <p:nvPr/>
          </p:nvSpPr>
          <p:spPr>
            <a:xfrm>
              <a:off x="4022434" y="3773949"/>
              <a:ext cx="73152" cy="73152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F8B6EBB-BE55-9E9B-A7CC-D917B67FDD94}"/>
              </a:ext>
            </a:extLst>
          </p:cNvPr>
          <p:cNvGrpSpPr/>
          <p:nvPr/>
        </p:nvGrpSpPr>
        <p:grpSpPr>
          <a:xfrm>
            <a:off x="4956133" y="3522317"/>
            <a:ext cx="237744" cy="237744"/>
            <a:chOff x="4903223" y="3691653"/>
            <a:chExt cx="237744" cy="237744"/>
          </a:xfrm>
          <a:solidFill>
            <a:srgbClr val="0070C0"/>
          </a:solidFill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F66CBF4-D6A8-8275-A1C9-046030CB6B70}"/>
                </a:ext>
              </a:extLst>
            </p:cNvPr>
            <p:cNvSpPr/>
            <p:nvPr/>
          </p:nvSpPr>
          <p:spPr>
            <a:xfrm>
              <a:off x="4903223" y="3691653"/>
              <a:ext cx="237744" cy="237744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B0D2039-6B40-A00C-BB1F-B65E3AA87A03}"/>
                </a:ext>
              </a:extLst>
            </p:cNvPr>
            <p:cNvSpPr/>
            <p:nvPr/>
          </p:nvSpPr>
          <p:spPr>
            <a:xfrm>
              <a:off x="4985519" y="3773949"/>
              <a:ext cx="73152" cy="73152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689BD4F-9A80-AB5B-E7EA-01B19B043358}"/>
              </a:ext>
            </a:extLst>
          </p:cNvPr>
          <p:cNvCxnSpPr/>
          <p:nvPr/>
        </p:nvCxnSpPr>
        <p:spPr>
          <a:xfrm>
            <a:off x="4113736" y="3797536"/>
            <a:ext cx="0" cy="287337"/>
          </a:xfrm>
          <a:prstGeom prst="line">
            <a:avLst/>
          </a:prstGeom>
          <a:solidFill>
            <a:srgbClr val="002060"/>
          </a:solidFill>
          <a:ln w="19050" cap="rnd" cmpd="sng" algn="ctr">
            <a:solidFill>
              <a:srgbClr val="002060"/>
            </a:solidFill>
            <a:prstDash val="sysDot"/>
            <a:headEnd type="oval" w="med" len="med"/>
            <a:tailEnd type="oval" w="med" len="me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924291-54BA-A2D5-D4CB-3B1F76EA859F}"/>
              </a:ext>
            </a:extLst>
          </p:cNvPr>
          <p:cNvCxnSpPr/>
          <p:nvPr/>
        </p:nvCxnSpPr>
        <p:spPr>
          <a:xfrm>
            <a:off x="4113736" y="3189522"/>
            <a:ext cx="0" cy="288925"/>
          </a:xfrm>
          <a:prstGeom prst="line">
            <a:avLst/>
          </a:prstGeom>
          <a:solidFill>
            <a:srgbClr val="002060"/>
          </a:solidFill>
          <a:ln w="19050" cap="rnd" cmpd="sng" algn="ctr">
            <a:solidFill>
              <a:srgbClr val="002060"/>
            </a:solidFill>
            <a:prstDash val="sysDot"/>
            <a:headEnd type="oval" w="med" len="med"/>
            <a:tailEnd type="oval" w="med" len="med"/>
          </a:ln>
          <a:effectLst/>
        </p:spPr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C4D2CBD6-2F2E-9392-0D1C-B0BD28B1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74" y="2829162"/>
            <a:ext cx="363537" cy="363537"/>
          </a:xfrm>
          <a:prstGeom prst="rect">
            <a:avLst/>
          </a:prstGeom>
          <a:solidFill>
            <a:srgbClr val="FE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950C267-C858-929B-488C-B830C0DB3F5A}"/>
              </a:ext>
            </a:extLst>
          </p:cNvPr>
          <p:cNvCxnSpPr/>
          <p:nvPr/>
        </p:nvCxnSpPr>
        <p:spPr>
          <a:xfrm>
            <a:off x="5075760" y="3189522"/>
            <a:ext cx="0" cy="288925"/>
          </a:xfrm>
          <a:prstGeom prst="line">
            <a:avLst/>
          </a:prstGeom>
          <a:solidFill>
            <a:srgbClr val="002060"/>
          </a:solidFill>
          <a:ln w="19050" cap="rnd" cmpd="sng" algn="ctr">
            <a:solidFill>
              <a:srgbClr val="002060"/>
            </a:solidFill>
            <a:prstDash val="sysDot"/>
            <a:headEnd type="oval" w="med" len="med"/>
            <a:tailEnd type="oval" w="med" len="med"/>
          </a:ln>
          <a:effectLst/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200BCF7-54D0-FF80-942B-588626BB7770}"/>
              </a:ext>
            </a:extLst>
          </p:cNvPr>
          <p:cNvGrpSpPr/>
          <p:nvPr/>
        </p:nvGrpSpPr>
        <p:grpSpPr>
          <a:xfrm>
            <a:off x="5981592" y="3522317"/>
            <a:ext cx="237744" cy="237744"/>
            <a:chOff x="5928682" y="3691653"/>
            <a:chExt cx="237744" cy="237744"/>
          </a:xfrm>
          <a:solidFill>
            <a:srgbClr val="0070C0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F940D6AF-2A70-851E-7375-6033BA0CCA3E}"/>
                </a:ext>
              </a:extLst>
            </p:cNvPr>
            <p:cNvSpPr/>
            <p:nvPr/>
          </p:nvSpPr>
          <p:spPr>
            <a:xfrm>
              <a:off x="5928682" y="3691653"/>
              <a:ext cx="237744" cy="237744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A927F35-5968-EB89-B38F-C30D4FA2F9C7}"/>
                </a:ext>
              </a:extLst>
            </p:cNvPr>
            <p:cNvSpPr/>
            <p:nvPr/>
          </p:nvSpPr>
          <p:spPr>
            <a:xfrm>
              <a:off x="6010978" y="3773949"/>
              <a:ext cx="73152" cy="73152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750CB9E-92A8-7309-E7FF-37D482D8444E}"/>
              </a:ext>
            </a:extLst>
          </p:cNvPr>
          <p:cNvGrpSpPr/>
          <p:nvPr/>
        </p:nvGrpSpPr>
        <p:grpSpPr>
          <a:xfrm>
            <a:off x="7453280" y="3514679"/>
            <a:ext cx="237744" cy="237744"/>
            <a:chOff x="7400370" y="3684015"/>
            <a:chExt cx="237744" cy="237744"/>
          </a:xfrm>
          <a:solidFill>
            <a:srgbClr val="0070C0"/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62D76CE-4638-455B-3B9D-F919AC61CE08}"/>
                </a:ext>
              </a:extLst>
            </p:cNvPr>
            <p:cNvSpPr/>
            <p:nvPr/>
          </p:nvSpPr>
          <p:spPr>
            <a:xfrm>
              <a:off x="7400370" y="3684015"/>
              <a:ext cx="237744" cy="237744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9D9F54E-B6DD-D483-CB13-A555465C0DB2}"/>
                </a:ext>
              </a:extLst>
            </p:cNvPr>
            <p:cNvSpPr/>
            <p:nvPr/>
          </p:nvSpPr>
          <p:spPr>
            <a:xfrm>
              <a:off x="7482666" y="3766311"/>
              <a:ext cx="73152" cy="73152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96B0C2D-AF67-667E-D4A4-371C6683D5E9}"/>
              </a:ext>
            </a:extLst>
          </p:cNvPr>
          <p:cNvGrpSpPr/>
          <p:nvPr/>
        </p:nvGrpSpPr>
        <p:grpSpPr>
          <a:xfrm>
            <a:off x="8979029" y="3522317"/>
            <a:ext cx="237744" cy="237744"/>
            <a:chOff x="8926119" y="3691653"/>
            <a:chExt cx="237744" cy="237744"/>
          </a:xfrm>
          <a:solidFill>
            <a:srgbClr val="0070C0"/>
          </a:solidFill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9881BE0-285A-94FA-2834-043F1DC25D16}"/>
                </a:ext>
              </a:extLst>
            </p:cNvPr>
            <p:cNvSpPr/>
            <p:nvPr/>
          </p:nvSpPr>
          <p:spPr>
            <a:xfrm>
              <a:off x="8926119" y="3691653"/>
              <a:ext cx="237744" cy="237744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C0ECE3D-A169-C5B2-7EA7-9338F1E59AEF}"/>
                </a:ext>
              </a:extLst>
            </p:cNvPr>
            <p:cNvSpPr/>
            <p:nvPr/>
          </p:nvSpPr>
          <p:spPr>
            <a:xfrm>
              <a:off x="9008415" y="3773949"/>
              <a:ext cx="73152" cy="73152"/>
            </a:xfrm>
            <a:prstGeom prst="ellipse">
              <a:avLst/>
            </a:prstGeom>
            <a:grpFill/>
            <a:ln w="25400" cap="flat" cmpd="sng" algn="ctr">
              <a:solidFill>
                <a:srgbClr val="FEFDFD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endParaRPr>
            </a:p>
          </p:txBody>
        </p:sp>
      </p:grpSp>
      <p:sp>
        <p:nvSpPr>
          <p:cNvPr id="77" name="Parallelogram 76">
            <a:extLst>
              <a:ext uri="{FF2B5EF4-FFF2-40B4-BE49-F238E27FC236}">
                <a16:creationId xmlns:a16="http://schemas.microsoft.com/office/drawing/2014/main" id="{81C505A2-74DF-6622-EA3C-77DD32665A6C}"/>
              </a:ext>
            </a:extLst>
          </p:cNvPr>
          <p:cNvSpPr/>
          <p:nvPr/>
        </p:nvSpPr>
        <p:spPr>
          <a:xfrm>
            <a:off x="5663137" y="3851511"/>
            <a:ext cx="874713" cy="277812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Interfaces</a:t>
            </a:r>
          </a:p>
        </p:txBody>
      </p:sp>
      <p:sp>
        <p:nvSpPr>
          <p:cNvPr id="78" name="Parallelogram 77">
            <a:extLst>
              <a:ext uri="{FF2B5EF4-FFF2-40B4-BE49-F238E27FC236}">
                <a16:creationId xmlns:a16="http://schemas.microsoft.com/office/drawing/2014/main" id="{F65F9EC3-BA4F-1AF8-C873-28C1990EFA63}"/>
              </a:ext>
            </a:extLst>
          </p:cNvPr>
          <p:cNvSpPr/>
          <p:nvPr/>
        </p:nvSpPr>
        <p:spPr>
          <a:xfrm>
            <a:off x="7079990" y="4118511"/>
            <a:ext cx="1042988" cy="338110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API Development</a:t>
            </a:r>
          </a:p>
        </p:txBody>
      </p:sp>
      <p:sp>
        <p:nvSpPr>
          <p:cNvPr id="79" name="Parallelogram 78">
            <a:extLst>
              <a:ext uri="{FF2B5EF4-FFF2-40B4-BE49-F238E27FC236}">
                <a16:creationId xmlns:a16="http://schemas.microsoft.com/office/drawing/2014/main" id="{EC245B0C-C1BE-74A9-2489-5F3DF7825AF2}"/>
              </a:ext>
            </a:extLst>
          </p:cNvPr>
          <p:cNvSpPr/>
          <p:nvPr/>
        </p:nvSpPr>
        <p:spPr>
          <a:xfrm>
            <a:off x="7079990" y="2834223"/>
            <a:ext cx="1042988" cy="314325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91436" tIns="45719" rIns="91436" bIns="45719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Workflow Creation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B111D2-39E6-9BAE-9595-91B3AE7EBB5F}"/>
              </a:ext>
            </a:extLst>
          </p:cNvPr>
          <p:cNvCxnSpPr/>
          <p:nvPr/>
        </p:nvCxnSpPr>
        <p:spPr>
          <a:xfrm>
            <a:off x="7575907" y="3181884"/>
            <a:ext cx="0" cy="288925"/>
          </a:xfrm>
          <a:prstGeom prst="line">
            <a:avLst/>
          </a:prstGeom>
          <a:solidFill>
            <a:srgbClr val="002060"/>
          </a:solidFill>
          <a:ln w="19050" cap="rnd" cmpd="sng" algn="ctr">
            <a:solidFill>
              <a:srgbClr val="002060"/>
            </a:solidFill>
            <a:prstDash val="sysDot"/>
            <a:headEnd type="oval" w="med" len="med"/>
            <a:tailEnd type="oval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33D04C1-FB4B-D47D-8623-014577A591FF}"/>
              </a:ext>
            </a:extLst>
          </p:cNvPr>
          <p:cNvCxnSpPr/>
          <p:nvPr/>
        </p:nvCxnSpPr>
        <p:spPr>
          <a:xfrm>
            <a:off x="7575907" y="3789898"/>
            <a:ext cx="0" cy="287337"/>
          </a:xfrm>
          <a:prstGeom prst="line">
            <a:avLst/>
          </a:prstGeom>
          <a:solidFill>
            <a:srgbClr val="002060"/>
          </a:solidFill>
          <a:ln w="19050" cap="rnd" cmpd="sng" algn="ctr">
            <a:solidFill>
              <a:srgbClr val="002060"/>
            </a:solidFill>
            <a:prstDash val="sysDot"/>
            <a:headEnd type="oval" w="med" len="med"/>
            <a:tailEnd type="oval" w="med" len="med"/>
          </a:ln>
          <a:effectLst/>
        </p:spPr>
      </p:cxnSp>
      <p:sp>
        <p:nvSpPr>
          <p:cNvPr id="82" name="Parallelogram 81">
            <a:extLst>
              <a:ext uri="{FF2B5EF4-FFF2-40B4-BE49-F238E27FC236}">
                <a16:creationId xmlns:a16="http://schemas.microsoft.com/office/drawing/2014/main" id="{AD43AB97-2646-DE8B-5D3C-0E0D7F9E3211}"/>
              </a:ext>
            </a:extLst>
          </p:cNvPr>
          <p:cNvSpPr/>
          <p:nvPr/>
        </p:nvSpPr>
        <p:spPr>
          <a:xfrm>
            <a:off x="8618973" y="2842881"/>
            <a:ext cx="723957" cy="264310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QA &amp; User Acceptance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86B2851-E5F7-38CA-F353-35274A668FD1}"/>
              </a:ext>
            </a:extLst>
          </p:cNvPr>
          <p:cNvCxnSpPr/>
          <p:nvPr/>
        </p:nvCxnSpPr>
        <p:spPr>
          <a:xfrm>
            <a:off x="9088960" y="3189522"/>
            <a:ext cx="0" cy="288925"/>
          </a:xfrm>
          <a:prstGeom prst="line">
            <a:avLst/>
          </a:prstGeom>
          <a:solidFill>
            <a:srgbClr val="002060"/>
          </a:solidFill>
          <a:ln w="19050" cap="rnd" cmpd="sng" algn="ctr">
            <a:solidFill>
              <a:srgbClr val="002060"/>
            </a:solidFill>
            <a:prstDash val="sysDot"/>
            <a:headEnd type="oval" w="med" len="med"/>
            <a:tailEnd type="oval" w="med" len="med"/>
          </a:ln>
          <a:effectLst/>
        </p:spPr>
      </p:cxnSp>
      <p:sp>
        <p:nvSpPr>
          <p:cNvPr id="84" name="TextBox 99">
            <a:extLst>
              <a:ext uri="{FF2B5EF4-FFF2-40B4-BE49-F238E27FC236}">
                <a16:creationId xmlns:a16="http://schemas.microsoft.com/office/drawing/2014/main" id="{19679528-A5C9-5290-2E57-2C70F90CA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184" y="4456620"/>
            <a:ext cx="505258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Agile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4A7D4D9-A9A6-AA09-79C2-DD12C9771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839" y="449115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926FBC5-7AA7-01EB-E9E2-03EE88AB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734" y="4195998"/>
            <a:ext cx="388939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08763FD-BDB7-7D5F-29B4-FC711FD5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20" y="2391310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3BDC09E-BA4B-128B-F5C4-AD81D474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98" y="2825985"/>
            <a:ext cx="355600" cy="354012"/>
          </a:xfrm>
          <a:prstGeom prst="rect">
            <a:avLst/>
          </a:prstGeom>
          <a:solidFill>
            <a:srgbClr val="FEFDF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FA6B443-433E-D825-440E-142436DF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32" y="2398177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0E4D069C-6723-6E21-F97B-A62C8070C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798" y="5789820"/>
            <a:ext cx="101494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The development process is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124079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User Centric </a:t>
            </a:r>
            <a:r>
              <a:rPr kumimoji="0" lang="en-US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with emphasis on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124079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User Experience </a:t>
            </a:r>
            <a:r>
              <a:rPr kumimoji="0" lang="en-US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3E3E3E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and</a:t>
            </a:r>
            <a:r>
              <a:rPr kumimoji="0" lang="en-US" altLang="en-US" sz="1400" b="1" i="1" u="none" strike="noStrike" kern="1200" cap="none" spc="0" normalizeH="0" baseline="0" noProof="0">
                <a:ln>
                  <a:noFill/>
                </a:ln>
                <a:solidFill>
                  <a:srgbClr val="124079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124079"/>
                </a:solidFill>
                <a:effectLst/>
                <a:uLnTx/>
                <a:uFillTx/>
                <a:latin typeface="Frutiger 45 Light"/>
                <a:ea typeface="STKaiti" panose="02010600040101010101" pitchFamily="2" charset="-122"/>
                <a:cs typeface="Calibri"/>
              </a:rPr>
              <a:t>Quality Assurance</a:t>
            </a:r>
            <a:endParaRPr kumimoji="0" lang="en-US" altLang="en-US" sz="2000" b="0" i="1" u="none" strike="noStrike" kern="1200" cap="none" spc="0" normalizeH="0" baseline="0" noProof="0">
              <a:ln>
                <a:noFill/>
              </a:ln>
              <a:solidFill>
                <a:srgbClr val="124079"/>
              </a:solidFill>
              <a:effectLst/>
              <a:uLnTx/>
              <a:uFillTx/>
              <a:latin typeface="Frutiger 45 Light"/>
              <a:ea typeface="STKaiti" panose="02010600040101010101" pitchFamily="2" charset="-122"/>
              <a:cs typeface="Calibri"/>
            </a:endParaRPr>
          </a:p>
        </p:txBody>
      </p:sp>
      <p:sp>
        <p:nvSpPr>
          <p:cNvPr id="91" name="Freeform 60">
            <a:extLst>
              <a:ext uri="{FF2B5EF4-FFF2-40B4-BE49-F238E27FC236}">
                <a16:creationId xmlns:a16="http://schemas.microsoft.com/office/drawing/2014/main" id="{53B9FB8F-B407-B802-1B3E-78F6AA32DBC4}"/>
              </a:ext>
            </a:extLst>
          </p:cNvPr>
          <p:cNvSpPr>
            <a:spLocks/>
          </p:cNvSpPr>
          <p:nvPr/>
        </p:nvSpPr>
        <p:spPr bwMode="auto">
          <a:xfrm>
            <a:off x="8366929" y="3548256"/>
            <a:ext cx="67303" cy="112713"/>
          </a:xfrm>
          <a:custGeom>
            <a:avLst/>
            <a:gdLst>
              <a:gd name="T0" fmla="*/ 66 w 70"/>
              <a:gd name="T1" fmla="*/ 52 h 118"/>
              <a:gd name="T2" fmla="*/ 64 w 70"/>
              <a:gd name="T3" fmla="*/ 50 h 118"/>
              <a:gd name="T4" fmla="*/ 17 w 70"/>
              <a:gd name="T5" fmla="*/ 3 h 118"/>
              <a:gd name="T6" fmla="*/ 4 w 70"/>
              <a:gd name="T7" fmla="*/ 4 h 118"/>
              <a:gd name="T8" fmla="*/ 3 w 70"/>
              <a:gd name="T9" fmla="*/ 17 h 118"/>
              <a:gd name="T10" fmla="*/ 45 w 70"/>
              <a:gd name="T11" fmla="*/ 59 h 118"/>
              <a:gd name="T12" fmla="*/ 4 w 70"/>
              <a:gd name="T13" fmla="*/ 101 h 118"/>
              <a:gd name="T14" fmla="*/ 4 w 70"/>
              <a:gd name="T15" fmla="*/ 114 h 118"/>
              <a:gd name="T16" fmla="*/ 17 w 70"/>
              <a:gd name="T17" fmla="*/ 115 h 118"/>
              <a:gd name="T18" fmla="*/ 66 w 70"/>
              <a:gd name="T19" fmla="*/ 67 h 118"/>
              <a:gd name="T20" fmla="*/ 66 w 70"/>
              <a:gd name="T21" fmla="*/ 66 h 118"/>
              <a:gd name="T22" fmla="*/ 67 w 70"/>
              <a:gd name="T23" fmla="*/ 66 h 118"/>
              <a:gd name="T24" fmla="*/ 67 w 70"/>
              <a:gd name="T25" fmla="*/ 65 h 118"/>
              <a:gd name="T26" fmla="*/ 66 w 70"/>
              <a:gd name="T27" fmla="*/ 52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" h="118">
                <a:moveTo>
                  <a:pt x="66" y="52"/>
                </a:moveTo>
                <a:cubicBezTo>
                  <a:pt x="66" y="51"/>
                  <a:pt x="65" y="51"/>
                  <a:pt x="64" y="50"/>
                </a:cubicBezTo>
                <a:cubicBezTo>
                  <a:pt x="17" y="3"/>
                  <a:pt x="17" y="3"/>
                  <a:pt x="17" y="3"/>
                </a:cubicBezTo>
                <a:cubicBezTo>
                  <a:pt x="14" y="0"/>
                  <a:pt x="7" y="0"/>
                  <a:pt x="4" y="4"/>
                </a:cubicBezTo>
                <a:cubicBezTo>
                  <a:pt x="0" y="7"/>
                  <a:pt x="0" y="13"/>
                  <a:pt x="3" y="17"/>
                </a:cubicBezTo>
                <a:cubicBezTo>
                  <a:pt x="45" y="59"/>
                  <a:pt x="45" y="59"/>
                  <a:pt x="45" y="59"/>
                </a:cubicBezTo>
                <a:cubicBezTo>
                  <a:pt x="4" y="101"/>
                  <a:pt x="4" y="101"/>
                  <a:pt x="4" y="101"/>
                </a:cubicBezTo>
                <a:cubicBezTo>
                  <a:pt x="0" y="104"/>
                  <a:pt x="0" y="111"/>
                  <a:pt x="4" y="114"/>
                </a:cubicBezTo>
                <a:cubicBezTo>
                  <a:pt x="8" y="118"/>
                  <a:pt x="14" y="118"/>
                  <a:pt x="17" y="115"/>
                </a:cubicBezTo>
                <a:cubicBezTo>
                  <a:pt x="66" y="67"/>
                  <a:pt x="66" y="67"/>
                  <a:pt x="66" y="67"/>
                </a:cubicBezTo>
                <a:cubicBezTo>
                  <a:pt x="66" y="66"/>
                  <a:pt x="66" y="66"/>
                  <a:pt x="66" y="66"/>
                </a:cubicBezTo>
                <a:cubicBezTo>
                  <a:pt x="66" y="66"/>
                  <a:pt x="66" y="66"/>
                  <a:pt x="67" y="66"/>
                </a:cubicBezTo>
                <a:cubicBezTo>
                  <a:pt x="67" y="65"/>
                  <a:pt x="67" y="65"/>
                  <a:pt x="67" y="65"/>
                </a:cubicBezTo>
                <a:cubicBezTo>
                  <a:pt x="70" y="62"/>
                  <a:pt x="70" y="56"/>
                  <a:pt x="66" y="52"/>
                </a:cubicBezTo>
                <a:close/>
              </a:path>
            </a:pathLst>
          </a:custGeom>
          <a:solidFill>
            <a:srgbClr val="002060"/>
          </a:solidFill>
          <a:ln w="12700">
            <a:solidFill>
              <a:srgbClr val="002060"/>
            </a:solidFill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7C7C7C"/>
              </a:solidFill>
              <a:effectLst/>
              <a:uLnTx/>
              <a:uFillTx/>
              <a:latin typeface="Frutiger 45 Light"/>
              <a:ea typeface="STKaiti"/>
              <a:cs typeface="Calibri"/>
            </a:endParaRPr>
          </a:p>
        </p:txBody>
      </p:sp>
      <p:sp>
        <p:nvSpPr>
          <p:cNvPr id="92" name="Parallelogram 91">
            <a:extLst>
              <a:ext uri="{FF2B5EF4-FFF2-40B4-BE49-F238E27FC236}">
                <a16:creationId xmlns:a16="http://schemas.microsoft.com/office/drawing/2014/main" id="{C91863B9-63FA-454E-C9D4-C3093ADB22D3}"/>
              </a:ext>
            </a:extLst>
          </p:cNvPr>
          <p:cNvSpPr/>
          <p:nvPr/>
        </p:nvSpPr>
        <p:spPr>
          <a:xfrm>
            <a:off x="8193385" y="1300249"/>
            <a:ext cx="1263680" cy="397810"/>
          </a:xfrm>
          <a:prstGeom prst="parallelogram">
            <a:avLst/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EFDFD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UAT</a:t>
            </a:r>
          </a:p>
        </p:txBody>
      </p:sp>
      <p:sp>
        <p:nvSpPr>
          <p:cNvPr id="93" name="Parallelogram 92">
            <a:extLst>
              <a:ext uri="{FF2B5EF4-FFF2-40B4-BE49-F238E27FC236}">
                <a16:creationId xmlns:a16="http://schemas.microsoft.com/office/drawing/2014/main" id="{71EE87E3-97C6-5684-D3F6-DF6F87C222FC}"/>
              </a:ext>
            </a:extLst>
          </p:cNvPr>
          <p:cNvSpPr/>
          <p:nvPr/>
        </p:nvSpPr>
        <p:spPr>
          <a:xfrm>
            <a:off x="8649133" y="4152204"/>
            <a:ext cx="723957" cy="264310"/>
          </a:xfrm>
          <a:prstGeom prst="parallelogram">
            <a:avLst/>
          </a:prstGeom>
          <a:solidFill>
            <a:srgbClr val="FEFDFD"/>
          </a:solidFill>
          <a:ln w="25400" cap="flat" cmpd="sng" algn="ctr">
            <a:noFill/>
            <a:prstDash val="solid"/>
          </a:ln>
          <a:effectLst>
            <a:outerShdw blurRad="139700" dist="38100" dir="5400000" sx="84000" sy="84000" algn="t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utiger 45 Light"/>
                <a:ea typeface="STKaiti"/>
                <a:cs typeface="Calibri"/>
              </a:rPr>
              <a:t>Regression Testing</a:t>
            </a:r>
          </a:p>
        </p:txBody>
      </p:sp>
      <p:pic>
        <p:nvPicPr>
          <p:cNvPr id="94" name="Graphic 93" descr="Clipboard Mixed with solid fill">
            <a:extLst>
              <a:ext uri="{FF2B5EF4-FFF2-40B4-BE49-F238E27FC236}">
                <a16:creationId xmlns:a16="http://schemas.microsoft.com/office/drawing/2014/main" id="{610FFFBF-28A8-5CE1-CC07-5431B54D0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8630431" y="4434331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B2AAA42-1C73-36FD-B181-9876980AF245}"/>
              </a:ext>
            </a:extLst>
          </p:cNvPr>
          <p:cNvCxnSpPr/>
          <p:nvPr/>
        </p:nvCxnSpPr>
        <p:spPr>
          <a:xfrm>
            <a:off x="9088960" y="3812533"/>
            <a:ext cx="0" cy="288925"/>
          </a:xfrm>
          <a:prstGeom prst="line">
            <a:avLst/>
          </a:prstGeom>
          <a:solidFill>
            <a:srgbClr val="002060"/>
          </a:solidFill>
          <a:ln w="19050" cap="rnd" cmpd="sng" algn="ctr">
            <a:solidFill>
              <a:srgbClr val="002060"/>
            </a:solidFill>
            <a:prstDash val="sysDot"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9836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0230-CC3C-1A92-B16A-0545BE0D6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740378-F63A-50DB-6AB7-B693AE8D4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Our Appian Offering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72E4AF9-DC50-BE61-B2CE-6ABAA233B29F}"/>
              </a:ext>
            </a:extLst>
          </p:cNvPr>
          <p:cNvSpPr/>
          <p:nvPr/>
        </p:nvSpPr>
        <p:spPr>
          <a:xfrm flipH="1">
            <a:off x="3431831" y="1076168"/>
            <a:ext cx="564983" cy="545689"/>
          </a:xfrm>
          <a:prstGeom prst="rtTriangle">
            <a:avLst/>
          </a:prstGeom>
          <a:solidFill>
            <a:srgbClr val="02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E71A78-4553-2ADC-571E-DAA06BA2D3A0}"/>
              </a:ext>
            </a:extLst>
          </p:cNvPr>
          <p:cNvSpPr>
            <a:spLocks/>
          </p:cNvSpPr>
          <p:nvPr/>
        </p:nvSpPr>
        <p:spPr>
          <a:xfrm>
            <a:off x="137938" y="1621857"/>
            <a:ext cx="3858875" cy="197736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252000" rIns="110490" bIns="110490" numCol="1" spcCol="1270" anchor="t" anchorCtr="0">
            <a:no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just Automation, but AI powered Automation to process Intricate Documents using LTIM Appian AI Starter Kit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E41E1ED-C3A6-0404-A15C-CF70B825625E}"/>
              </a:ext>
            </a:extLst>
          </p:cNvPr>
          <p:cNvSpPr/>
          <p:nvPr/>
        </p:nvSpPr>
        <p:spPr>
          <a:xfrm>
            <a:off x="33550" y="1076169"/>
            <a:ext cx="3963264" cy="705686"/>
          </a:xfrm>
          <a:prstGeom prst="parallelogram">
            <a:avLst/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Elevate Enterprise - Reimagine Process Automation embracing GenAI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17C565-0DC0-18E6-F1BB-9662F46416BF}"/>
              </a:ext>
            </a:extLst>
          </p:cNvPr>
          <p:cNvSpPr>
            <a:spLocks/>
          </p:cNvSpPr>
          <p:nvPr/>
        </p:nvSpPr>
        <p:spPr>
          <a:xfrm>
            <a:off x="137939" y="2745663"/>
            <a:ext cx="3858874" cy="853562"/>
          </a:xfrm>
          <a:prstGeom prst="roundRect">
            <a:avLst>
              <a:gd name="adj" fmla="val 0"/>
            </a:avLst>
          </a:prstGeom>
          <a:solidFill>
            <a:srgbClr val="020A51"/>
          </a:solidFill>
          <a:ln w="3175">
            <a:noFill/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90% Reduction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Manual Processing</a:t>
            </a:r>
          </a:p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Reduction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AI Journey with Starter Kit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C504311-5EB1-4567-5617-F2CB3F34FE06}"/>
              </a:ext>
            </a:extLst>
          </p:cNvPr>
          <p:cNvSpPr/>
          <p:nvPr/>
        </p:nvSpPr>
        <p:spPr>
          <a:xfrm flipH="1">
            <a:off x="7497902" y="1076168"/>
            <a:ext cx="564983" cy="545689"/>
          </a:xfrm>
          <a:prstGeom prst="rtTriangle">
            <a:avLst/>
          </a:prstGeom>
          <a:solidFill>
            <a:srgbClr val="02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728CFD-EAAF-DA18-252D-CFE094588FA1}"/>
              </a:ext>
            </a:extLst>
          </p:cNvPr>
          <p:cNvSpPr>
            <a:spLocks/>
          </p:cNvSpPr>
          <p:nvPr/>
        </p:nvSpPr>
        <p:spPr>
          <a:xfrm>
            <a:off x="4204009" y="1621857"/>
            <a:ext cx="3858875" cy="197736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252000" rIns="110490" bIns="110490" numCol="1" spcCol="1270" anchor="t" anchorCtr="0">
            <a:no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 your next generation Application in record speed using GenAI based accelerator Applify.AI.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F32FEED6-00CF-53D0-FD64-331510FE34D3}"/>
              </a:ext>
            </a:extLst>
          </p:cNvPr>
          <p:cNvSpPr/>
          <p:nvPr/>
        </p:nvSpPr>
        <p:spPr>
          <a:xfrm>
            <a:off x="4099621" y="1076169"/>
            <a:ext cx="3963264" cy="705686"/>
          </a:xfrm>
          <a:prstGeom prst="parallelogram">
            <a:avLst/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Accelerate Craft - Accelerate Application build using Applify.AI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787C485-7AC3-D212-BDF9-3DE458FEA265}"/>
              </a:ext>
            </a:extLst>
          </p:cNvPr>
          <p:cNvSpPr/>
          <p:nvPr/>
        </p:nvSpPr>
        <p:spPr>
          <a:xfrm flipH="1">
            <a:off x="11563973" y="1076168"/>
            <a:ext cx="564983" cy="545689"/>
          </a:xfrm>
          <a:prstGeom prst="rtTriangle">
            <a:avLst/>
          </a:prstGeom>
          <a:solidFill>
            <a:srgbClr val="02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87292-4DFD-4756-2988-6F3F54B10A27}"/>
              </a:ext>
            </a:extLst>
          </p:cNvPr>
          <p:cNvSpPr>
            <a:spLocks/>
          </p:cNvSpPr>
          <p:nvPr/>
        </p:nvSpPr>
        <p:spPr>
          <a:xfrm>
            <a:off x="8270080" y="1621857"/>
            <a:ext cx="3858875" cy="197736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252000" rIns="110490" bIns="110490" numCol="1" spcCol="1270" anchor="t" anchorCtr="0">
            <a:no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Re-Invent Business Process backed by Experience Connect to redefine user journey to remediate EUCs.</a:t>
            </a: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BEBF7F6-048E-30D1-2AD1-0D521AB27922}"/>
              </a:ext>
            </a:extLst>
          </p:cNvPr>
          <p:cNvSpPr/>
          <p:nvPr/>
        </p:nvSpPr>
        <p:spPr>
          <a:xfrm>
            <a:off x="8165692" y="1076169"/>
            <a:ext cx="3963264" cy="705686"/>
          </a:xfrm>
          <a:prstGeom prst="parallelogram">
            <a:avLst/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Compute Revive - EUC Remediation using Appian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65D551-799B-7EEF-C0BE-752920365363}"/>
              </a:ext>
            </a:extLst>
          </p:cNvPr>
          <p:cNvSpPr>
            <a:spLocks/>
          </p:cNvSpPr>
          <p:nvPr/>
        </p:nvSpPr>
        <p:spPr>
          <a:xfrm>
            <a:off x="4204008" y="2745663"/>
            <a:ext cx="3858874" cy="853562"/>
          </a:xfrm>
          <a:prstGeom prst="roundRect">
            <a:avLst>
              <a:gd name="adj" fmla="val 0"/>
            </a:avLst>
          </a:prstGeom>
          <a:solidFill>
            <a:srgbClr val="020A51"/>
          </a:solidFill>
          <a:ln w="3175">
            <a:noFill/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Reduction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Application Build</a:t>
            </a:r>
          </a:p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Savings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process discovery using Applify.AI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CF56054-21FC-3F39-0DC2-BE76ED887EEA}"/>
              </a:ext>
            </a:extLst>
          </p:cNvPr>
          <p:cNvSpPr>
            <a:spLocks/>
          </p:cNvSpPr>
          <p:nvPr/>
        </p:nvSpPr>
        <p:spPr>
          <a:xfrm>
            <a:off x="8270081" y="2745663"/>
            <a:ext cx="3858874" cy="853562"/>
          </a:xfrm>
          <a:prstGeom prst="roundRect">
            <a:avLst>
              <a:gd name="adj" fmla="val 0"/>
            </a:avLst>
          </a:prstGeom>
          <a:solidFill>
            <a:srgbClr val="020A51"/>
          </a:solidFill>
          <a:ln w="3175">
            <a:noFill/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increase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Operation Efficiency</a:t>
            </a:r>
          </a:p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60% reduction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manual and redundant processes</a:t>
            </a: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33632678-9EDF-0F3B-2B49-1056D3CD5FCB}"/>
              </a:ext>
            </a:extLst>
          </p:cNvPr>
          <p:cNvSpPr/>
          <p:nvPr/>
        </p:nvSpPr>
        <p:spPr>
          <a:xfrm flipH="1">
            <a:off x="5336586" y="3791368"/>
            <a:ext cx="564983" cy="545689"/>
          </a:xfrm>
          <a:prstGeom prst="rtTriangle">
            <a:avLst/>
          </a:prstGeom>
          <a:solidFill>
            <a:srgbClr val="02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F62ED8-2718-435B-66E8-52184B34CDFE}"/>
              </a:ext>
            </a:extLst>
          </p:cNvPr>
          <p:cNvSpPr>
            <a:spLocks/>
          </p:cNvSpPr>
          <p:nvPr/>
        </p:nvSpPr>
        <p:spPr>
          <a:xfrm>
            <a:off x="2042693" y="4337057"/>
            <a:ext cx="3858875" cy="197736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252000" rIns="110490" bIns="110490" numCol="1" spcCol="1270" anchor="t" anchorCtr="0">
            <a:no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Adopt Appian to deliver continuous value to Business In record speed.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79B9927-224E-691E-7AD2-0E60437F7D68}"/>
              </a:ext>
            </a:extLst>
          </p:cNvPr>
          <p:cNvSpPr/>
          <p:nvPr/>
        </p:nvSpPr>
        <p:spPr>
          <a:xfrm>
            <a:off x="1938305" y="3791369"/>
            <a:ext cx="3963264" cy="705686"/>
          </a:xfrm>
          <a:prstGeom prst="parallelogram">
            <a:avLst/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Appian Launch Pad - Bring Appian to your Enterprise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26DEBC-B971-50DC-D67E-7D17766982BA}"/>
              </a:ext>
            </a:extLst>
          </p:cNvPr>
          <p:cNvSpPr>
            <a:spLocks/>
          </p:cNvSpPr>
          <p:nvPr/>
        </p:nvSpPr>
        <p:spPr>
          <a:xfrm>
            <a:off x="2042694" y="5460863"/>
            <a:ext cx="3858874" cy="853562"/>
          </a:xfrm>
          <a:prstGeom prst="roundRect">
            <a:avLst>
              <a:gd name="adj" fmla="val 0"/>
            </a:avLst>
          </a:prstGeom>
          <a:solidFill>
            <a:srgbClr val="020A51"/>
          </a:solidFill>
          <a:ln w="3175">
            <a:noFill/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MVP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Months</a:t>
            </a:r>
          </a:p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Operational POD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Months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90F0A24-550D-CA29-25C0-F5604524F544}"/>
              </a:ext>
            </a:extLst>
          </p:cNvPr>
          <p:cNvSpPr/>
          <p:nvPr/>
        </p:nvSpPr>
        <p:spPr>
          <a:xfrm flipH="1">
            <a:off x="9582341" y="3791368"/>
            <a:ext cx="564983" cy="545689"/>
          </a:xfrm>
          <a:prstGeom prst="rtTriangle">
            <a:avLst/>
          </a:prstGeom>
          <a:solidFill>
            <a:srgbClr val="02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B1FEBA-03E1-8A48-6669-BFDDB059816E}"/>
              </a:ext>
            </a:extLst>
          </p:cNvPr>
          <p:cNvSpPr>
            <a:spLocks/>
          </p:cNvSpPr>
          <p:nvPr/>
        </p:nvSpPr>
        <p:spPr>
          <a:xfrm>
            <a:off x="6288448" y="4337057"/>
            <a:ext cx="3858875" cy="1977368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9525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252000" rIns="110490" bIns="110490" numCol="1" spcCol="1270" anchor="t" anchorCtr="0">
            <a:noAutofit/>
          </a:bodyPr>
          <a:lstStyle/>
          <a:p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 Reusability, Scalability, Governance, End to End Ownership, Continuous Improvements and better Collaboration by establishing Appian </a:t>
            </a:r>
            <a:r>
              <a:rPr lang="en-US" sz="140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</a:t>
            </a: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74216999-3088-EB4B-4221-3ED75C5C8EA3}"/>
              </a:ext>
            </a:extLst>
          </p:cNvPr>
          <p:cNvSpPr/>
          <p:nvPr/>
        </p:nvSpPr>
        <p:spPr>
          <a:xfrm>
            <a:off x="6184060" y="3791369"/>
            <a:ext cx="3963264" cy="705686"/>
          </a:xfrm>
          <a:prstGeom prst="parallelogram">
            <a:avLst/>
          </a:prstGeom>
          <a:solidFill>
            <a:srgbClr val="1C1DD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Appian Govern360 - Establish governance through Appian </a:t>
            </a:r>
            <a:r>
              <a:rPr lang="en-US" sz="1400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</a:t>
            </a:r>
            <a:endParaRPr lang="en-US" sz="1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CA30D7A-DA06-16BD-13EB-BD63D72ADF59}"/>
              </a:ext>
            </a:extLst>
          </p:cNvPr>
          <p:cNvSpPr>
            <a:spLocks/>
          </p:cNvSpPr>
          <p:nvPr/>
        </p:nvSpPr>
        <p:spPr>
          <a:xfrm>
            <a:off x="6288447" y="5460863"/>
            <a:ext cx="3858874" cy="853562"/>
          </a:xfrm>
          <a:prstGeom prst="roundRect">
            <a:avLst>
              <a:gd name="adj" fmla="val 0"/>
            </a:avLst>
          </a:prstGeom>
          <a:solidFill>
            <a:srgbClr val="020A51"/>
          </a:solidFill>
          <a:ln w="3175">
            <a:noFill/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40% Savings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reusability</a:t>
            </a:r>
          </a:p>
          <a:p>
            <a:pPr marL="173038" indent="-173038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20% </a:t>
            </a:r>
            <a:r>
              <a:rPr lang="en-US" sz="14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Delivery </a:t>
            </a: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Reduction</a:t>
            </a:r>
          </a:p>
        </p:txBody>
      </p:sp>
    </p:spTree>
    <p:extLst>
      <p:ext uri="{BB962C8B-B14F-4D97-AF65-F5344CB8AC3E}">
        <p14:creationId xmlns:p14="http://schemas.microsoft.com/office/powerpoint/2010/main" val="75253564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1_Office Theme">
  <a:themeElements>
    <a:clrScheme name="LTIMindtree">
      <a:dk1>
        <a:srgbClr val="595959"/>
      </a:dk1>
      <a:lt1>
        <a:srgbClr val="FFFFFF"/>
      </a:lt1>
      <a:dk2>
        <a:srgbClr val="585958"/>
      </a:dk2>
      <a:lt2>
        <a:srgbClr val="FFFFFF"/>
      </a:lt2>
      <a:accent1>
        <a:srgbClr val="014B86"/>
      </a:accent1>
      <a:accent2>
        <a:srgbClr val="1976AE"/>
      </a:accent2>
      <a:accent3>
        <a:srgbClr val="FFCB28"/>
      </a:accent3>
      <a:accent4>
        <a:srgbClr val="888988"/>
      </a:accent4>
      <a:accent5>
        <a:srgbClr val="575857"/>
      </a:accent5>
      <a:accent6>
        <a:srgbClr val="585958"/>
      </a:accent6>
      <a:hlink>
        <a:srgbClr val="585958"/>
      </a:hlink>
      <a:folHlink>
        <a:srgbClr val="024A85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  -  Read-Only" id="{614C34D0-5A4B-4FC2-89E2-767BF3DE014D}" vid="{36D34F52-5239-4C73-8343-B7AFE3F428B4}"/>
    </a:ext>
  </a:extLst>
</a:theme>
</file>

<file path=ppt/theme/theme2.xml><?xml version="1.0" encoding="utf-8"?>
<a:theme xmlns:a="http://schemas.openxmlformats.org/drawingml/2006/main" name="2_Office Theme">
  <a:themeElements>
    <a:clrScheme name="DHL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ECB2F"/>
      </a:accent1>
      <a:accent2>
        <a:srgbClr val="003C6E"/>
      </a:accent2>
      <a:accent3>
        <a:srgbClr val="1D9FE9"/>
      </a:accent3>
      <a:accent4>
        <a:srgbClr val="D40511"/>
      </a:accent4>
      <a:accent5>
        <a:srgbClr val="BFBFBF"/>
      </a:accent5>
      <a:accent6>
        <a:srgbClr val="DFEDF9"/>
      </a:accent6>
      <a:hlink>
        <a:srgbClr val="64B3E3"/>
      </a:hlink>
      <a:folHlink>
        <a:srgbClr val="004683"/>
      </a:folHlink>
    </a:clrScheme>
    <a:fontScheme name="Frutiger">
      <a:majorFont>
        <a:latin typeface="Frutiger 45 bold"/>
        <a:ea typeface=""/>
        <a:cs typeface=""/>
      </a:majorFont>
      <a:minorFont>
        <a:latin typeface="Frutiger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sFor_Spectra.potx" id="{D243AE31-2911-4724-A6B0-9DF4D975FB8C}" vid="{DF7EB32A-31C2-4AB8-91DF-BF0AD935DC3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9e23a45-c1be-4549-912d-df7a4714493e">
      <UserInfo>
        <DisplayName>Hardik Trivedi</DisplayName>
        <AccountId>22</AccountId>
        <AccountType/>
      </UserInfo>
      <UserInfo>
        <DisplayName>Abhijit Sudhakar Kulkarni</DisplayName>
        <AccountId>14</AccountId>
        <AccountType/>
      </UserInfo>
      <UserInfo>
        <DisplayName>MansiN Shah</DisplayName>
        <AccountId>49</AccountId>
        <AccountType/>
      </UserInfo>
      <UserInfo>
        <DisplayName>Bhavana Vinayak Kulkarni</DisplayName>
        <AccountId>10</AccountId>
        <AccountType/>
      </UserInfo>
      <UserInfo>
        <DisplayName>Ali Shaan Haider</DisplayName>
        <AccountId>24</AccountId>
        <AccountType/>
      </UserInfo>
      <UserInfo>
        <DisplayName>Tushar Bodake (IN5829)</DisplayName>
        <AccountId>28</AccountId>
        <AccountType/>
      </UserInfo>
      <UserInfo>
        <DisplayName>Hardik Trivedi</DisplayName>
        <AccountId>29</AccountId>
        <AccountType/>
      </UserInfo>
      <UserInfo>
        <DisplayName>Vijay Verghis</DisplayName>
        <AccountId>30</AccountId>
        <AccountType/>
      </UserInfo>
      <UserInfo>
        <DisplayName>Kaustubh Sunil Mandaokar</DisplayName>
        <AccountId>52</AccountId>
        <AccountType/>
      </UserInfo>
      <UserInfo>
        <DisplayName>Yusufzai Khan</DisplayName>
        <AccountId>39</AccountId>
        <AccountType/>
      </UserInfo>
      <UserInfo>
        <DisplayName>Mandar Edlabadkar</DisplayName>
        <AccountId>61</AccountId>
        <AccountType/>
      </UserInfo>
      <UserInfo>
        <DisplayName>VijayAthreyan1 Radakrishnan</DisplayName>
        <AccountId>62</AccountId>
        <AccountType/>
      </UserInfo>
      <UserInfo>
        <DisplayName>Archana Uday Dange</DisplayName>
        <AccountId>67</AccountId>
        <AccountType/>
      </UserInfo>
      <UserInfo>
        <DisplayName>Amitkumar Lathkar</DisplayName>
        <AccountId>65</AccountId>
        <AccountType/>
      </UserInfo>
    </SharedWithUsers>
    <lcf76f155ced4ddcb4097134ff3c332f xmlns="e959ad88-215e-4351-bf97-df1b6f03a8c4">
      <Terms xmlns="http://schemas.microsoft.com/office/infopath/2007/PartnerControls"/>
    </lcf76f155ced4ddcb4097134ff3c332f>
    <TaxCatchAll xmlns="e9e23a45-c1be-4549-912d-df7a471449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9F7CB9E2E6846B4A59A1184200B9F" ma:contentTypeVersion="14" ma:contentTypeDescription="Create a new document." ma:contentTypeScope="" ma:versionID="9df88c0394eaffffb1a509a53ed64ed8">
  <xsd:schema xmlns:xsd="http://www.w3.org/2001/XMLSchema" xmlns:xs="http://www.w3.org/2001/XMLSchema" xmlns:p="http://schemas.microsoft.com/office/2006/metadata/properties" xmlns:ns2="e959ad88-215e-4351-bf97-df1b6f03a8c4" xmlns:ns3="e9e23a45-c1be-4549-912d-df7a4714493e" targetNamespace="http://schemas.microsoft.com/office/2006/metadata/properties" ma:root="true" ma:fieldsID="5dddffe12ce5ceae167fb97b0a975ce7" ns2:_="" ns3:_="">
    <xsd:import namespace="e959ad88-215e-4351-bf97-df1b6f03a8c4"/>
    <xsd:import namespace="e9e23a45-c1be-4549-912d-df7a47144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59ad88-215e-4351-bf97-df1b6f03a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c554113-5c1c-4c88-a5a0-ba7e0db08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e23a45-c1be-4549-912d-df7a47144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cabb621-2185-4beb-aa24-ee932de4a0d4}" ma:internalName="TaxCatchAll" ma:showField="CatchAllData" ma:web="e9e23a45-c1be-4549-912d-df7a471449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5CB52-33A3-4B47-8C1D-0EE24875E3DC}">
  <ds:schemaRefs>
    <ds:schemaRef ds:uri="http://purl.org/dc/dcmitype/"/>
    <ds:schemaRef ds:uri="e9e23a45-c1be-4549-912d-df7a4714493e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959ad88-215e-4351-bf97-df1b6f03a8c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998B09E-68DE-4B62-A34E-BB5B738ECC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9B97DF-7857-456E-9831-8EDC9B1FDD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59ad88-215e-4351-bf97-df1b6f03a8c4"/>
    <ds:schemaRef ds:uri="e9e23a45-c1be-4549-912d-df7a471449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23476</TotalTime>
  <Words>3246</Words>
  <Application>Microsoft Office PowerPoint</Application>
  <PresentationFormat>Widescreen</PresentationFormat>
  <Paragraphs>592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Aptos</vt:lpstr>
      <vt:lpstr>Arial</vt:lpstr>
      <vt:lpstr>Calibri</vt:lpstr>
      <vt:lpstr>Calibri Light</vt:lpstr>
      <vt:lpstr>Frutiger 45 bold</vt:lpstr>
      <vt:lpstr>Frutiger 45 Light</vt:lpstr>
      <vt:lpstr>Frutiger LT Pro 45 Light</vt:lpstr>
      <vt:lpstr>Frutiger LT Pro 55 Roman</vt:lpstr>
      <vt:lpstr>Open Sans</vt:lpstr>
      <vt:lpstr>Tahoma</vt:lpstr>
      <vt:lpstr>Trebuchet MS</vt:lpstr>
      <vt:lpstr>Wingdings</vt:lpstr>
      <vt:lpstr>1_Office Theme</vt:lpstr>
      <vt:lpstr>2_Office Theme</vt:lpstr>
      <vt:lpstr>PowerPoint Presentation</vt:lpstr>
      <vt:lpstr>LTIM Overview</vt:lpstr>
      <vt:lpstr>Low Code &amp; Integration (LCI) Practice</vt:lpstr>
      <vt:lpstr>An expert in delivering Appian based solution</vt:lpstr>
      <vt:lpstr>We are the Appian Partner</vt:lpstr>
      <vt:lpstr>Our Unique Value Proposition</vt:lpstr>
      <vt:lpstr>Our Appian Delivery Approach</vt:lpstr>
      <vt:lpstr>Our Execution Approach</vt:lpstr>
      <vt:lpstr>Our Appian Offering</vt:lpstr>
      <vt:lpstr>Our Appian Services</vt:lpstr>
      <vt:lpstr>Broad level Solution Areas</vt:lpstr>
      <vt:lpstr>Our Engagements with Customers</vt:lpstr>
      <vt:lpstr>Focus on Accelerators &amp; Frameworks</vt:lpstr>
      <vt:lpstr>PowerPoint Presentation</vt:lpstr>
      <vt:lpstr>Few of our key implementations</vt:lpstr>
      <vt:lpstr>Multiple engagements across LOBs for large US Bank including Appian CoE Setup, Fiduciary Process Automation etc.</vt:lpstr>
      <vt:lpstr>Global Logistics Application for a Swedish Automotive Manufacturer</vt:lpstr>
      <vt:lpstr>American Multinational Mass Media &amp; Entertainment Conglomerate</vt:lpstr>
      <vt:lpstr>Key Appian Success Stories</vt:lpstr>
      <vt:lpstr>Appian COE setup for a large US Bank</vt:lpstr>
      <vt:lpstr>Fiduciary Process Automation for a large US Bank</vt:lpstr>
      <vt:lpstr>Deal Onboarding for a large US Bank</vt:lpstr>
      <vt:lpstr>Enhanced Onboarding process using Appian BPM</vt:lpstr>
      <vt:lpstr>Process Compliance and Auditing Solution For A Leading Media &amp; Entertainment Giant</vt:lpstr>
      <vt:lpstr>Global Logistics Portal for a Swedish Automotive Manufacturer</vt:lpstr>
      <vt:lpstr>Health Insurance Appeals Automation using Appian AI</vt:lpstr>
      <vt:lpstr>Mail Automation using Appian AI for one of the largest Investment Management Organization</vt:lpstr>
      <vt:lpstr>PowerPoint Presentation</vt:lpstr>
      <vt:lpstr>Analyst Report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Arindam Guha Mazumder</dc:creator>
  <cp:lastModifiedBy>Ashutosh Dhananjay Bhamare</cp:lastModifiedBy>
  <cp:revision>21</cp:revision>
  <dcterms:created xsi:type="dcterms:W3CDTF">2023-01-10T07:33:04Z</dcterms:created>
  <dcterms:modified xsi:type="dcterms:W3CDTF">2025-06-26T14:46:53Z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0x010100EAA9F7CB9E2E6846B4A59A1184200B9F</vt:lpwstr>
  </property>
  <property fmtid="{D5CDD505-2E9C-101B-9397-08002B2CF9AE}" pid="3" name="_dlc_DocIdItemGuid">
    <vt:lpwstr>36da67c7-b504-4aea-865b-0e87cedc899d</vt:lpwstr>
  </property>
  <property fmtid="{D5CDD505-2E9C-101B-9397-08002B2CF9AE}" pid="4" name="MediaServiceImageTags">
    <vt:lpwstr/>
  </property>
</Properties>
</file>