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9" r:id="rId2"/>
  </p:sldMasterIdLst>
  <p:notesMasterIdLst>
    <p:notesMasterId r:id="rId9"/>
  </p:notesMasterIdLst>
  <p:sldIdLst>
    <p:sldId id="314" r:id="rId3"/>
    <p:sldId id="2147474463" r:id="rId4"/>
    <p:sldId id="2147483628" r:id="rId5"/>
    <p:sldId id="2147483629" r:id="rId6"/>
    <p:sldId id="2147474571" r:id="rId7"/>
    <p:sldId id="21474816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6" d="100"/>
          <a:sy n="66" d="100"/>
        </p:scale>
        <p:origin x="600"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1F37B-ACCE-489E-A871-EB051E716FB3}" type="datetimeFigureOut">
              <a:rPr lang="en-IN" smtClean="0"/>
              <a:t>26-06-2025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71296-C813-40BC-A889-7F4119BA2ABA}" type="slidenum">
              <a:rPr lang="en-IN" smtClean="0"/>
              <a:t>‹#›</a:t>
            </a:fld>
            <a:endParaRPr lang="en-IN"/>
          </a:p>
        </p:txBody>
      </p:sp>
    </p:spTree>
    <p:extLst>
      <p:ext uri="{BB962C8B-B14F-4D97-AF65-F5344CB8AC3E}">
        <p14:creationId xmlns:p14="http://schemas.microsoft.com/office/powerpoint/2010/main" val="2998328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9C79E-0F0D-4D9B-A029-EA5BAB8DBACD}"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36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C7E28-EA32-42FD-A724-AADB3A8AC24F}"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635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Microsoft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CITI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HSBC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Nordea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ABSA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LFG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Broadridge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Equifax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AMEX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FCB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CSI</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8BE36-E6CA-4716-8343-E04EE63F661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715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Microsoft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CITI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HSBC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Nordea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ABSA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LFG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Broadridge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Equifax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AMEX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FCB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utiger LT Pro 45 Light" panose="020B0403030504020204" pitchFamily="34" charset="0"/>
                <a:ea typeface="+mn-ea"/>
                <a:cs typeface="+mn-cs"/>
              </a:rPr>
              <a:t>CSI</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8BE36-E6CA-4716-8343-E04EE63F661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424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8C2DA-AE5A-72B0-9AED-CFA54E6B7EBC}"/>
              </a:ext>
            </a:extLst>
          </p:cNvPr>
          <p:cNvSpPr/>
          <p:nvPr userDrawn="1"/>
        </p:nvSpPr>
        <p:spPr>
          <a:xfrm flipH="1">
            <a:off x="5834065" y="6802077"/>
            <a:ext cx="6357937" cy="59099"/>
          </a:xfrm>
          <a:custGeom>
            <a:avLst/>
            <a:gdLst>
              <a:gd name="connsiteX0" fmla="*/ 0 w 6896100"/>
              <a:gd name="connsiteY0" fmla="*/ 0 h 139700"/>
              <a:gd name="connsiteX1" fmla="*/ 6896100 w 6896100"/>
              <a:gd name="connsiteY1" fmla="*/ 0 h 139700"/>
              <a:gd name="connsiteX2" fmla="*/ 6896100 w 6896100"/>
              <a:gd name="connsiteY2" fmla="*/ 139700 h 139700"/>
              <a:gd name="connsiteX3" fmla="*/ 0 w 6896100"/>
              <a:gd name="connsiteY3" fmla="*/ 139700 h 139700"/>
              <a:gd name="connsiteX4" fmla="*/ 0 w 6896100"/>
              <a:gd name="connsiteY4" fmla="*/ 0 h 139700"/>
              <a:gd name="connsiteX0" fmla="*/ 0 w 6896100"/>
              <a:gd name="connsiteY0" fmla="*/ 0 h 139700"/>
              <a:gd name="connsiteX1" fmla="*/ 6146800 w 6896100"/>
              <a:gd name="connsiteY1" fmla="*/ 6350 h 139700"/>
              <a:gd name="connsiteX2" fmla="*/ 6896100 w 6896100"/>
              <a:gd name="connsiteY2" fmla="*/ 139700 h 139700"/>
              <a:gd name="connsiteX3" fmla="*/ 0 w 6896100"/>
              <a:gd name="connsiteY3" fmla="*/ 139700 h 139700"/>
              <a:gd name="connsiteX4" fmla="*/ 0 w 6896100"/>
              <a:gd name="connsiteY4" fmla="*/ 0 h 139700"/>
              <a:gd name="connsiteX0" fmla="*/ 0 w 6416675"/>
              <a:gd name="connsiteY0" fmla="*/ 0 h 139700"/>
              <a:gd name="connsiteX1" fmla="*/ 6146800 w 6416675"/>
              <a:gd name="connsiteY1" fmla="*/ 6350 h 139700"/>
              <a:gd name="connsiteX2" fmla="*/ 6416675 w 6416675"/>
              <a:gd name="connsiteY2" fmla="*/ 136525 h 139700"/>
              <a:gd name="connsiteX3" fmla="*/ 0 w 6416675"/>
              <a:gd name="connsiteY3" fmla="*/ 139700 h 139700"/>
              <a:gd name="connsiteX4" fmla="*/ 0 w 6416675"/>
              <a:gd name="connsiteY4" fmla="*/ 0 h 139700"/>
              <a:gd name="connsiteX0" fmla="*/ 0 w 6416675"/>
              <a:gd name="connsiteY0" fmla="*/ 0 h 139700"/>
              <a:gd name="connsiteX1" fmla="*/ 6173788 w 6416675"/>
              <a:gd name="connsiteY1" fmla="*/ 3175 h 139700"/>
              <a:gd name="connsiteX2" fmla="*/ 6416675 w 6416675"/>
              <a:gd name="connsiteY2" fmla="*/ 136525 h 139700"/>
              <a:gd name="connsiteX3" fmla="*/ 0 w 6416675"/>
              <a:gd name="connsiteY3" fmla="*/ 139700 h 139700"/>
              <a:gd name="connsiteX4" fmla="*/ 0 w 6416675"/>
              <a:gd name="connsiteY4" fmla="*/ 0 h 139700"/>
              <a:gd name="connsiteX0" fmla="*/ 0 w 6357937"/>
              <a:gd name="connsiteY0" fmla="*/ 0 h 139700"/>
              <a:gd name="connsiteX1" fmla="*/ 6173788 w 6357937"/>
              <a:gd name="connsiteY1" fmla="*/ 3175 h 139700"/>
              <a:gd name="connsiteX2" fmla="*/ 6357937 w 6357937"/>
              <a:gd name="connsiteY2" fmla="*/ 134937 h 139700"/>
              <a:gd name="connsiteX3" fmla="*/ 0 w 6357937"/>
              <a:gd name="connsiteY3" fmla="*/ 139700 h 139700"/>
              <a:gd name="connsiteX4" fmla="*/ 0 w 6357937"/>
              <a:gd name="connsiteY4" fmla="*/ 0 h 139700"/>
              <a:gd name="connsiteX0" fmla="*/ 0 w 6357937"/>
              <a:gd name="connsiteY0" fmla="*/ 0 h 139700"/>
              <a:gd name="connsiteX1" fmla="*/ 6186488 w 6357937"/>
              <a:gd name="connsiteY1" fmla="*/ 3175 h 139700"/>
              <a:gd name="connsiteX2" fmla="*/ 6357937 w 6357937"/>
              <a:gd name="connsiteY2" fmla="*/ 134937 h 139700"/>
              <a:gd name="connsiteX3" fmla="*/ 0 w 6357937"/>
              <a:gd name="connsiteY3" fmla="*/ 139700 h 139700"/>
              <a:gd name="connsiteX4" fmla="*/ 0 w 6357937"/>
              <a:gd name="connsiteY4" fmla="*/ 0 h 139700"/>
              <a:gd name="connsiteX0" fmla="*/ 0 w 6357937"/>
              <a:gd name="connsiteY0" fmla="*/ 13259 h 152959"/>
              <a:gd name="connsiteX1" fmla="*/ 6265863 w 6357937"/>
              <a:gd name="connsiteY1" fmla="*/ 0 h 152959"/>
              <a:gd name="connsiteX2" fmla="*/ 6357937 w 6357937"/>
              <a:gd name="connsiteY2" fmla="*/ 148196 h 152959"/>
              <a:gd name="connsiteX3" fmla="*/ 0 w 6357937"/>
              <a:gd name="connsiteY3" fmla="*/ 152959 h 152959"/>
              <a:gd name="connsiteX4" fmla="*/ 0 w 6357937"/>
              <a:gd name="connsiteY4" fmla="*/ 13259 h 1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937" h="152959">
                <a:moveTo>
                  <a:pt x="0" y="13259"/>
                </a:moveTo>
                <a:lnTo>
                  <a:pt x="6265863" y="0"/>
                </a:lnTo>
                <a:lnTo>
                  <a:pt x="6357937" y="148196"/>
                </a:lnTo>
                <a:lnTo>
                  <a:pt x="0" y="152959"/>
                </a:lnTo>
                <a:lnTo>
                  <a:pt x="0" y="13259"/>
                </a:lnTo>
                <a:close/>
              </a:path>
            </a:pathLst>
          </a:custGeom>
          <a:solidFill>
            <a:srgbClr val="00A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a:extLst>
              <a:ext uri="{FF2B5EF4-FFF2-40B4-BE49-F238E27FC236}">
                <a16:creationId xmlns:a16="http://schemas.microsoft.com/office/drawing/2014/main" id="{B438AC27-3E6A-41FF-A9B6-59EC0BE0E7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 y="2"/>
            <a:ext cx="12191984" cy="6857991"/>
          </a:xfrm>
          <a:prstGeom prst="rect">
            <a:avLst/>
          </a:prstGeom>
        </p:spPr>
      </p:pic>
    </p:spTree>
    <p:extLst>
      <p:ext uri="{BB962C8B-B14F-4D97-AF65-F5344CB8AC3E}">
        <p14:creationId xmlns:p14="http://schemas.microsoft.com/office/powerpoint/2010/main" val="22591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102D0F-157A-1052-F873-B3A9138043DC}"/>
              </a:ext>
            </a:extLst>
          </p:cNvPr>
          <p:cNvSpPr>
            <a:spLocks noGrp="1"/>
          </p:cNvSpPr>
          <p:nvPr>
            <p:ph type="title"/>
          </p:nvPr>
        </p:nvSpPr>
        <p:spPr>
          <a:xfrm>
            <a:off x="530722" y="469835"/>
            <a:ext cx="11130552" cy="332399"/>
          </a:xfrm>
        </p:spPr>
        <p:txBody>
          <a:bodyPr vert="horz" wrap="square" lIns="0" tIns="0" rIns="0" bIns="0" rtlCol="0" anchor="t">
            <a:spAutoFit/>
          </a:bodyPr>
          <a:lstStyle>
            <a:lvl1pPr>
              <a:defRPr lang="en-US" sz="2400" b="1">
                <a:solidFill>
                  <a:schemeClr val="accent2">
                    <a:lumMod val="50000"/>
                  </a:schemeClr>
                </a:solidFill>
                <a:ea typeface="+mn-ea"/>
              </a:defRPr>
            </a:lvl1pPr>
          </a:lstStyle>
          <a:p>
            <a:pPr marL="0" lvl="0" indent="0">
              <a:spcBef>
                <a:spcPts val="1000"/>
              </a:spcBef>
              <a:buFontTx/>
            </a:pPr>
            <a:r>
              <a:rPr lang="en-US"/>
              <a:t>Click to edit Master title style</a:t>
            </a:r>
          </a:p>
        </p:txBody>
      </p:sp>
    </p:spTree>
    <p:extLst>
      <p:ext uri="{BB962C8B-B14F-4D97-AF65-F5344CB8AC3E}">
        <p14:creationId xmlns:p14="http://schemas.microsoft.com/office/powerpoint/2010/main" val="120455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F1CA-D0D8-F54A-A2BD-04F2B155F429}"/>
              </a:ext>
            </a:extLst>
          </p:cNvPr>
          <p:cNvSpPr>
            <a:spLocks noGrp="1"/>
          </p:cNvSpPr>
          <p:nvPr>
            <p:ph type="title"/>
          </p:nvPr>
        </p:nvSpPr>
        <p:spPr>
          <a:xfrm>
            <a:off x="324395" y="215067"/>
            <a:ext cx="10885714" cy="457835"/>
          </a:xfrm>
        </p:spPr>
        <p:txBody>
          <a:bodyPr anchor="ctr">
            <a:normAutofit/>
          </a:bodyPr>
          <a:lstStyle>
            <a:lvl1pPr>
              <a:lnSpc>
                <a:spcPct val="100000"/>
              </a:lnSpc>
              <a:defRPr sz="2800">
                <a:solidFill>
                  <a:srgbClr val="515151"/>
                </a:solidFill>
              </a:defRPr>
            </a:lvl1pPr>
          </a:lstStyle>
          <a:p>
            <a:r>
              <a:rPr lang="en-US"/>
              <a:t>Click to edit Master title style</a:t>
            </a:r>
          </a:p>
        </p:txBody>
      </p:sp>
    </p:spTree>
    <p:extLst>
      <p:ext uri="{BB962C8B-B14F-4D97-AF65-F5344CB8AC3E}">
        <p14:creationId xmlns:p14="http://schemas.microsoft.com/office/powerpoint/2010/main" val="2001507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8C2DA-AE5A-72B0-9AED-CFA54E6B7EBC}"/>
              </a:ext>
            </a:extLst>
          </p:cNvPr>
          <p:cNvSpPr/>
          <p:nvPr userDrawn="1"/>
        </p:nvSpPr>
        <p:spPr>
          <a:xfrm flipH="1">
            <a:off x="5834065" y="6802077"/>
            <a:ext cx="6357937" cy="59099"/>
          </a:xfrm>
          <a:custGeom>
            <a:avLst/>
            <a:gdLst>
              <a:gd name="connsiteX0" fmla="*/ 0 w 6896100"/>
              <a:gd name="connsiteY0" fmla="*/ 0 h 139700"/>
              <a:gd name="connsiteX1" fmla="*/ 6896100 w 6896100"/>
              <a:gd name="connsiteY1" fmla="*/ 0 h 139700"/>
              <a:gd name="connsiteX2" fmla="*/ 6896100 w 6896100"/>
              <a:gd name="connsiteY2" fmla="*/ 139700 h 139700"/>
              <a:gd name="connsiteX3" fmla="*/ 0 w 6896100"/>
              <a:gd name="connsiteY3" fmla="*/ 139700 h 139700"/>
              <a:gd name="connsiteX4" fmla="*/ 0 w 6896100"/>
              <a:gd name="connsiteY4" fmla="*/ 0 h 139700"/>
              <a:gd name="connsiteX0" fmla="*/ 0 w 6896100"/>
              <a:gd name="connsiteY0" fmla="*/ 0 h 139700"/>
              <a:gd name="connsiteX1" fmla="*/ 6146800 w 6896100"/>
              <a:gd name="connsiteY1" fmla="*/ 6350 h 139700"/>
              <a:gd name="connsiteX2" fmla="*/ 6896100 w 6896100"/>
              <a:gd name="connsiteY2" fmla="*/ 139700 h 139700"/>
              <a:gd name="connsiteX3" fmla="*/ 0 w 6896100"/>
              <a:gd name="connsiteY3" fmla="*/ 139700 h 139700"/>
              <a:gd name="connsiteX4" fmla="*/ 0 w 6896100"/>
              <a:gd name="connsiteY4" fmla="*/ 0 h 139700"/>
              <a:gd name="connsiteX0" fmla="*/ 0 w 6416675"/>
              <a:gd name="connsiteY0" fmla="*/ 0 h 139700"/>
              <a:gd name="connsiteX1" fmla="*/ 6146800 w 6416675"/>
              <a:gd name="connsiteY1" fmla="*/ 6350 h 139700"/>
              <a:gd name="connsiteX2" fmla="*/ 6416675 w 6416675"/>
              <a:gd name="connsiteY2" fmla="*/ 136525 h 139700"/>
              <a:gd name="connsiteX3" fmla="*/ 0 w 6416675"/>
              <a:gd name="connsiteY3" fmla="*/ 139700 h 139700"/>
              <a:gd name="connsiteX4" fmla="*/ 0 w 6416675"/>
              <a:gd name="connsiteY4" fmla="*/ 0 h 139700"/>
              <a:gd name="connsiteX0" fmla="*/ 0 w 6416675"/>
              <a:gd name="connsiteY0" fmla="*/ 0 h 139700"/>
              <a:gd name="connsiteX1" fmla="*/ 6173788 w 6416675"/>
              <a:gd name="connsiteY1" fmla="*/ 3175 h 139700"/>
              <a:gd name="connsiteX2" fmla="*/ 6416675 w 6416675"/>
              <a:gd name="connsiteY2" fmla="*/ 136525 h 139700"/>
              <a:gd name="connsiteX3" fmla="*/ 0 w 6416675"/>
              <a:gd name="connsiteY3" fmla="*/ 139700 h 139700"/>
              <a:gd name="connsiteX4" fmla="*/ 0 w 6416675"/>
              <a:gd name="connsiteY4" fmla="*/ 0 h 139700"/>
              <a:gd name="connsiteX0" fmla="*/ 0 w 6357937"/>
              <a:gd name="connsiteY0" fmla="*/ 0 h 139700"/>
              <a:gd name="connsiteX1" fmla="*/ 6173788 w 6357937"/>
              <a:gd name="connsiteY1" fmla="*/ 3175 h 139700"/>
              <a:gd name="connsiteX2" fmla="*/ 6357937 w 6357937"/>
              <a:gd name="connsiteY2" fmla="*/ 134937 h 139700"/>
              <a:gd name="connsiteX3" fmla="*/ 0 w 6357937"/>
              <a:gd name="connsiteY3" fmla="*/ 139700 h 139700"/>
              <a:gd name="connsiteX4" fmla="*/ 0 w 6357937"/>
              <a:gd name="connsiteY4" fmla="*/ 0 h 139700"/>
              <a:gd name="connsiteX0" fmla="*/ 0 w 6357937"/>
              <a:gd name="connsiteY0" fmla="*/ 0 h 139700"/>
              <a:gd name="connsiteX1" fmla="*/ 6186488 w 6357937"/>
              <a:gd name="connsiteY1" fmla="*/ 3175 h 139700"/>
              <a:gd name="connsiteX2" fmla="*/ 6357937 w 6357937"/>
              <a:gd name="connsiteY2" fmla="*/ 134937 h 139700"/>
              <a:gd name="connsiteX3" fmla="*/ 0 w 6357937"/>
              <a:gd name="connsiteY3" fmla="*/ 139700 h 139700"/>
              <a:gd name="connsiteX4" fmla="*/ 0 w 6357937"/>
              <a:gd name="connsiteY4" fmla="*/ 0 h 139700"/>
              <a:gd name="connsiteX0" fmla="*/ 0 w 6357937"/>
              <a:gd name="connsiteY0" fmla="*/ 13259 h 152959"/>
              <a:gd name="connsiteX1" fmla="*/ 6265863 w 6357937"/>
              <a:gd name="connsiteY1" fmla="*/ 0 h 152959"/>
              <a:gd name="connsiteX2" fmla="*/ 6357937 w 6357937"/>
              <a:gd name="connsiteY2" fmla="*/ 148196 h 152959"/>
              <a:gd name="connsiteX3" fmla="*/ 0 w 6357937"/>
              <a:gd name="connsiteY3" fmla="*/ 152959 h 152959"/>
              <a:gd name="connsiteX4" fmla="*/ 0 w 6357937"/>
              <a:gd name="connsiteY4" fmla="*/ 13259 h 1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937" h="152959">
                <a:moveTo>
                  <a:pt x="0" y="13259"/>
                </a:moveTo>
                <a:lnTo>
                  <a:pt x="6265863" y="0"/>
                </a:lnTo>
                <a:lnTo>
                  <a:pt x="6357937" y="148196"/>
                </a:lnTo>
                <a:lnTo>
                  <a:pt x="0" y="152959"/>
                </a:lnTo>
                <a:lnTo>
                  <a:pt x="0" y="13259"/>
                </a:lnTo>
                <a:close/>
              </a:path>
            </a:pathLst>
          </a:custGeom>
          <a:solidFill>
            <a:srgbClr val="00A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Frutiger 45 Light"/>
              <a:ea typeface="+mn-ea"/>
              <a:cs typeface="+mn-cs"/>
            </a:endParaRPr>
          </a:p>
        </p:txBody>
      </p:sp>
      <p:pic>
        <p:nvPicPr>
          <p:cNvPr id="4" name="Picture 3">
            <a:extLst>
              <a:ext uri="{FF2B5EF4-FFF2-40B4-BE49-F238E27FC236}">
                <a16:creationId xmlns:a16="http://schemas.microsoft.com/office/drawing/2014/main" id="{B438AC27-3E6A-41FF-A9B6-59EC0BE0E7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 y="2"/>
            <a:ext cx="12191984" cy="6857991"/>
          </a:xfrm>
          <a:prstGeom prst="rect">
            <a:avLst/>
          </a:prstGeom>
        </p:spPr>
      </p:pic>
    </p:spTree>
    <p:extLst>
      <p:ext uri="{BB962C8B-B14F-4D97-AF65-F5344CB8AC3E}">
        <p14:creationId xmlns:p14="http://schemas.microsoft.com/office/powerpoint/2010/main" val="1405051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8C2DA-AE5A-72B0-9AED-CFA54E6B7EBC}"/>
              </a:ext>
            </a:extLst>
          </p:cNvPr>
          <p:cNvSpPr/>
          <p:nvPr userDrawn="1"/>
        </p:nvSpPr>
        <p:spPr>
          <a:xfrm flipH="1">
            <a:off x="5834065" y="6802077"/>
            <a:ext cx="6357937" cy="59099"/>
          </a:xfrm>
          <a:custGeom>
            <a:avLst/>
            <a:gdLst>
              <a:gd name="connsiteX0" fmla="*/ 0 w 6896100"/>
              <a:gd name="connsiteY0" fmla="*/ 0 h 139700"/>
              <a:gd name="connsiteX1" fmla="*/ 6896100 w 6896100"/>
              <a:gd name="connsiteY1" fmla="*/ 0 h 139700"/>
              <a:gd name="connsiteX2" fmla="*/ 6896100 w 6896100"/>
              <a:gd name="connsiteY2" fmla="*/ 139700 h 139700"/>
              <a:gd name="connsiteX3" fmla="*/ 0 w 6896100"/>
              <a:gd name="connsiteY3" fmla="*/ 139700 h 139700"/>
              <a:gd name="connsiteX4" fmla="*/ 0 w 6896100"/>
              <a:gd name="connsiteY4" fmla="*/ 0 h 139700"/>
              <a:gd name="connsiteX0" fmla="*/ 0 w 6896100"/>
              <a:gd name="connsiteY0" fmla="*/ 0 h 139700"/>
              <a:gd name="connsiteX1" fmla="*/ 6146800 w 6896100"/>
              <a:gd name="connsiteY1" fmla="*/ 6350 h 139700"/>
              <a:gd name="connsiteX2" fmla="*/ 6896100 w 6896100"/>
              <a:gd name="connsiteY2" fmla="*/ 139700 h 139700"/>
              <a:gd name="connsiteX3" fmla="*/ 0 w 6896100"/>
              <a:gd name="connsiteY3" fmla="*/ 139700 h 139700"/>
              <a:gd name="connsiteX4" fmla="*/ 0 w 6896100"/>
              <a:gd name="connsiteY4" fmla="*/ 0 h 139700"/>
              <a:gd name="connsiteX0" fmla="*/ 0 w 6416675"/>
              <a:gd name="connsiteY0" fmla="*/ 0 h 139700"/>
              <a:gd name="connsiteX1" fmla="*/ 6146800 w 6416675"/>
              <a:gd name="connsiteY1" fmla="*/ 6350 h 139700"/>
              <a:gd name="connsiteX2" fmla="*/ 6416675 w 6416675"/>
              <a:gd name="connsiteY2" fmla="*/ 136525 h 139700"/>
              <a:gd name="connsiteX3" fmla="*/ 0 w 6416675"/>
              <a:gd name="connsiteY3" fmla="*/ 139700 h 139700"/>
              <a:gd name="connsiteX4" fmla="*/ 0 w 6416675"/>
              <a:gd name="connsiteY4" fmla="*/ 0 h 139700"/>
              <a:gd name="connsiteX0" fmla="*/ 0 w 6416675"/>
              <a:gd name="connsiteY0" fmla="*/ 0 h 139700"/>
              <a:gd name="connsiteX1" fmla="*/ 6173788 w 6416675"/>
              <a:gd name="connsiteY1" fmla="*/ 3175 h 139700"/>
              <a:gd name="connsiteX2" fmla="*/ 6416675 w 6416675"/>
              <a:gd name="connsiteY2" fmla="*/ 136525 h 139700"/>
              <a:gd name="connsiteX3" fmla="*/ 0 w 6416675"/>
              <a:gd name="connsiteY3" fmla="*/ 139700 h 139700"/>
              <a:gd name="connsiteX4" fmla="*/ 0 w 6416675"/>
              <a:gd name="connsiteY4" fmla="*/ 0 h 139700"/>
              <a:gd name="connsiteX0" fmla="*/ 0 w 6357937"/>
              <a:gd name="connsiteY0" fmla="*/ 0 h 139700"/>
              <a:gd name="connsiteX1" fmla="*/ 6173788 w 6357937"/>
              <a:gd name="connsiteY1" fmla="*/ 3175 h 139700"/>
              <a:gd name="connsiteX2" fmla="*/ 6357937 w 6357937"/>
              <a:gd name="connsiteY2" fmla="*/ 134937 h 139700"/>
              <a:gd name="connsiteX3" fmla="*/ 0 w 6357937"/>
              <a:gd name="connsiteY3" fmla="*/ 139700 h 139700"/>
              <a:gd name="connsiteX4" fmla="*/ 0 w 6357937"/>
              <a:gd name="connsiteY4" fmla="*/ 0 h 139700"/>
              <a:gd name="connsiteX0" fmla="*/ 0 w 6357937"/>
              <a:gd name="connsiteY0" fmla="*/ 0 h 139700"/>
              <a:gd name="connsiteX1" fmla="*/ 6186488 w 6357937"/>
              <a:gd name="connsiteY1" fmla="*/ 3175 h 139700"/>
              <a:gd name="connsiteX2" fmla="*/ 6357937 w 6357937"/>
              <a:gd name="connsiteY2" fmla="*/ 134937 h 139700"/>
              <a:gd name="connsiteX3" fmla="*/ 0 w 6357937"/>
              <a:gd name="connsiteY3" fmla="*/ 139700 h 139700"/>
              <a:gd name="connsiteX4" fmla="*/ 0 w 6357937"/>
              <a:gd name="connsiteY4" fmla="*/ 0 h 139700"/>
              <a:gd name="connsiteX0" fmla="*/ 0 w 6357937"/>
              <a:gd name="connsiteY0" fmla="*/ 13259 h 152959"/>
              <a:gd name="connsiteX1" fmla="*/ 6265863 w 6357937"/>
              <a:gd name="connsiteY1" fmla="*/ 0 h 152959"/>
              <a:gd name="connsiteX2" fmla="*/ 6357937 w 6357937"/>
              <a:gd name="connsiteY2" fmla="*/ 148196 h 152959"/>
              <a:gd name="connsiteX3" fmla="*/ 0 w 6357937"/>
              <a:gd name="connsiteY3" fmla="*/ 152959 h 152959"/>
              <a:gd name="connsiteX4" fmla="*/ 0 w 6357937"/>
              <a:gd name="connsiteY4" fmla="*/ 13259 h 1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937" h="152959">
                <a:moveTo>
                  <a:pt x="0" y="13259"/>
                </a:moveTo>
                <a:lnTo>
                  <a:pt x="6265863" y="0"/>
                </a:lnTo>
                <a:lnTo>
                  <a:pt x="6357937" y="148196"/>
                </a:lnTo>
                <a:lnTo>
                  <a:pt x="0" y="152959"/>
                </a:lnTo>
                <a:lnTo>
                  <a:pt x="0" y="13259"/>
                </a:lnTo>
                <a:close/>
              </a:path>
            </a:pathLst>
          </a:custGeom>
          <a:solidFill>
            <a:srgbClr val="00A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Frutiger 45 Light"/>
              <a:ea typeface="+mn-ea"/>
              <a:cs typeface="+mn-cs"/>
            </a:endParaRPr>
          </a:p>
        </p:txBody>
      </p:sp>
      <p:pic>
        <p:nvPicPr>
          <p:cNvPr id="4" name="Picture 3">
            <a:extLst>
              <a:ext uri="{FF2B5EF4-FFF2-40B4-BE49-F238E27FC236}">
                <a16:creationId xmlns:a16="http://schemas.microsoft.com/office/drawing/2014/main" id="{B438AC27-3E6A-41FF-A9B6-59EC0BE0E728}"/>
              </a:ext>
            </a:extLst>
          </p:cNvPr>
          <p:cNvPicPr>
            <a:picLocks noChangeAspect="1"/>
          </p:cNvPicPr>
          <p:nvPr userDrawn="1"/>
        </p:nvPicPr>
        <p:blipFill>
          <a:blip r:embed="rId2"/>
          <a:srcRect/>
          <a:stretch/>
        </p:blipFill>
        <p:spPr>
          <a:xfrm>
            <a:off x="7" y="2"/>
            <a:ext cx="12191984" cy="6857991"/>
          </a:xfrm>
          <a:prstGeom prst="rect">
            <a:avLst/>
          </a:prstGeom>
        </p:spPr>
      </p:pic>
    </p:spTree>
    <p:extLst>
      <p:ext uri="{BB962C8B-B14F-4D97-AF65-F5344CB8AC3E}">
        <p14:creationId xmlns:p14="http://schemas.microsoft.com/office/powerpoint/2010/main" val="3907819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 y="10"/>
            <a:ext cx="12191984" cy="6857991"/>
          </a:xfrm>
          <a:prstGeom prst="rect">
            <a:avLst/>
          </a:prstGeom>
        </p:spPr>
      </p:pic>
      <p:sp>
        <p:nvSpPr>
          <p:cNvPr id="4" name="Title 1">
            <a:extLst>
              <a:ext uri="{FF2B5EF4-FFF2-40B4-BE49-F238E27FC236}">
                <a16:creationId xmlns:a16="http://schemas.microsoft.com/office/drawing/2014/main" id="{E7ABF328-B867-8C1C-8BB6-85FA1EF20D0A}"/>
              </a:ext>
            </a:extLst>
          </p:cNvPr>
          <p:cNvSpPr>
            <a:spLocks noGrp="1"/>
          </p:cNvSpPr>
          <p:nvPr>
            <p:ph type="title" hasCustomPrompt="1"/>
          </p:nvPr>
        </p:nvSpPr>
        <p:spPr>
          <a:xfrm>
            <a:off x="881953" y="1459963"/>
            <a:ext cx="2775991" cy="639763"/>
          </a:xfrm>
          <a:prstGeom prst="rect">
            <a:avLst/>
          </a:prstGeom>
        </p:spPr>
        <p:txBody>
          <a:bodyPr>
            <a:normAutofit/>
          </a:bodyPr>
          <a:lstStyle>
            <a:lvl1pPr marL="0" indent="0">
              <a:defRPr sz="3200" b="1">
                <a:solidFill>
                  <a:schemeClr val="tx1"/>
                </a:solidFill>
                <a:latin typeface="+mj-lt"/>
                <a:cs typeface="Calibri" panose="020F0502020204030204" pitchFamily="34" charset="0"/>
              </a:defRPr>
            </a:lvl1pPr>
          </a:lstStyle>
          <a:p>
            <a:r>
              <a:rPr lang="en-US"/>
              <a:t>Separator Slide</a:t>
            </a:r>
          </a:p>
        </p:txBody>
      </p:sp>
    </p:spTree>
    <p:extLst>
      <p:ext uri="{BB962C8B-B14F-4D97-AF65-F5344CB8AC3E}">
        <p14:creationId xmlns:p14="http://schemas.microsoft.com/office/powerpoint/2010/main" val="3377399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47A04F0-E3CD-8783-11BD-BC94E5B4B5CF}"/>
              </a:ext>
            </a:extLst>
          </p:cNvPr>
          <p:cNvSpPr>
            <a:spLocks noGrp="1"/>
          </p:cNvSpPr>
          <p:nvPr>
            <p:ph type="body" sz="quarter" idx="13" hasCustomPrompt="1"/>
          </p:nvPr>
        </p:nvSpPr>
        <p:spPr>
          <a:xfrm>
            <a:off x="386082" y="269177"/>
            <a:ext cx="11201399" cy="434975"/>
          </a:xfrm>
        </p:spPr>
        <p:txBody>
          <a:bodyPr vert="horz" lIns="91440" tIns="45720" rIns="91440" bIns="45720" rtlCol="0">
            <a:noAutofit/>
          </a:bodyPr>
          <a:lstStyle>
            <a:lvl1pPr>
              <a:defRPr lang="en-US" sz="2800" b="1" kern="1200" dirty="0">
                <a:solidFill>
                  <a:schemeClr val="tx1"/>
                </a:solidFill>
                <a:latin typeface="+mj-lt"/>
                <a:ea typeface="+mn-ea"/>
                <a:cs typeface="Calibri" panose="020F0502020204030204" pitchFamily="34" charset="0"/>
              </a:defRPr>
            </a:lvl1pPr>
          </a:lstStyle>
          <a:p>
            <a:pPr marL="0" lvl="0" indent="0" algn="l" defTabSz="914377" rtl="0" eaLnBrk="1" latinLnBrk="0" hangingPunct="1">
              <a:lnSpc>
                <a:spcPct val="90000"/>
              </a:lnSpc>
              <a:spcBef>
                <a:spcPts val="1000"/>
              </a:spcBef>
              <a:buFontTx/>
              <a:buNone/>
            </a:pPr>
            <a:r>
              <a:rPr lang="en-US"/>
              <a:t>Title Here</a:t>
            </a:r>
          </a:p>
        </p:txBody>
      </p:sp>
    </p:spTree>
    <p:extLst>
      <p:ext uri="{BB962C8B-B14F-4D97-AF65-F5344CB8AC3E}">
        <p14:creationId xmlns:p14="http://schemas.microsoft.com/office/powerpoint/2010/main" val="2945734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11" name="TextBox 10"/>
          <p:cNvSpPr txBox="1"/>
          <p:nvPr userDrawn="1"/>
        </p:nvSpPr>
        <p:spPr>
          <a:xfrm>
            <a:off x="4115009" y="6437465"/>
            <a:ext cx="3945465" cy="260199"/>
          </a:xfrm>
          <a:prstGeom prst="rect">
            <a:avLst/>
          </a:prstGeom>
          <a:noFill/>
        </p:spPr>
        <p:txBody>
          <a:bodyPr wrap="square" rtlCol="0">
            <a:spAutoFit/>
          </a:bodyPr>
          <a:lstStyle/>
          <a:p>
            <a:pPr marL="0" marR="0" lvl="0" indent="0" algn="ctr" defTabSz="914104" rtl="0" eaLnBrk="1" fontAlgn="base" latinLnBrk="0" hangingPunct="1">
              <a:lnSpc>
                <a:spcPct val="107000"/>
              </a:lnSpc>
              <a:spcBef>
                <a:spcPct val="0"/>
              </a:spcBef>
              <a:spcAft>
                <a:spcPct val="0"/>
              </a:spcAft>
              <a:buClrTx/>
              <a:buSzTx/>
              <a:buFontTx/>
              <a:buNone/>
              <a:tabLst/>
              <a:defRPr/>
            </a:pPr>
            <a:r>
              <a:rPr kumimoji="0" lang="en-US" sz="1067" b="0" i="0" u="none" strike="noStrike" kern="1200" cap="none" spc="0" normalizeH="0" baseline="0" noProof="0">
                <a:ln>
                  <a:noFill/>
                </a:ln>
                <a:solidFill>
                  <a:srgbClr val="7C7C7C"/>
                </a:solidFill>
                <a:effectLst/>
                <a:uLnTx/>
                <a:uFillTx/>
                <a:latin typeface="Calibri Light"/>
                <a:ea typeface="+mn-ea"/>
                <a:cs typeface="Calibri Light"/>
              </a:rPr>
              <a:t>©LTIMindtree | Privileged and Confidential 2024</a:t>
            </a:r>
            <a:endParaRPr kumimoji="0" lang="en-IN" sz="1067" b="0" i="0" u="none" strike="noStrike" kern="1200" cap="none" spc="0" normalizeH="0" baseline="0" noProof="0">
              <a:ln>
                <a:noFill/>
              </a:ln>
              <a:solidFill>
                <a:srgbClr val="7C7C7C"/>
              </a:solidFill>
              <a:effectLst/>
              <a:uLnTx/>
              <a:uFillTx/>
              <a:latin typeface="Calibri Light"/>
              <a:ea typeface="+mn-ea"/>
              <a:cs typeface="Calibri Light"/>
            </a:endParaRPr>
          </a:p>
        </p:txBody>
      </p:sp>
      <p:sp>
        <p:nvSpPr>
          <p:cNvPr id="15" name="Rectangle 83">
            <a:extLst>
              <a:ext uri="{FF2B5EF4-FFF2-40B4-BE49-F238E27FC236}">
                <a16:creationId xmlns:a16="http://schemas.microsoft.com/office/drawing/2014/main" id="{02F8F602-2C28-40AF-834B-AF1F39AA5D6B}"/>
              </a:ext>
            </a:extLst>
          </p:cNvPr>
          <p:cNvSpPr>
            <a:spLocks noGrp="1" noChangeArrowheads="1"/>
          </p:cNvSpPr>
          <p:nvPr userDrawn="1">
            <p:ph type="title" hasCustomPrompt="1"/>
          </p:nvPr>
        </p:nvSpPr>
        <p:spPr bwMode="gray">
          <a:xfrm>
            <a:off x="595087" y="408551"/>
            <a:ext cx="10515600" cy="341697"/>
          </a:xfrm>
          <a:prstGeom prst="rect">
            <a:avLst/>
          </a:prstGeom>
          <a:noFill/>
          <a:ln w="12700">
            <a:noFill/>
            <a:miter lim="800000"/>
            <a:headEnd/>
            <a:tailEnd/>
          </a:ln>
        </p:spPr>
        <p:txBody>
          <a:bodyPr vert="horz" wrap="square" lIns="0" tIns="0" rIns="0" bIns="0" numCol="1" rtlCol="0" anchor="ctr" anchorCtr="0" compatLnSpc="1">
            <a:prstTxWarp prst="textNoShape">
              <a:avLst/>
            </a:prstTxWarp>
            <a:spAutoFit/>
          </a:bodyPr>
          <a:lstStyle>
            <a:lvl1pPr>
              <a:defRPr lang="en-US" sz="2467" b="1">
                <a:solidFill>
                  <a:srgbClr val="303030"/>
                </a:solidFill>
                <a:latin typeface="Frutiger 45 Light"/>
              </a:defRPr>
            </a:lvl1pPr>
          </a:lstStyle>
          <a:p>
            <a:pPr lvl="0" defTabSz="914377"/>
            <a:r>
              <a:rPr lang="en-US"/>
              <a:t>Click to edit Master title style</a:t>
            </a:r>
          </a:p>
        </p:txBody>
      </p:sp>
      <p:sp>
        <p:nvSpPr>
          <p:cNvPr id="23" name="object 5">
            <a:extLst>
              <a:ext uri="{FF2B5EF4-FFF2-40B4-BE49-F238E27FC236}">
                <a16:creationId xmlns:a16="http://schemas.microsoft.com/office/drawing/2014/main" id="{483C1A0F-2443-4124-AE9A-C0981BD0503D}"/>
              </a:ext>
            </a:extLst>
          </p:cNvPr>
          <p:cNvSpPr/>
          <p:nvPr userDrawn="1"/>
        </p:nvSpPr>
        <p:spPr>
          <a:xfrm rot="16200000">
            <a:off x="163513" y="465099"/>
            <a:ext cx="320040" cy="228600"/>
          </a:xfrm>
          <a:custGeom>
            <a:avLst/>
            <a:gdLst/>
            <a:ahLst/>
            <a:cxnLst/>
            <a:rect l="l" t="t" r="r" b="b"/>
            <a:pathLst>
              <a:path w="670560" h="332740">
                <a:moveTo>
                  <a:pt x="317309" y="253822"/>
                </a:moveTo>
                <a:lnTo>
                  <a:pt x="0" y="123545"/>
                </a:lnTo>
                <a:lnTo>
                  <a:pt x="0" y="202158"/>
                </a:lnTo>
                <a:lnTo>
                  <a:pt x="317309" y="332435"/>
                </a:lnTo>
                <a:lnTo>
                  <a:pt x="317309" y="253822"/>
                </a:lnTo>
                <a:close/>
              </a:path>
              <a:path w="670560" h="332740">
                <a:moveTo>
                  <a:pt x="670229" y="123545"/>
                </a:moveTo>
                <a:lnTo>
                  <a:pt x="352920" y="253796"/>
                </a:lnTo>
                <a:lnTo>
                  <a:pt x="352920" y="332409"/>
                </a:lnTo>
                <a:lnTo>
                  <a:pt x="670229" y="202158"/>
                </a:lnTo>
                <a:lnTo>
                  <a:pt x="670229" y="123545"/>
                </a:lnTo>
                <a:close/>
              </a:path>
              <a:path w="670560" h="332740">
                <a:moveTo>
                  <a:pt x="670229" y="0"/>
                </a:moveTo>
                <a:lnTo>
                  <a:pt x="335089" y="137566"/>
                </a:lnTo>
                <a:lnTo>
                  <a:pt x="0" y="0"/>
                </a:lnTo>
                <a:lnTo>
                  <a:pt x="0" y="78613"/>
                </a:lnTo>
                <a:lnTo>
                  <a:pt x="335076" y="216179"/>
                </a:lnTo>
                <a:lnTo>
                  <a:pt x="670229" y="78613"/>
                </a:lnTo>
                <a:lnTo>
                  <a:pt x="670229" y="0"/>
                </a:lnTo>
                <a:close/>
              </a:path>
            </a:pathLst>
          </a:custGeom>
          <a:solidFill>
            <a:srgbClr val="DF14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000000"/>
              </a:solidFill>
              <a:effectLst/>
              <a:uLnTx/>
              <a:uFillTx/>
              <a:latin typeface="Frutiger 45 Light"/>
              <a:ea typeface="+mn-ea"/>
              <a:cs typeface="+mn-cs"/>
            </a:endParaRPr>
          </a:p>
        </p:txBody>
      </p:sp>
      <p:sp>
        <p:nvSpPr>
          <p:cNvPr id="6" name="Rectangle 5">
            <a:extLst>
              <a:ext uri="{FF2B5EF4-FFF2-40B4-BE49-F238E27FC236}">
                <a16:creationId xmlns:a16="http://schemas.microsoft.com/office/drawing/2014/main" id="{0FFAD8EF-D3D1-6E76-3233-0A1FFD924281}"/>
              </a:ext>
            </a:extLst>
          </p:cNvPr>
          <p:cNvSpPr/>
          <p:nvPr userDrawn="1"/>
        </p:nvSpPr>
        <p:spPr>
          <a:xfrm>
            <a:off x="11784647" y="6544319"/>
            <a:ext cx="351287" cy="261610"/>
          </a:xfrm>
          <a:prstGeom prst="rect">
            <a:avLst/>
          </a:prstGeom>
        </p:spPr>
        <p:txBody>
          <a:bodyPr wrap="square" anchor="ctr">
            <a:spAutoFit/>
          </a:bodyPr>
          <a:lstStyle/>
          <a:p>
            <a:pPr marL="0" marR="0" lvl="0" indent="0" algn="ctr" defTabSz="609341" rtl="0" eaLnBrk="1" fontAlgn="base" latinLnBrk="0" hangingPunct="1">
              <a:lnSpc>
                <a:spcPct val="100000"/>
              </a:lnSpc>
              <a:spcBef>
                <a:spcPct val="0"/>
              </a:spcBef>
              <a:spcAft>
                <a:spcPct val="0"/>
              </a:spcAft>
              <a:buClrTx/>
              <a:buSzTx/>
              <a:buFontTx/>
              <a:buNone/>
              <a:tabLst/>
              <a:defRPr/>
            </a:pPr>
            <a:fld id="{9C5957C0-C9FD-924F-A662-3B71DAE40C56}" type="slidenum">
              <a:rPr kumimoji="0" lang="uk-UA" sz="1100" b="0" i="0" u="none" strike="noStrike" kern="1200" cap="none" spc="0" normalizeH="0" baseline="0" noProof="0" smtClean="0">
                <a:ln>
                  <a:noFill/>
                </a:ln>
                <a:solidFill>
                  <a:srgbClr val="FFFFFF"/>
                </a:solidFill>
                <a:effectLst/>
                <a:uLnTx/>
                <a:uFillTx/>
                <a:latin typeface="+mn-lt"/>
                <a:ea typeface="+mn-ea"/>
                <a:cs typeface="Calibri Light"/>
              </a:rPr>
              <a:pPr marL="0" marR="0" lvl="0" indent="0" algn="ctr" defTabSz="609341" rtl="0" eaLnBrk="1" fontAlgn="base" latinLnBrk="0" hangingPunct="1">
                <a:lnSpc>
                  <a:spcPct val="100000"/>
                </a:lnSpc>
                <a:spcBef>
                  <a:spcPct val="0"/>
                </a:spcBef>
                <a:spcAft>
                  <a:spcPct val="0"/>
                </a:spcAft>
                <a:buClrTx/>
                <a:buSzTx/>
                <a:buFontTx/>
                <a:buNone/>
                <a:tabLst/>
                <a:defRPr/>
              </a:pPr>
              <a:t>‹#›</a:t>
            </a:fld>
            <a:endParaRPr kumimoji="0" lang="uk-UA" sz="1100" b="0" i="0" u="none" strike="noStrike" kern="1200" cap="none" spc="0" normalizeH="0" baseline="0" noProof="0">
              <a:ln>
                <a:noFill/>
              </a:ln>
              <a:solidFill>
                <a:srgbClr val="FFFFFF"/>
              </a:solidFill>
              <a:effectLst/>
              <a:uLnTx/>
              <a:uFillTx/>
              <a:latin typeface="+mn-lt"/>
              <a:ea typeface="+mn-ea"/>
              <a:cs typeface="Calibri Light"/>
            </a:endParaRPr>
          </a:p>
        </p:txBody>
      </p:sp>
      <p:grpSp>
        <p:nvGrpSpPr>
          <p:cNvPr id="9" name="Group 8">
            <a:extLst>
              <a:ext uri="{FF2B5EF4-FFF2-40B4-BE49-F238E27FC236}">
                <a16:creationId xmlns:a16="http://schemas.microsoft.com/office/drawing/2014/main" id="{D3549482-81BE-6E8B-480B-09DB683CA12E}"/>
              </a:ext>
            </a:extLst>
          </p:cNvPr>
          <p:cNvGrpSpPr/>
          <p:nvPr userDrawn="1"/>
        </p:nvGrpSpPr>
        <p:grpSpPr>
          <a:xfrm>
            <a:off x="-1359363" y="0"/>
            <a:ext cx="628488" cy="3585632"/>
            <a:chOff x="-1738926" y="394394"/>
            <a:chExt cx="1169582" cy="3585632"/>
          </a:xfrm>
        </p:grpSpPr>
        <p:sp>
          <p:nvSpPr>
            <p:cNvPr id="13" name="TextBox 12">
              <a:extLst>
                <a:ext uri="{FF2B5EF4-FFF2-40B4-BE49-F238E27FC236}">
                  <a16:creationId xmlns:a16="http://schemas.microsoft.com/office/drawing/2014/main" id="{27EE9E9D-7534-E222-E400-7F123AD32CF6}"/>
                </a:ext>
              </a:extLst>
            </p:cNvPr>
            <p:cNvSpPr txBox="1"/>
            <p:nvPr/>
          </p:nvSpPr>
          <p:spPr>
            <a:xfrm>
              <a:off x="-1738926" y="394394"/>
              <a:ext cx="1169582" cy="634770"/>
            </a:xfrm>
            <a:prstGeom prst="rect">
              <a:avLst/>
            </a:prstGeom>
            <a:solidFill>
              <a:srgbClr val="002060"/>
            </a:solidFill>
            <a:ln w="12700">
              <a:noFill/>
            </a:ln>
          </p:spPr>
          <p:txBody>
            <a:bodyPr wrap="square" rtlCol="0" anchor="ctr">
              <a:noAutofit/>
            </a:bodyPr>
            <a:lstStyle/>
            <a:p>
              <a:pPr marL="171446" marR="0" lvl="0" indent="-171446" algn="ctr" defTabSz="914400" rtl="0" eaLnBrk="1" fontAlgn="auto" latinLnBrk="0"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a:ln>
                  <a:noFill/>
                </a:ln>
                <a:solidFill>
                  <a:srgbClr val="FFFFFF"/>
                </a:solidFill>
                <a:effectLst/>
                <a:uLnTx/>
                <a:uFillTx/>
                <a:latin typeface="Frutiger 45 Light"/>
                <a:ea typeface="+mn-ea"/>
                <a:cs typeface="Calibri" panose="020F0502020204030204" pitchFamily="34" charset="0"/>
              </a:endParaRPr>
            </a:p>
          </p:txBody>
        </p:sp>
        <p:sp>
          <p:nvSpPr>
            <p:cNvPr id="14" name="TextBox 13">
              <a:extLst>
                <a:ext uri="{FF2B5EF4-FFF2-40B4-BE49-F238E27FC236}">
                  <a16:creationId xmlns:a16="http://schemas.microsoft.com/office/drawing/2014/main" id="{40B0845B-58EA-42A9-3C00-94B50ADBD1CE}"/>
                </a:ext>
              </a:extLst>
            </p:cNvPr>
            <p:cNvSpPr txBox="1"/>
            <p:nvPr/>
          </p:nvSpPr>
          <p:spPr>
            <a:xfrm>
              <a:off x="-1738926" y="1132109"/>
              <a:ext cx="1169582" cy="634770"/>
            </a:xfrm>
            <a:prstGeom prst="rect">
              <a:avLst/>
            </a:prstGeom>
            <a:solidFill>
              <a:srgbClr val="0070C0"/>
            </a:solidFill>
            <a:ln w="12700">
              <a:noFill/>
            </a:ln>
          </p:spPr>
          <p:txBody>
            <a:bodyPr wrap="square" rtlCol="0" anchor="ctr">
              <a:noAutofit/>
            </a:bodyPr>
            <a:lstStyle>
              <a:defPPr>
                <a:defRPr lang="en-US"/>
              </a:defPPr>
              <a:lvl1pPr marL="171450" indent="-171450" algn="ctr">
                <a:defRPr sz="1800" b="1">
                  <a:solidFill>
                    <a:schemeClr val="bg1"/>
                  </a:solidFill>
                  <a:cs typeface="Calibri" panose="020F0502020204030204" pitchFamily="34" charset="0"/>
                </a:defRPr>
              </a:lvl1pPr>
            </a:lstStyle>
            <a:p>
              <a:pPr marL="171450" marR="0" lvl="0" indent="-171450" algn="ctr" defTabSz="914400" rtl="0" eaLnBrk="1" fontAlgn="auto" latinLnBrk="0"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a:ln>
                  <a:noFill/>
                </a:ln>
                <a:solidFill>
                  <a:srgbClr val="FFFFFF"/>
                </a:solidFill>
                <a:effectLst/>
                <a:uLnTx/>
                <a:uFillTx/>
                <a:latin typeface="Frutiger 45 Light"/>
                <a:ea typeface="+mn-ea"/>
                <a:cs typeface="Calibri" panose="020F0502020204030204" pitchFamily="34" charset="0"/>
              </a:endParaRPr>
            </a:p>
          </p:txBody>
        </p:sp>
        <p:sp>
          <p:nvSpPr>
            <p:cNvPr id="16" name="TextBox 15">
              <a:extLst>
                <a:ext uri="{FF2B5EF4-FFF2-40B4-BE49-F238E27FC236}">
                  <a16:creationId xmlns:a16="http://schemas.microsoft.com/office/drawing/2014/main" id="{B0F16ADB-582F-D508-B6B0-920BF7AEAA28}"/>
                </a:ext>
              </a:extLst>
            </p:cNvPr>
            <p:cNvSpPr txBox="1"/>
            <p:nvPr/>
          </p:nvSpPr>
          <p:spPr>
            <a:xfrm>
              <a:off x="-1738926" y="1869825"/>
              <a:ext cx="1169582" cy="634770"/>
            </a:xfrm>
            <a:prstGeom prst="rect">
              <a:avLst/>
            </a:prstGeom>
            <a:solidFill>
              <a:srgbClr val="E6192F"/>
            </a:solidFill>
            <a:ln w="12700">
              <a:noFill/>
            </a:ln>
          </p:spPr>
          <p:txBody>
            <a:bodyPr wrap="square" rtlCol="0" anchor="ctr">
              <a:noAutofit/>
            </a:bodyPr>
            <a:lstStyle>
              <a:defPPr>
                <a:defRPr lang="en-US"/>
              </a:defPPr>
              <a:lvl1pPr marL="171450" indent="-171450" algn="ctr">
                <a:defRPr sz="1800" b="1">
                  <a:cs typeface="Calibri" panose="020F0502020204030204" pitchFamily="34" charset="0"/>
                </a:defRPr>
              </a:lvl1pPr>
            </a:lstStyle>
            <a:p>
              <a:pPr marL="171450" marR="0" lvl="0" indent="-171450" algn="ctr" defTabSz="914400" rtl="0" eaLnBrk="1" fontAlgn="auto" latinLnBrk="0"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a:ln>
                  <a:noFill/>
                </a:ln>
                <a:solidFill>
                  <a:srgbClr val="000000"/>
                </a:solidFill>
                <a:effectLst/>
                <a:uLnTx/>
                <a:uFillTx/>
                <a:latin typeface="Frutiger 45 Light"/>
                <a:ea typeface="+mn-ea"/>
                <a:cs typeface="Calibri" panose="020F0502020204030204" pitchFamily="34" charset="0"/>
              </a:endParaRPr>
            </a:p>
          </p:txBody>
        </p:sp>
        <p:sp>
          <p:nvSpPr>
            <p:cNvPr id="17" name="TextBox 16">
              <a:extLst>
                <a:ext uri="{FF2B5EF4-FFF2-40B4-BE49-F238E27FC236}">
                  <a16:creationId xmlns:a16="http://schemas.microsoft.com/office/drawing/2014/main" id="{EB51F339-C9BC-CF57-B18F-3071ED85DBFE}"/>
                </a:ext>
              </a:extLst>
            </p:cNvPr>
            <p:cNvSpPr txBox="1"/>
            <p:nvPr/>
          </p:nvSpPr>
          <p:spPr>
            <a:xfrm>
              <a:off x="-1738926" y="2607541"/>
              <a:ext cx="1169582" cy="634770"/>
            </a:xfrm>
            <a:prstGeom prst="rect">
              <a:avLst/>
            </a:prstGeom>
            <a:solidFill>
              <a:srgbClr val="00B0F0"/>
            </a:solidFill>
            <a:ln w="12700">
              <a:noFill/>
            </a:ln>
          </p:spPr>
          <p:txBody>
            <a:bodyPr wrap="square" rtlCol="0" anchor="ctr">
              <a:noAutofit/>
            </a:bodyPr>
            <a:lstStyle>
              <a:defPPr>
                <a:defRPr lang="en-US"/>
              </a:defPPr>
              <a:lvl1pPr marL="171450" indent="-171450" algn="ctr">
                <a:defRPr sz="1800" b="1">
                  <a:cs typeface="Calibri" panose="020F0502020204030204" pitchFamily="34" charset="0"/>
                </a:defRPr>
              </a:lvl1pPr>
            </a:lstStyle>
            <a:p>
              <a:pPr marL="171450" marR="0" lvl="0" indent="-171450" algn="ctr" defTabSz="914400" rtl="0" eaLnBrk="1" fontAlgn="auto" latinLnBrk="0"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a:ln>
                  <a:noFill/>
                </a:ln>
                <a:solidFill>
                  <a:srgbClr val="000000"/>
                </a:solidFill>
                <a:effectLst/>
                <a:uLnTx/>
                <a:uFillTx/>
                <a:latin typeface="Frutiger 45 Light"/>
                <a:ea typeface="+mn-ea"/>
                <a:cs typeface="Calibri" panose="020F0502020204030204" pitchFamily="34" charset="0"/>
              </a:endParaRPr>
            </a:p>
          </p:txBody>
        </p:sp>
        <p:sp>
          <p:nvSpPr>
            <p:cNvPr id="18" name="TextBox 17">
              <a:extLst>
                <a:ext uri="{FF2B5EF4-FFF2-40B4-BE49-F238E27FC236}">
                  <a16:creationId xmlns:a16="http://schemas.microsoft.com/office/drawing/2014/main" id="{D345FC80-96B1-2997-45BC-B41E7A5529DF}"/>
                </a:ext>
              </a:extLst>
            </p:cNvPr>
            <p:cNvSpPr txBox="1"/>
            <p:nvPr/>
          </p:nvSpPr>
          <p:spPr>
            <a:xfrm>
              <a:off x="-1738926" y="3345256"/>
              <a:ext cx="1169582" cy="634770"/>
            </a:xfrm>
            <a:prstGeom prst="rect">
              <a:avLst/>
            </a:prstGeom>
            <a:solidFill>
              <a:schemeClr val="bg1">
                <a:lumMod val="50000"/>
              </a:schemeClr>
            </a:solidFill>
            <a:ln w="12700">
              <a:noFill/>
            </a:ln>
          </p:spPr>
          <p:txBody>
            <a:bodyPr wrap="square" rtlCol="0" anchor="ctr">
              <a:noAutofit/>
            </a:bodyPr>
            <a:lstStyle>
              <a:defPPr>
                <a:defRPr lang="en-US"/>
              </a:defPPr>
              <a:lvl1pPr marL="171450" indent="-171450" algn="ctr">
                <a:defRPr sz="1800" b="1">
                  <a:cs typeface="Calibri" panose="020F0502020204030204" pitchFamily="34" charset="0"/>
                </a:defRPr>
              </a:lvl1pPr>
            </a:lstStyle>
            <a:p>
              <a:pPr marL="171450" marR="0" lvl="0" indent="-171450" algn="ctr" defTabSz="914400" rtl="0" eaLnBrk="1" fontAlgn="auto" latinLnBrk="0"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a:ln>
                  <a:noFill/>
                </a:ln>
                <a:solidFill>
                  <a:srgbClr val="000000"/>
                </a:solidFill>
                <a:effectLst/>
                <a:uLnTx/>
                <a:uFillTx/>
                <a:latin typeface="Frutiger 45 Light"/>
                <a:ea typeface="+mn-ea"/>
                <a:cs typeface="Calibri" panose="020F0502020204030204" pitchFamily="34" charset="0"/>
              </a:endParaRPr>
            </a:p>
          </p:txBody>
        </p:sp>
      </p:grpSp>
      <p:pic>
        <p:nvPicPr>
          <p:cNvPr id="2" name="Picture 1" descr="A black background with a black square&#10;&#10;Description automatically generated with medium confidence">
            <a:extLst>
              <a:ext uri="{FF2B5EF4-FFF2-40B4-BE49-F238E27FC236}">
                <a16:creationId xmlns:a16="http://schemas.microsoft.com/office/drawing/2014/main" id="{23B0646D-B093-9231-13EA-BCD364CDB156}"/>
              </a:ext>
            </a:extLst>
          </p:cNvPr>
          <p:cNvPicPr>
            <a:picLocks noChangeAspect="1"/>
          </p:cNvPicPr>
          <p:nvPr userDrawn="1"/>
        </p:nvPicPr>
        <p:blipFill>
          <a:blip r:embed="rId2"/>
          <a:stretch>
            <a:fillRect/>
          </a:stretch>
        </p:blipFill>
        <p:spPr>
          <a:xfrm>
            <a:off x="151116" y="6382898"/>
            <a:ext cx="1964267" cy="439177"/>
          </a:xfrm>
          <a:prstGeom prst="rect">
            <a:avLst/>
          </a:prstGeom>
        </p:spPr>
      </p:pic>
      <p:sp>
        <p:nvSpPr>
          <p:cNvPr id="4" name="Rectangle 3">
            <a:extLst>
              <a:ext uri="{FF2B5EF4-FFF2-40B4-BE49-F238E27FC236}">
                <a16:creationId xmlns:a16="http://schemas.microsoft.com/office/drawing/2014/main" id="{3853F2B1-BC86-4014-5D86-D92F540EAE06}"/>
              </a:ext>
            </a:extLst>
          </p:cNvPr>
          <p:cNvSpPr/>
          <p:nvPr userDrawn="1"/>
        </p:nvSpPr>
        <p:spPr>
          <a:xfrm>
            <a:off x="1639615" y="6382897"/>
            <a:ext cx="809296" cy="4230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Frutiger 45 Light"/>
              <a:ea typeface="+mn-ea"/>
              <a:cs typeface="+mn-cs"/>
            </a:endParaRPr>
          </a:p>
        </p:txBody>
      </p:sp>
    </p:spTree>
    <p:extLst>
      <p:ext uri="{BB962C8B-B14F-4D97-AF65-F5344CB8AC3E}">
        <p14:creationId xmlns:p14="http://schemas.microsoft.com/office/powerpoint/2010/main" val="2728480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12" name="Marcador de número de diapositiva 5">
            <a:extLst>
              <a:ext uri="{FF2B5EF4-FFF2-40B4-BE49-F238E27FC236}">
                <a16:creationId xmlns:a16="http://schemas.microsoft.com/office/drawing/2014/main" id="{3BA9357F-11E9-B623-DB32-AA16F0336D11}"/>
              </a:ext>
            </a:extLst>
          </p:cNvPr>
          <p:cNvSpPr txBox="1">
            <a:spLocks/>
          </p:cNvSpPr>
          <p:nvPr userDrawn="1"/>
        </p:nvSpPr>
        <p:spPr>
          <a:xfrm>
            <a:off x="11221093" y="6437871"/>
            <a:ext cx="828095" cy="324139"/>
          </a:xfrm>
          <a:prstGeom prst="rect">
            <a:avLst/>
          </a:prstGeom>
        </p:spPr>
        <p:txBody>
          <a:bodyPr lIns="104891" tIns="52445" rIns="104891" bIns="52445"/>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439014-E629-42E3-A58B-61A0F1C8CFFE}" type="slidenum">
              <a:rPr kumimoji="0" lang="en-US" sz="1200" b="0" i="0" u="none" strike="noStrike" kern="1200" cap="none" spc="0" normalizeH="0" baseline="0" noProof="0" smtClean="0">
                <a:ln>
                  <a:noFill/>
                </a:ln>
                <a:solidFill>
                  <a:srgbClr val="FFFFFF">
                    <a:lumMod val="50000"/>
                  </a:srgbClr>
                </a:solidFill>
                <a:effectLst/>
                <a:uLnTx/>
                <a:uFillTx/>
                <a:latin typeface="Frutiger 45 Light" pitchFamily="2"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lumMod val="50000"/>
                </a:srgbClr>
              </a:solidFill>
              <a:effectLst/>
              <a:uLnTx/>
              <a:uFillTx/>
              <a:latin typeface="Frutiger 45 Light" pitchFamily="2" charset="0"/>
              <a:ea typeface="+mn-ea"/>
              <a:cs typeface="Calibri" panose="020F0502020204030204" pitchFamily="34" charset="0"/>
            </a:endParaRPr>
          </a:p>
        </p:txBody>
      </p:sp>
      <p:sp>
        <p:nvSpPr>
          <p:cNvPr id="2" name="Title 1">
            <a:extLst>
              <a:ext uri="{FF2B5EF4-FFF2-40B4-BE49-F238E27FC236}">
                <a16:creationId xmlns:a16="http://schemas.microsoft.com/office/drawing/2014/main" id="{064DCCD2-E9DA-CB5C-BF93-44D82B68CD50}"/>
              </a:ext>
            </a:extLst>
          </p:cNvPr>
          <p:cNvSpPr>
            <a:spLocks noGrp="1"/>
          </p:cNvSpPr>
          <p:nvPr>
            <p:ph type="title"/>
          </p:nvPr>
        </p:nvSpPr>
        <p:spPr>
          <a:xfrm>
            <a:off x="353439" y="277576"/>
            <a:ext cx="11485124" cy="360099"/>
          </a:xfrm>
          <a:prstGeom prst="rect">
            <a:avLst/>
          </a:prstGeom>
        </p:spPr>
        <p:txBody>
          <a:bodyPr wrap="square" lIns="0" tIns="0" rIns="0" bIns="0">
            <a:spAutoFit/>
          </a:bodyPr>
          <a:lstStyle>
            <a:lvl1pPr>
              <a:defRPr sz="2600" b="1">
                <a:solidFill>
                  <a:schemeClr val="tx2"/>
                </a:solidFill>
                <a:latin typeface="Trebuchet MS" panose="020B06030202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8F1FCC90-A1E8-5702-8E79-16A6D14B80B3}"/>
              </a:ext>
            </a:extLst>
          </p:cNvPr>
          <p:cNvSpPr/>
          <p:nvPr userDrawn="1"/>
        </p:nvSpPr>
        <p:spPr>
          <a:xfrm>
            <a:off x="1" y="2222500"/>
            <a:ext cx="88900" cy="3835400"/>
          </a:xfrm>
          <a:prstGeom prst="rect">
            <a:avLst/>
          </a:prstGeom>
          <a:solidFill>
            <a:srgbClr val="E6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Frutiger 45 Light"/>
              <a:ea typeface="+mn-ea"/>
              <a:cs typeface="+mn-cs"/>
            </a:endParaRPr>
          </a:p>
        </p:txBody>
      </p:sp>
      <p:sp>
        <p:nvSpPr>
          <p:cNvPr id="6" name="Rectangle 5">
            <a:extLst>
              <a:ext uri="{FF2B5EF4-FFF2-40B4-BE49-F238E27FC236}">
                <a16:creationId xmlns:a16="http://schemas.microsoft.com/office/drawing/2014/main" id="{8E8F0840-3DF2-CC68-0909-DB09F2FAAC45}"/>
              </a:ext>
            </a:extLst>
          </p:cNvPr>
          <p:cNvSpPr/>
          <p:nvPr userDrawn="1"/>
        </p:nvSpPr>
        <p:spPr>
          <a:xfrm>
            <a:off x="12103101" y="380859"/>
            <a:ext cx="88900" cy="2619631"/>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Frutiger 45 Light"/>
              <a:ea typeface="+mn-ea"/>
              <a:cs typeface="+mn-cs"/>
            </a:endParaRPr>
          </a:p>
        </p:txBody>
      </p:sp>
    </p:spTree>
    <p:extLst>
      <p:ext uri="{BB962C8B-B14F-4D97-AF65-F5344CB8AC3E}">
        <p14:creationId xmlns:p14="http://schemas.microsoft.com/office/powerpoint/2010/main" val="1656451016"/>
      </p:ext>
    </p:extLst>
  </p:cSld>
  <p:clrMapOvr>
    <a:masterClrMapping/>
  </p:clrMapOvr>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88F87DCB-9C97-7BB3-AA94-97494D5C0577}"/>
              </a:ext>
            </a:extLst>
          </p:cNvPr>
          <p:cNvSpPr/>
          <p:nvPr userDrawn="1"/>
        </p:nvSpPr>
        <p:spPr>
          <a:xfrm>
            <a:off x="0" y="199508"/>
            <a:ext cx="149627" cy="423949"/>
          </a:xfrm>
          <a:custGeom>
            <a:avLst/>
            <a:gdLst>
              <a:gd name="connsiteX0" fmla="*/ 0 w 249382"/>
              <a:gd name="connsiteY0" fmla="*/ 0 h 423949"/>
              <a:gd name="connsiteX1" fmla="*/ 249382 w 249382"/>
              <a:gd name="connsiteY1" fmla="*/ 0 h 423949"/>
              <a:gd name="connsiteX2" fmla="*/ 249382 w 249382"/>
              <a:gd name="connsiteY2" fmla="*/ 423949 h 423949"/>
              <a:gd name="connsiteX3" fmla="*/ 0 w 249382"/>
              <a:gd name="connsiteY3" fmla="*/ 423949 h 423949"/>
              <a:gd name="connsiteX4" fmla="*/ 0 w 249382"/>
              <a:gd name="connsiteY4" fmla="*/ 0 h 423949"/>
              <a:gd name="connsiteX0" fmla="*/ 0 w 249382"/>
              <a:gd name="connsiteY0" fmla="*/ 0 h 423949"/>
              <a:gd name="connsiteX1" fmla="*/ 249382 w 249382"/>
              <a:gd name="connsiteY1" fmla="*/ 0 h 423949"/>
              <a:gd name="connsiteX2" fmla="*/ 249382 w 249382"/>
              <a:gd name="connsiteY2" fmla="*/ 423949 h 423949"/>
              <a:gd name="connsiteX3" fmla="*/ 0 w 249382"/>
              <a:gd name="connsiteY3" fmla="*/ 423949 h 423949"/>
              <a:gd name="connsiteX4" fmla="*/ 91440 w 249382"/>
              <a:gd name="connsiteY4" fmla="*/ 91440 h 423949"/>
              <a:gd name="connsiteX0" fmla="*/ 33251 w 282633"/>
              <a:gd name="connsiteY0" fmla="*/ 0 h 423949"/>
              <a:gd name="connsiteX1" fmla="*/ 282633 w 282633"/>
              <a:gd name="connsiteY1" fmla="*/ 0 h 423949"/>
              <a:gd name="connsiteX2" fmla="*/ 282633 w 282633"/>
              <a:gd name="connsiteY2" fmla="*/ 423949 h 423949"/>
              <a:gd name="connsiteX3" fmla="*/ 33251 w 282633"/>
              <a:gd name="connsiteY3" fmla="*/ 423949 h 423949"/>
              <a:gd name="connsiteX4" fmla="*/ 0 w 282633"/>
              <a:gd name="connsiteY4" fmla="*/ 307571 h 423949"/>
              <a:gd name="connsiteX0" fmla="*/ 0 w 249382"/>
              <a:gd name="connsiteY0" fmla="*/ 0 h 423949"/>
              <a:gd name="connsiteX1" fmla="*/ 249382 w 249382"/>
              <a:gd name="connsiteY1" fmla="*/ 0 h 423949"/>
              <a:gd name="connsiteX2" fmla="*/ 249382 w 249382"/>
              <a:gd name="connsiteY2" fmla="*/ 423949 h 423949"/>
              <a:gd name="connsiteX3" fmla="*/ 0 w 249382"/>
              <a:gd name="connsiteY3" fmla="*/ 423949 h 423949"/>
            </a:gdLst>
            <a:ahLst/>
            <a:cxnLst>
              <a:cxn ang="0">
                <a:pos x="connsiteX0" y="connsiteY0"/>
              </a:cxn>
              <a:cxn ang="0">
                <a:pos x="connsiteX1" y="connsiteY1"/>
              </a:cxn>
              <a:cxn ang="0">
                <a:pos x="connsiteX2" y="connsiteY2"/>
              </a:cxn>
              <a:cxn ang="0">
                <a:pos x="connsiteX3" y="connsiteY3"/>
              </a:cxn>
            </a:cxnLst>
            <a:rect l="l" t="t" r="r" b="b"/>
            <a:pathLst>
              <a:path w="249382" h="423949">
                <a:moveTo>
                  <a:pt x="0" y="0"/>
                </a:moveTo>
                <a:lnTo>
                  <a:pt x="249382" y="0"/>
                </a:lnTo>
                <a:lnTo>
                  <a:pt x="249382" y="423949"/>
                </a:lnTo>
                <a:lnTo>
                  <a:pt x="0" y="423949"/>
                </a:lnTo>
              </a:path>
            </a:pathLst>
          </a:custGeom>
          <a:noFill/>
          <a:ln w="76200">
            <a:solidFill>
              <a:srgbClr val="005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Frutiger 45 Light"/>
              <a:ea typeface="+mn-ea"/>
              <a:cs typeface="+mn-cs"/>
            </a:endParaRPr>
          </a:p>
        </p:txBody>
      </p:sp>
      <p:sp>
        <p:nvSpPr>
          <p:cNvPr id="21" name="Title 20">
            <a:extLst>
              <a:ext uri="{FF2B5EF4-FFF2-40B4-BE49-F238E27FC236}">
                <a16:creationId xmlns:a16="http://schemas.microsoft.com/office/drawing/2014/main" id="{DE87A9D7-9876-DA47-25E6-C254B490E1A9}"/>
              </a:ext>
            </a:extLst>
          </p:cNvPr>
          <p:cNvSpPr>
            <a:spLocks noGrp="1"/>
          </p:cNvSpPr>
          <p:nvPr>
            <p:ph type="title" hasCustomPrompt="1"/>
          </p:nvPr>
        </p:nvSpPr>
        <p:spPr/>
        <p:txBody>
          <a:bodyPr>
            <a:normAutofit/>
          </a:bodyPr>
          <a:lstStyle>
            <a:lvl1pPr>
              <a:defRPr sz="2800"/>
            </a:lvl1pPr>
          </a:lstStyle>
          <a:p>
            <a:r>
              <a:rPr lang="en-US"/>
              <a:t>Click to edit title</a:t>
            </a:r>
          </a:p>
        </p:txBody>
      </p:sp>
    </p:spTree>
    <p:extLst>
      <p:ext uri="{BB962C8B-B14F-4D97-AF65-F5344CB8AC3E}">
        <p14:creationId xmlns:p14="http://schemas.microsoft.com/office/powerpoint/2010/main" val="2747802377"/>
      </p:ext>
    </p:extLst>
  </p:cSld>
  <p:clrMapOvr>
    <a:masterClrMapping/>
  </p:clrMapOvr>
  <p:extLst>
    <p:ext uri="{DCECCB84-F9BA-43D5-87BE-67443E8EF086}">
      <p15:sldGuideLst xmlns:p15="http://schemas.microsoft.com/office/powerpoint/2012/main">
        <p15:guide id="1" orient="horz" pos="4032">
          <p15:clr>
            <a:srgbClr val="FBAE40"/>
          </p15:clr>
        </p15:guide>
        <p15:guide id="2" pos="336">
          <p15:clr>
            <a:srgbClr val="FBAE40"/>
          </p15:clr>
        </p15:guide>
        <p15:guide id="3" orient="horz" pos="288">
          <p15:clr>
            <a:srgbClr val="FBAE40"/>
          </p15:clr>
        </p15:guide>
        <p15:guide id="4" pos="7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8F8F8">
            <a:alpha val="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03DCE-30C9-F426-C00F-B9F460DC72B9}"/>
              </a:ext>
            </a:extLst>
          </p:cNvPr>
          <p:cNvSpPr/>
          <p:nvPr userDrawn="1"/>
        </p:nvSpPr>
        <p:spPr>
          <a:xfrm>
            <a:off x="11818060" y="6546057"/>
            <a:ext cx="373013" cy="31194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Frutiger 45 Light"/>
              <a:ea typeface="+mn-ea"/>
              <a:cs typeface="+mn-cs"/>
            </a:endParaRPr>
          </a:p>
        </p:txBody>
      </p:sp>
      <p:sp>
        <p:nvSpPr>
          <p:cNvPr id="3" name="TextBox 2">
            <a:extLst>
              <a:ext uri="{FF2B5EF4-FFF2-40B4-BE49-F238E27FC236}">
                <a16:creationId xmlns:a16="http://schemas.microsoft.com/office/drawing/2014/main" id="{74C22D51-73B5-F05B-D4A5-8E57C78EC35B}"/>
              </a:ext>
            </a:extLst>
          </p:cNvPr>
          <p:cNvSpPr txBox="1"/>
          <p:nvPr userDrawn="1"/>
        </p:nvSpPr>
        <p:spPr>
          <a:xfrm>
            <a:off x="11818059" y="6596391"/>
            <a:ext cx="373015" cy="215444"/>
          </a:xfrm>
          <a:prstGeom prst="rect">
            <a:avLst/>
          </a:prstGeom>
          <a:solidFill>
            <a:srgbClr val="FF0000"/>
          </a:solid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800" b="0" i="0" u="none" strike="noStrike" kern="1200" cap="none" spc="0" normalizeH="0" baseline="0" noProof="0" smtClean="0">
                <a:ln>
                  <a:noFill/>
                </a:ln>
                <a:solidFill>
                  <a:srgbClr val="FFFFFF"/>
                </a:solidFill>
                <a:effectLst/>
                <a:uLnTx/>
                <a:uFillTx/>
                <a:latin typeface="Calibri" panose="020F0502020204030204" pitchFamily="34" charset="0"/>
                <a:ea typeface="Open Sans Semibold" panose="020B0706030804020204" pitchFamily="34" charset="0"/>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933" b="0" i="0" u="none" strike="noStrike" kern="1200" cap="none" spc="0" normalizeH="0" baseline="0" noProof="0" dirty="0">
              <a:ln>
                <a:noFill/>
              </a:ln>
              <a:solidFill>
                <a:srgbClr val="FFFFFF"/>
              </a:solidFill>
              <a:effectLst/>
              <a:uLnTx/>
              <a:uFillTx/>
              <a:latin typeface="Calibri" panose="020F0502020204030204" pitchFamily="34" charset="0"/>
              <a:ea typeface="Open Sans Semibold" panose="020B070603080402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C94DE892-AC52-4750-88C7-B13F17F4295A}"/>
              </a:ext>
            </a:extLst>
          </p:cNvPr>
          <p:cNvCxnSpPr>
            <a:cxnSpLocks/>
          </p:cNvCxnSpPr>
          <p:nvPr userDrawn="1"/>
        </p:nvCxnSpPr>
        <p:spPr>
          <a:xfrm>
            <a:off x="0" y="399755"/>
            <a:ext cx="4064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5DCF73F-AAE0-43DE-9487-63B1CA5D3166}"/>
              </a:ext>
            </a:extLst>
          </p:cNvPr>
          <p:cNvSpPr>
            <a:spLocks noGrp="1"/>
          </p:cNvSpPr>
          <p:nvPr>
            <p:ph type="title"/>
          </p:nvPr>
        </p:nvSpPr>
        <p:spPr>
          <a:xfrm>
            <a:off x="498927" y="171155"/>
            <a:ext cx="11338560" cy="457200"/>
          </a:xfrm>
          <a:prstGeom prst="rect">
            <a:avLst/>
          </a:prstGeom>
        </p:spPr>
        <p:txBody>
          <a:bodyPr wrap="square" lIns="0" tIns="0" rIns="0" bIns="0" anchor="ctr">
            <a:noAutofit/>
          </a:bodyPr>
          <a:lstStyle>
            <a:lvl1pPr>
              <a:defRPr kumimoji="0" lang="en-US" sz="2400" b="1" i="0" u="none" strike="noStrike" kern="0" cap="none" spc="0" normalizeH="0" baseline="0" dirty="0">
                <a:ln>
                  <a:noFill/>
                </a:ln>
                <a:solidFill>
                  <a:schemeClr val="accent4"/>
                </a:solidFill>
                <a:effectLst/>
                <a:uLnTx/>
                <a:uFillTx/>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t>Click to edit Master title style</a:t>
            </a:r>
          </a:p>
        </p:txBody>
      </p:sp>
    </p:spTree>
    <p:extLst>
      <p:ext uri="{BB962C8B-B14F-4D97-AF65-F5344CB8AC3E}">
        <p14:creationId xmlns:p14="http://schemas.microsoft.com/office/powerpoint/2010/main" val="1905419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8C2DA-AE5A-72B0-9AED-CFA54E6B7EBC}"/>
              </a:ext>
            </a:extLst>
          </p:cNvPr>
          <p:cNvSpPr/>
          <p:nvPr userDrawn="1"/>
        </p:nvSpPr>
        <p:spPr>
          <a:xfrm flipH="1">
            <a:off x="5834065" y="6802077"/>
            <a:ext cx="6357937" cy="59099"/>
          </a:xfrm>
          <a:custGeom>
            <a:avLst/>
            <a:gdLst>
              <a:gd name="connsiteX0" fmla="*/ 0 w 6896100"/>
              <a:gd name="connsiteY0" fmla="*/ 0 h 139700"/>
              <a:gd name="connsiteX1" fmla="*/ 6896100 w 6896100"/>
              <a:gd name="connsiteY1" fmla="*/ 0 h 139700"/>
              <a:gd name="connsiteX2" fmla="*/ 6896100 w 6896100"/>
              <a:gd name="connsiteY2" fmla="*/ 139700 h 139700"/>
              <a:gd name="connsiteX3" fmla="*/ 0 w 6896100"/>
              <a:gd name="connsiteY3" fmla="*/ 139700 h 139700"/>
              <a:gd name="connsiteX4" fmla="*/ 0 w 6896100"/>
              <a:gd name="connsiteY4" fmla="*/ 0 h 139700"/>
              <a:gd name="connsiteX0" fmla="*/ 0 w 6896100"/>
              <a:gd name="connsiteY0" fmla="*/ 0 h 139700"/>
              <a:gd name="connsiteX1" fmla="*/ 6146800 w 6896100"/>
              <a:gd name="connsiteY1" fmla="*/ 6350 h 139700"/>
              <a:gd name="connsiteX2" fmla="*/ 6896100 w 6896100"/>
              <a:gd name="connsiteY2" fmla="*/ 139700 h 139700"/>
              <a:gd name="connsiteX3" fmla="*/ 0 w 6896100"/>
              <a:gd name="connsiteY3" fmla="*/ 139700 h 139700"/>
              <a:gd name="connsiteX4" fmla="*/ 0 w 6896100"/>
              <a:gd name="connsiteY4" fmla="*/ 0 h 139700"/>
              <a:gd name="connsiteX0" fmla="*/ 0 w 6416675"/>
              <a:gd name="connsiteY0" fmla="*/ 0 h 139700"/>
              <a:gd name="connsiteX1" fmla="*/ 6146800 w 6416675"/>
              <a:gd name="connsiteY1" fmla="*/ 6350 h 139700"/>
              <a:gd name="connsiteX2" fmla="*/ 6416675 w 6416675"/>
              <a:gd name="connsiteY2" fmla="*/ 136525 h 139700"/>
              <a:gd name="connsiteX3" fmla="*/ 0 w 6416675"/>
              <a:gd name="connsiteY3" fmla="*/ 139700 h 139700"/>
              <a:gd name="connsiteX4" fmla="*/ 0 w 6416675"/>
              <a:gd name="connsiteY4" fmla="*/ 0 h 139700"/>
              <a:gd name="connsiteX0" fmla="*/ 0 w 6416675"/>
              <a:gd name="connsiteY0" fmla="*/ 0 h 139700"/>
              <a:gd name="connsiteX1" fmla="*/ 6173788 w 6416675"/>
              <a:gd name="connsiteY1" fmla="*/ 3175 h 139700"/>
              <a:gd name="connsiteX2" fmla="*/ 6416675 w 6416675"/>
              <a:gd name="connsiteY2" fmla="*/ 136525 h 139700"/>
              <a:gd name="connsiteX3" fmla="*/ 0 w 6416675"/>
              <a:gd name="connsiteY3" fmla="*/ 139700 h 139700"/>
              <a:gd name="connsiteX4" fmla="*/ 0 w 6416675"/>
              <a:gd name="connsiteY4" fmla="*/ 0 h 139700"/>
              <a:gd name="connsiteX0" fmla="*/ 0 w 6357937"/>
              <a:gd name="connsiteY0" fmla="*/ 0 h 139700"/>
              <a:gd name="connsiteX1" fmla="*/ 6173788 w 6357937"/>
              <a:gd name="connsiteY1" fmla="*/ 3175 h 139700"/>
              <a:gd name="connsiteX2" fmla="*/ 6357937 w 6357937"/>
              <a:gd name="connsiteY2" fmla="*/ 134937 h 139700"/>
              <a:gd name="connsiteX3" fmla="*/ 0 w 6357937"/>
              <a:gd name="connsiteY3" fmla="*/ 139700 h 139700"/>
              <a:gd name="connsiteX4" fmla="*/ 0 w 6357937"/>
              <a:gd name="connsiteY4" fmla="*/ 0 h 139700"/>
              <a:gd name="connsiteX0" fmla="*/ 0 w 6357937"/>
              <a:gd name="connsiteY0" fmla="*/ 0 h 139700"/>
              <a:gd name="connsiteX1" fmla="*/ 6186488 w 6357937"/>
              <a:gd name="connsiteY1" fmla="*/ 3175 h 139700"/>
              <a:gd name="connsiteX2" fmla="*/ 6357937 w 6357937"/>
              <a:gd name="connsiteY2" fmla="*/ 134937 h 139700"/>
              <a:gd name="connsiteX3" fmla="*/ 0 w 6357937"/>
              <a:gd name="connsiteY3" fmla="*/ 139700 h 139700"/>
              <a:gd name="connsiteX4" fmla="*/ 0 w 6357937"/>
              <a:gd name="connsiteY4" fmla="*/ 0 h 139700"/>
              <a:gd name="connsiteX0" fmla="*/ 0 w 6357937"/>
              <a:gd name="connsiteY0" fmla="*/ 13259 h 152959"/>
              <a:gd name="connsiteX1" fmla="*/ 6265863 w 6357937"/>
              <a:gd name="connsiteY1" fmla="*/ 0 h 152959"/>
              <a:gd name="connsiteX2" fmla="*/ 6357937 w 6357937"/>
              <a:gd name="connsiteY2" fmla="*/ 148196 h 152959"/>
              <a:gd name="connsiteX3" fmla="*/ 0 w 6357937"/>
              <a:gd name="connsiteY3" fmla="*/ 152959 h 152959"/>
              <a:gd name="connsiteX4" fmla="*/ 0 w 6357937"/>
              <a:gd name="connsiteY4" fmla="*/ 13259 h 1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937" h="152959">
                <a:moveTo>
                  <a:pt x="0" y="13259"/>
                </a:moveTo>
                <a:lnTo>
                  <a:pt x="6265863" y="0"/>
                </a:lnTo>
                <a:lnTo>
                  <a:pt x="6357937" y="148196"/>
                </a:lnTo>
                <a:lnTo>
                  <a:pt x="0" y="152959"/>
                </a:lnTo>
                <a:lnTo>
                  <a:pt x="0" y="13259"/>
                </a:lnTo>
                <a:close/>
              </a:path>
            </a:pathLst>
          </a:custGeom>
          <a:solidFill>
            <a:srgbClr val="00A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a:extLst>
              <a:ext uri="{FF2B5EF4-FFF2-40B4-BE49-F238E27FC236}">
                <a16:creationId xmlns:a16="http://schemas.microsoft.com/office/drawing/2014/main" id="{B438AC27-3E6A-41FF-A9B6-59EC0BE0E728}"/>
              </a:ext>
            </a:extLst>
          </p:cNvPr>
          <p:cNvPicPr>
            <a:picLocks noChangeAspect="1"/>
          </p:cNvPicPr>
          <p:nvPr userDrawn="1"/>
        </p:nvPicPr>
        <p:blipFill>
          <a:blip r:embed="rId2"/>
          <a:srcRect/>
          <a:stretch/>
        </p:blipFill>
        <p:spPr>
          <a:xfrm>
            <a:off x="7" y="2"/>
            <a:ext cx="12191984" cy="6857991"/>
          </a:xfrm>
          <a:prstGeom prst="rect">
            <a:avLst/>
          </a:prstGeom>
        </p:spPr>
      </p:pic>
    </p:spTree>
    <p:extLst>
      <p:ext uri="{BB962C8B-B14F-4D97-AF65-F5344CB8AC3E}">
        <p14:creationId xmlns:p14="http://schemas.microsoft.com/office/powerpoint/2010/main" val="569110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6184540A-011B-D9A9-3F51-021BB7CF0A3B}"/>
              </a:ext>
            </a:extLst>
          </p:cNvPr>
          <p:cNvSpPr>
            <a:spLocks noGrp="1"/>
          </p:cNvSpPr>
          <p:nvPr>
            <p:ph type="title"/>
          </p:nvPr>
        </p:nvSpPr>
        <p:spPr>
          <a:xfrm>
            <a:off x="249724" y="143953"/>
            <a:ext cx="11942275" cy="43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dirty="0">
                <a:solidFill>
                  <a:srgbClr val="2850A3"/>
                </a:solidFill>
                <a:latin typeface="+mn-lt"/>
                <a:ea typeface="+mn-ea"/>
                <a:cs typeface="Calibri" panose="020F0502020204030204" pitchFamily="34" charset="0"/>
              </a:defRPr>
            </a:lvl1pPr>
          </a:lstStyle>
          <a:p>
            <a:endParaRPr lang="en-US"/>
          </a:p>
        </p:txBody>
      </p:sp>
      <p:sp>
        <p:nvSpPr>
          <p:cNvPr id="4" name="Rectangle 3">
            <a:extLst>
              <a:ext uri="{FF2B5EF4-FFF2-40B4-BE49-F238E27FC236}">
                <a16:creationId xmlns:a16="http://schemas.microsoft.com/office/drawing/2014/main" id="{5FE8D8C8-F5A6-BB9D-5415-E305C4B11A03}"/>
              </a:ext>
            </a:extLst>
          </p:cNvPr>
          <p:cNvSpPr/>
          <p:nvPr userDrawn="1"/>
        </p:nvSpPr>
        <p:spPr>
          <a:xfrm>
            <a:off x="0" y="143953"/>
            <a:ext cx="101600" cy="432000"/>
          </a:xfrm>
          <a:prstGeom prst="rect">
            <a:avLst/>
          </a:prstGeom>
          <a:solidFill>
            <a:srgbClr val="EA1939"/>
          </a:solid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Frutiger 45 Light"/>
              <a:ea typeface="+mn-ea"/>
              <a:cs typeface="+mn-cs"/>
            </a:endParaRPr>
          </a:p>
        </p:txBody>
      </p:sp>
    </p:spTree>
    <p:extLst>
      <p:ext uri="{BB962C8B-B14F-4D97-AF65-F5344CB8AC3E}">
        <p14:creationId xmlns:p14="http://schemas.microsoft.com/office/powerpoint/2010/main" val="122741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102D0F-157A-1052-F873-B3A9138043DC}"/>
              </a:ext>
            </a:extLst>
          </p:cNvPr>
          <p:cNvSpPr>
            <a:spLocks noGrp="1"/>
          </p:cNvSpPr>
          <p:nvPr>
            <p:ph type="title"/>
          </p:nvPr>
        </p:nvSpPr>
        <p:spPr>
          <a:xfrm>
            <a:off x="530722" y="469835"/>
            <a:ext cx="11130552" cy="332399"/>
          </a:xfrm>
        </p:spPr>
        <p:txBody>
          <a:bodyPr vert="horz" wrap="square" lIns="0" tIns="0" rIns="0" bIns="0" rtlCol="0" anchor="t">
            <a:spAutoFit/>
          </a:bodyPr>
          <a:lstStyle>
            <a:lvl1pPr>
              <a:defRPr lang="en-US" sz="2400" b="1">
                <a:solidFill>
                  <a:schemeClr val="accent2">
                    <a:lumMod val="50000"/>
                  </a:schemeClr>
                </a:solidFill>
                <a:ea typeface="+mn-ea"/>
              </a:defRPr>
            </a:lvl1pPr>
          </a:lstStyle>
          <a:p>
            <a:pPr marL="0" lvl="0" indent="0">
              <a:spcBef>
                <a:spcPts val="1000"/>
              </a:spcBef>
              <a:buFontTx/>
            </a:pPr>
            <a:r>
              <a:rPr lang="en-US"/>
              <a:t>Click to edit Master title style</a:t>
            </a:r>
          </a:p>
        </p:txBody>
      </p:sp>
    </p:spTree>
    <p:extLst>
      <p:ext uri="{BB962C8B-B14F-4D97-AF65-F5344CB8AC3E}">
        <p14:creationId xmlns:p14="http://schemas.microsoft.com/office/powerpoint/2010/main" val="2305674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F1CA-D0D8-F54A-A2BD-04F2B155F429}"/>
              </a:ext>
            </a:extLst>
          </p:cNvPr>
          <p:cNvSpPr>
            <a:spLocks noGrp="1"/>
          </p:cNvSpPr>
          <p:nvPr>
            <p:ph type="title"/>
          </p:nvPr>
        </p:nvSpPr>
        <p:spPr>
          <a:xfrm>
            <a:off x="324395" y="215067"/>
            <a:ext cx="10885714" cy="457835"/>
          </a:xfrm>
        </p:spPr>
        <p:txBody>
          <a:bodyPr anchor="ctr">
            <a:normAutofit/>
          </a:bodyPr>
          <a:lstStyle>
            <a:lvl1pPr>
              <a:lnSpc>
                <a:spcPct val="100000"/>
              </a:lnSpc>
              <a:defRPr sz="2800">
                <a:solidFill>
                  <a:srgbClr val="515151"/>
                </a:solidFill>
              </a:defRPr>
            </a:lvl1pPr>
          </a:lstStyle>
          <a:p>
            <a:r>
              <a:rPr lang="en-US"/>
              <a:t>Click to edit Master title style</a:t>
            </a:r>
          </a:p>
        </p:txBody>
      </p:sp>
    </p:spTree>
    <p:extLst>
      <p:ext uri="{BB962C8B-B14F-4D97-AF65-F5344CB8AC3E}">
        <p14:creationId xmlns:p14="http://schemas.microsoft.com/office/powerpoint/2010/main" val="363723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 y="10"/>
            <a:ext cx="12191984" cy="6857991"/>
          </a:xfrm>
          <a:prstGeom prst="rect">
            <a:avLst/>
          </a:prstGeom>
        </p:spPr>
      </p:pic>
      <p:sp>
        <p:nvSpPr>
          <p:cNvPr id="4" name="Title 1">
            <a:extLst>
              <a:ext uri="{FF2B5EF4-FFF2-40B4-BE49-F238E27FC236}">
                <a16:creationId xmlns:a16="http://schemas.microsoft.com/office/drawing/2014/main" id="{E7ABF328-B867-8C1C-8BB6-85FA1EF20D0A}"/>
              </a:ext>
            </a:extLst>
          </p:cNvPr>
          <p:cNvSpPr>
            <a:spLocks noGrp="1"/>
          </p:cNvSpPr>
          <p:nvPr>
            <p:ph type="title" hasCustomPrompt="1"/>
          </p:nvPr>
        </p:nvSpPr>
        <p:spPr>
          <a:xfrm>
            <a:off x="881953" y="1459963"/>
            <a:ext cx="2775991" cy="639763"/>
          </a:xfrm>
          <a:prstGeom prst="rect">
            <a:avLst/>
          </a:prstGeom>
        </p:spPr>
        <p:txBody>
          <a:bodyPr>
            <a:normAutofit/>
          </a:bodyPr>
          <a:lstStyle>
            <a:lvl1pPr marL="0" indent="0">
              <a:defRPr sz="3200" b="1">
                <a:solidFill>
                  <a:schemeClr val="tx1"/>
                </a:solidFill>
                <a:latin typeface="+mj-lt"/>
                <a:cs typeface="Calibri" panose="020F0502020204030204" pitchFamily="34" charset="0"/>
              </a:defRPr>
            </a:lvl1pPr>
          </a:lstStyle>
          <a:p>
            <a:r>
              <a:rPr lang="en-US"/>
              <a:t>Separator Slide</a:t>
            </a:r>
          </a:p>
        </p:txBody>
      </p:sp>
    </p:spTree>
    <p:extLst>
      <p:ext uri="{BB962C8B-B14F-4D97-AF65-F5344CB8AC3E}">
        <p14:creationId xmlns:p14="http://schemas.microsoft.com/office/powerpoint/2010/main" val="294220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47A04F0-E3CD-8783-11BD-BC94E5B4B5CF}"/>
              </a:ext>
            </a:extLst>
          </p:cNvPr>
          <p:cNvSpPr>
            <a:spLocks noGrp="1"/>
          </p:cNvSpPr>
          <p:nvPr>
            <p:ph type="body" sz="quarter" idx="13" hasCustomPrompt="1"/>
          </p:nvPr>
        </p:nvSpPr>
        <p:spPr>
          <a:xfrm>
            <a:off x="386082" y="269177"/>
            <a:ext cx="11201399" cy="434975"/>
          </a:xfrm>
        </p:spPr>
        <p:txBody>
          <a:bodyPr vert="horz" lIns="91440" tIns="45720" rIns="91440" bIns="45720" rtlCol="0">
            <a:noAutofit/>
          </a:bodyPr>
          <a:lstStyle>
            <a:lvl1pPr>
              <a:defRPr lang="en-US" sz="2800" b="1" kern="1200" dirty="0">
                <a:solidFill>
                  <a:schemeClr val="tx1"/>
                </a:solidFill>
                <a:latin typeface="+mj-lt"/>
                <a:ea typeface="+mn-ea"/>
                <a:cs typeface="Calibri" panose="020F0502020204030204" pitchFamily="34" charset="0"/>
              </a:defRPr>
            </a:lvl1pPr>
          </a:lstStyle>
          <a:p>
            <a:pPr marL="0" lvl="0" indent="0" algn="l" defTabSz="914377" rtl="0" eaLnBrk="1" latinLnBrk="0" hangingPunct="1">
              <a:lnSpc>
                <a:spcPct val="90000"/>
              </a:lnSpc>
              <a:spcBef>
                <a:spcPts val="1000"/>
              </a:spcBef>
              <a:buFontTx/>
              <a:buNone/>
            </a:pPr>
            <a:r>
              <a:rPr lang="en-US"/>
              <a:t>Title Here</a:t>
            </a:r>
          </a:p>
        </p:txBody>
      </p:sp>
    </p:spTree>
    <p:extLst>
      <p:ext uri="{BB962C8B-B14F-4D97-AF65-F5344CB8AC3E}">
        <p14:creationId xmlns:p14="http://schemas.microsoft.com/office/powerpoint/2010/main" val="301909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11" name="TextBox 10"/>
          <p:cNvSpPr txBox="1"/>
          <p:nvPr userDrawn="1"/>
        </p:nvSpPr>
        <p:spPr>
          <a:xfrm>
            <a:off x="4115009" y="6437465"/>
            <a:ext cx="3945465" cy="260199"/>
          </a:xfrm>
          <a:prstGeom prst="rect">
            <a:avLst/>
          </a:prstGeom>
          <a:noFill/>
        </p:spPr>
        <p:txBody>
          <a:bodyPr wrap="square" rtlCol="0">
            <a:spAutoFit/>
          </a:bodyPr>
          <a:lstStyle/>
          <a:p>
            <a:pPr marL="0" algn="ctr" defTabSz="914104" rtl="0" eaLnBrk="1" fontAlgn="base" latinLnBrk="0" hangingPunct="1">
              <a:lnSpc>
                <a:spcPct val="107000"/>
              </a:lnSpc>
              <a:spcBef>
                <a:spcPct val="0"/>
              </a:spcBef>
              <a:spcAft>
                <a:spcPct val="0"/>
              </a:spcAft>
            </a:pPr>
            <a:r>
              <a:rPr lang="en-US" sz="1067" kern="1200">
                <a:solidFill>
                  <a:srgbClr val="7C7C7C"/>
                </a:solidFill>
                <a:latin typeface="Calibri Light"/>
                <a:ea typeface="+mn-ea"/>
                <a:cs typeface="Calibri Light"/>
              </a:rPr>
              <a:t>©LTIMindtree | Privileged and Confidential 2024</a:t>
            </a:r>
            <a:endParaRPr lang="en-IN" sz="1067" kern="1200">
              <a:solidFill>
                <a:srgbClr val="7C7C7C"/>
              </a:solidFill>
              <a:latin typeface="Calibri Light"/>
              <a:ea typeface="+mn-ea"/>
              <a:cs typeface="Calibri Light"/>
            </a:endParaRPr>
          </a:p>
        </p:txBody>
      </p:sp>
      <p:sp>
        <p:nvSpPr>
          <p:cNvPr id="15" name="Rectangle 83">
            <a:extLst>
              <a:ext uri="{FF2B5EF4-FFF2-40B4-BE49-F238E27FC236}">
                <a16:creationId xmlns:a16="http://schemas.microsoft.com/office/drawing/2014/main" id="{02F8F602-2C28-40AF-834B-AF1F39AA5D6B}"/>
              </a:ext>
            </a:extLst>
          </p:cNvPr>
          <p:cNvSpPr>
            <a:spLocks noGrp="1" noChangeArrowheads="1"/>
          </p:cNvSpPr>
          <p:nvPr userDrawn="1">
            <p:ph type="title" hasCustomPrompt="1"/>
          </p:nvPr>
        </p:nvSpPr>
        <p:spPr bwMode="gray">
          <a:xfrm>
            <a:off x="595087" y="408551"/>
            <a:ext cx="10515600" cy="341697"/>
          </a:xfrm>
          <a:prstGeom prst="rect">
            <a:avLst/>
          </a:prstGeom>
          <a:noFill/>
          <a:ln w="12700">
            <a:noFill/>
            <a:miter lim="800000"/>
            <a:headEnd/>
            <a:tailEnd/>
          </a:ln>
        </p:spPr>
        <p:txBody>
          <a:bodyPr vert="horz" wrap="square" lIns="0" tIns="0" rIns="0" bIns="0" numCol="1" rtlCol="0" anchor="ctr" anchorCtr="0" compatLnSpc="1">
            <a:prstTxWarp prst="textNoShape">
              <a:avLst/>
            </a:prstTxWarp>
            <a:spAutoFit/>
          </a:bodyPr>
          <a:lstStyle>
            <a:lvl1pPr>
              <a:defRPr lang="en-US" sz="2467" b="1">
                <a:solidFill>
                  <a:srgbClr val="303030"/>
                </a:solidFill>
                <a:latin typeface="Frutiger 45 Light"/>
              </a:defRPr>
            </a:lvl1pPr>
          </a:lstStyle>
          <a:p>
            <a:pPr lvl="0" defTabSz="914377"/>
            <a:r>
              <a:rPr lang="en-US"/>
              <a:t>Click to edit Master title style</a:t>
            </a:r>
          </a:p>
        </p:txBody>
      </p:sp>
      <p:sp>
        <p:nvSpPr>
          <p:cNvPr id="23" name="object 5">
            <a:extLst>
              <a:ext uri="{FF2B5EF4-FFF2-40B4-BE49-F238E27FC236}">
                <a16:creationId xmlns:a16="http://schemas.microsoft.com/office/drawing/2014/main" id="{483C1A0F-2443-4124-AE9A-C0981BD0503D}"/>
              </a:ext>
            </a:extLst>
          </p:cNvPr>
          <p:cNvSpPr/>
          <p:nvPr userDrawn="1"/>
        </p:nvSpPr>
        <p:spPr>
          <a:xfrm rot="16200000">
            <a:off x="163513" y="465099"/>
            <a:ext cx="320040" cy="228600"/>
          </a:xfrm>
          <a:custGeom>
            <a:avLst/>
            <a:gdLst/>
            <a:ahLst/>
            <a:cxnLst/>
            <a:rect l="l" t="t" r="r" b="b"/>
            <a:pathLst>
              <a:path w="670560" h="332740">
                <a:moveTo>
                  <a:pt x="317309" y="253822"/>
                </a:moveTo>
                <a:lnTo>
                  <a:pt x="0" y="123545"/>
                </a:lnTo>
                <a:lnTo>
                  <a:pt x="0" y="202158"/>
                </a:lnTo>
                <a:lnTo>
                  <a:pt x="317309" y="332435"/>
                </a:lnTo>
                <a:lnTo>
                  <a:pt x="317309" y="253822"/>
                </a:lnTo>
                <a:close/>
              </a:path>
              <a:path w="670560" h="332740">
                <a:moveTo>
                  <a:pt x="670229" y="123545"/>
                </a:moveTo>
                <a:lnTo>
                  <a:pt x="352920" y="253796"/>
                </a:lnTo>
                <a:lnTo>
                  <a:pt x="352920" y="332409"/>
                </a:lnTo>
                <a:lnTo>
                  <a:pt x="670229" y="202158"/>
                </a:lnTo>
                <a:lnTo>
                  <a:pt x="670229" y="123545"/>
                </a:lnTo>
                <a:close/>
              </a:path>
              <a:path w="670560" h="332740">
                <a:moveTo>
                  <a:pt x="670229" y="0"/>
                </a:moveTo>
                <a:lnTo>
                  <a:pt x="335089" y="137566"/>
                </a:lnTo>
                <a:lnTo>
                  <a:pt x="0" y="0"/>
                </a:lnTo>
                <a:lnTo>
                  <a:pt x="0" y="78613"/>
                </a:lnTo>
                <a:lnTo>
                  <a:pt x="335076" y="216179"/>
                </a:lnTo>
                <a:lnTo>
                  <a:pt x="670229" y="78613"/>
                </a:lnTo>
                <a:lnTo>
                  <a:pt x="670229" y="0"/>
                </a:lnTo>
                <a:close/>
              </a:path>
            </a:pathLst>
          </a:custGeom>
          <a:solidFill>
            <a:srgbClr val="DF1424"/>
          </a:solidFill>
        </p:spPr>
        <p:txBody>
          <a:bodyPr wrap="square" lIns="0" tIns="0" rIns="0" bIns="0" rtlCol="0"/>
          <a:lstStyle/>
          <a:p>
            <a:endParaRPr sz="1600"/>
          </a:p>
        </p:txBody>
      </p:sp>
      <p:sp>
        <p:nvSpPr>
          <p:cNvPr id="6" name="Rectangle 5">
            <a:extLst>
              <a:ext uri="{FF2B5EF4-FFF2-40B4-BE49-F238E27FC236}">
                <a16:creationId xmlns:a16="http://schemas.microsoft.com/office/drawing/2014/main" id="{0FFAD8EF-D3D1-6E76-3233-0A1FFD924281}"/>
              </a:ext>
            </a:extLst>
          </p:cNvPr>
          <p:cNvSpPr/>
          <p:nvPr userDrawn="1"/>
        </p:nvSpPr>
        <p:spPr>
          <a:xfrm>
            <a:off x="11784647" y="6544319"/>
            <a:ext cx="351287" cy="261610"/>
          </a:xfrm>
          <a:prstGeom prst="rect">
            <a:avLst/>
          </a:prstGeom>
        </p:spPr>
        <p:txBody>
          <a:bodyPr wrap="square" anchor="ctr">
            <a:spAutoFit/>
          </a:bodyPr>
          <a:lstStyle/>
          <a:p>
            <a:pPr algn="ctr" defTabSz="609341" fontAlgn="base">
              <a:spcBef>
                <a:spcPct val="0"/>
              </a:spcBef>
              <a:spcAft>
                <a:spcPct val="0"/>
              </a:spcAft>
              <a:defRPr/>
            </a:pPr>
            <a:fld id="{9C5957C0-C9FD-924F-A662-3B71DAE40C56}" type="slidenum">
              <a:rPr lang="uk-UA" sz="1100" smtClean="0">
                <a:solidFill>
                  <a:schemeClr val="bg1"/>
                </a:solidFill>
                <a:latin typeface="+mn-lt"/>
                <a:cs typeface="Calibri Light"/>
              </a:rPr>
              <a:pPr algn="ctr" defTabSz="609341" fontAlgn="base">
                <a:spcBef>
                  <a:spcPct val="0"/>
                </a:spcBef>
                <a:spcAft>
                  <a:spcPct val="0"/>
                </a:spcAft>
                <a:defRPr/>
              </a:pPr>
              <a:t>‹#›</a:t>
            </a:fld>
            <a:endParaRPr lang="uk-UA" sz="1100">
              <a:solidFill>
                <a:schemeClr val="bg1"/>
              </a:solidFill>
              <a:latin typeface="+mn-lt"/>
              <a:cs typeface="Calibri Light"/>
            </a:endParaRPr>
          </a:p>
        </p:txBody>
      </p:sp>
      <p:grpSp>
        <p:nvGrpSpPr>
          <p:cNvPr id="9" name="Group 8">
            <a:extLst>
              <a:ext uri="{FF2B5EF4-FFF2-40B4-BE49-F238E27FC236}">
                <a16:creationId xmlns:a16="http://schemas.microsoft.com/office/drawing/2014/main" id="{D3549482-81BE-6E8B-480B-09DB683CA12E}"/>
              </a:ext>
            </a:extLst>
          </p:cNvPr>
          <p:cNvGrpSpPr/>
          <p:nvPr userDrawn="1"/>
        </p:nvGrpSpPr>
        <p:grpSpPr>
          <a:xfrm>
            <a:off x="-1359363" y="0"/>
            <a:ext cx="628488" cy="3585632"/>
            <a:chOff x="-1738926" y="394394"/>
            <a:chExt cx="1169582" cy="3585632"/>
          </a:xfrm>
        </p:grpSpPr>
        <p:sp>
          <p:nvSpPr>
            <p:cNvPr id="13" name="TextBox 12">
              <a:extLst>
                <a:ext uri="{FF2B5EF4-FFF2-40B4-BE49-F238E27FC236}">
                  <a16:creationId xmlns:a16="http://schemas.microsoft.com/office/drawing/2014/main" id="{27EE9E9D-7534-E222-E400-7F123AD32CF6}"/>
                </a:ext>
              </a:extLst>
            </p:cNvPr>
            <p:cNvSpPr txBox="1"/>
            <p:nvPr/>
          </p:nvSpPr>
          <p:spPr>
            <a:xfrm>
              <a:off x="-1738926" y="394394"/>
              <a:ext cx="1169582" cy="634770"/>
            </a:xfrm>
            <a:prstGeom prst="rect">
              <a:avLst/>
            </a:prstGeom>
            <a:solidFill>
              <a:srgbClr val="002060"/>
            </a:solidFill>
            <a:ln w="12700">
              <a:noFill/>
            </a:ln>
          </p:spPr>
          <p:txBody>
            <a:bodyPr wrap="square" rtlCol="0" anchor="ctr">
              <a:noAutofit/>
            </a:bodyPr>
            <a:lstStyle/>
            <a:p>
              <a:pPr marL="171446" indent="-171446" algn="ctr"/>
              <a:endParaRPr lang="ko-KR" altLang="en-US" sz="1800" b="1">
                <a:solidFill>
                  <a:schemeClr val="bg1"/>
                </a:solidFill>
                <a:cs typeface="Calibri" panose="020F0502020204030204" pitchFamily="34" charset="0"/>
              </a:endParaRPr>
            </a:p>
          </p:txBody>
        </p:sp>
        <p:sp>
          <p:nvSpPr>
            <p:cNvPr id="14" name="TextBox 13">
              <a:extLst>
                <a:ext uri="{FF2B5EF4-FFF2-40B4-BE49-F238E27FC236}">
                  <a16:creationId xmlns:a16="http://schemas.microsoft.com/office/drawing/2014/main" id="{40B0845B-58EA-42A9-3C00-94B50ADBD1CE}"/>
                </a:ext>
              </a:extLst>
            </p:cNvPr>
            <p:cNvSpPr txBox="1"/>
            <p:nvPr/>
          </p:nvSpPr>
          <p:spPr>
            <a:xfrm>
              <a:off x="-1738926" y="1132109"/>
              <a:ext cx="1169582" cy="634770"/>
            </a:xfrm>
            <a:prstGeom prst="rect">
              <a:avLst/>
            </a:prstGeom>
            <a:solidFill>
              <a:srgbClr val="0070C0"/>
            </a:solidFill>
            <a:ln w="12700">
              <a:noFill/>
            </a:ln>
          </p:spPr>
          <p:txBody>
            <a:bodyPr wrap="square" rtlCol="0" anchor="ctr">
              <a:noAutofit/>
            </a:bodyPr>
            <a:lstStyle>
              <a:defPPr>
                <a:defRPr lang="en-US"/>
              </a:defPPr>
              <a:lvl1pPr marL="171450" indent="-171450" algn="ctr">
                <a:defRPr sz="1800" b="1">
                  <a:solidFill>
                    <a:schemeClr val="bg1"/>
                  </a:solidFill>
                  <a:cs typeface="Calibri" panose="020F0502020204030204" pitchFamily="34" charset="0"/>
                </a:defRPr>
              </a:lvl1pPr>
            </a:lstStyle>
            <a:p>
              <a:endParaRPr lang="ko-KR" altLang="en-US" sz="1800"/>
            </a:p>
          </p:txBody>
        </p:sp>
        <p:sp>
          <p:nvSpPr>
            <p:cNvPr id="16" name="TextBox 15">
              <a:extLst>
                <a:ext uri="{FF2B5EF4-FFF2-40B4-BE49-F238E27FC236}">
                  <a16:creationId xmlns:a16="http://schemas.microsoft.com/office/drawing/2014/main" id="{B0F16ADB-582F-D508-B6B0-920BF7AEAA28}"/>
                </a:ext>
              </a:extLst>
            </p:cNvPr>
            <p:cNvSpPr txBox="1"/>
            <p:nvPr/>
          </p:nvSpPr>
          <p:spPr>
            <a:xfrm>
              <a:off x="-1738926" y="1869825"/>
              <a:ext cx="1169582" cy="634770"/>
            </a:xfrm>
            <a:prstGeom prst="rect">
              <a:avLst/>
            </a:prstGeom>
            <a:solidFill>
              <a:srgbClr val="E6192F"/>
            </a:solidFill>
            <a:ln w="12700">
              <a:noFill/>
            </a:ln>
          </p:spPr>
          <p:txBody>
            <a:bodyPr wrap="square" rtlCol="0" anchor="ctr">
              <a:noAutofit/>
            </a:bodyPr>
            <a:lstStyle>
              <a:defPPr>
                <a:defRPr lang="en-US"/>
              </a:defPPr>
              <a:lvl1pPr marL="171450" indent="-171450" algn="ctr">
                <a:defRPr sz="1800" b="1">
                  <a:cs typeface="Calibri" panose="020F0502020204030204" pitchFamily="34" charset="0"/>
                </a:defRPr>
              </a:lvl1pPr>
            </a:lstStyle>
            <a:p>
              <a:endParaRPr lang="ko-KR" altLang="en-US" sz="1800"/>
            </a:p>
          </p:txBody>
        </p:sp>
        <p:sp>
          <p:nvSpPr>
            <p:cNvPr id="17" name="TextBox 16">
              <a:extLst>
                <a:ext uri="{FF2B5EF4-FFF2-40B4-BE49-F238E27FC236}">
                  <a16:creationId xmlns:a16="http://schemas.microsoft.com/office/drawing/2014/main" id="{EB51F339-C9BC-CF57-B18F-3071ED85DBFE}"/>
                </a:ext>
              </a:extLst>
            </p:cNvPr>
            <p:cNvSpPr txBox="1"/>
            <p:nvPr/>
          </p:nvSpPr>
          <p:spPr>
            <a:xfrm>
              <a:off x="-1738926" y="2607541"/>
              <a:ext cx="1169582" cy="634770"/>
            </a:xfrm>
            <a:prstGeom prst="rect">
              <a:avLst/>
            </a:prstGeom>
            <a:solidFill>
              <a:srgbClr val="00B0F0"/>
            </a:solidFill>
            <a:ln w="12700">
              <a:noFill/>
            </a:ln>
          </p:spPr>
          <p:txBody>
            <a:bodyPr wrap="square" rtlCol="0" anchor="ctr">
              <a:noAutofit/>
            </a:bodyPr>
            <a:lstStyle>
              <a:defPPr>
                <a:defRPr lang="en-US"/>
              </a:defPPr>
              <a:lvl1pPr marL="171450" indent="-171450" algn="ctr">
                <a:defRPr sz="1800" b="1">
                  <a:cs typeface="Calibri" panose="020F0502020204030204" pitchFamily="34" charset="0"/>
                </a:defRPr>
              </a:lvl1pPr>
            </a:lstStyle>
            <a:p>
              <a:endParaRPr lang="ko-KR" altLang="en-US" sz="1800"/>
            </a:p>
          </p:txBody>
        </p:sp>
        <p:sp>
          <p:nvSpPr>
            <p:cNvPr id="18" name="TextBox 17">
              <a:extLst>
                <a:ext uri="{FF2B5EF4-FFF2-40B4-BE49-F238E27FC236}">
                  <a16:creationId xmlns:a16="http://schemas.microsoft.com/office/drawing/2014/main" id="{D345FC80-96B1-2997-45BC-B41E7A5529DF}"/>
                </a:ext>
              </a:extLst>
            </p:cNvPr>
            <p:cNvSpPr txBox="1"/>
            <p:nvPr/>
          </p:nvSpPr>
          <p:spPr>
            <a:xfrm>
              <a:off x="-1738926" y="3345256"/>
              <a:ext cx="1169582" cy="634770"/>
            </a:xfrm>
            <a:prstGeom prst="rect">
              <a:avLst/>
            </a:prstGeom>
            <a:solidFill>
              <a:schemeClr val="bg1">
                <a:lumMod val="50000"/>
              </a:schemeClr>
            </a:solidFill>
            <a:ln w="12700">
              <a:noFill/>
            </a:ln>
          </p:spPr>
          <p:txBody>
            <a:bodyPr wrap="square" rtlCol="0" anchor="ctr">
              <a:noAutofit/>
            </a:bodyPr>
            <a:lstStyle>
              <a:defPPr>
                <a:defRPr lang="en-US"/>
              </a:defPPr>
              <a:lvl1pPr marL="171450" indent="-171450" algn="ctr">
                <a:defRPr sz="1800" b="1">
                  <a:cs typeface="Calibri" panose="020F0502020204030204" pitchFamily="34" charset="0"/>
                </a:defRPr>
              </a:lvl1pPr>
            </a:lstStyle>
            <a:p>
              <a:endParaRPr lang="ko-KR" altLang="en-US" sz="1800"/>
            </a:p>
          </p:txBody>
        </p:sp>
      </p:grpSp>
      <p:pic>
        <p:nvPicPr>
          <p:cNvPr id="2" name="Picture 1" descr="A black background with a black square&#10;&#10;Description automatically generated with medium confidence">
            <a:extLst>
              <a:ext uri="{FF2B5EF4-FFF2-40B4-BE49-F238E27FC236}">
                <a16:creationId xmlns:a16="http://schemas.microsoft.com/office/drawing/2014/main" id="{23B0646D-B093-9231-13EA-BCD364CDB156}"/>
              </a:ext>
            </a:extLst>
          </p:cNvPr>
          <p:cNvPicPr>
            <a:picLocks noChangeAspect="1"/>
          </p:cNvPicPr>
          <p:nvPr userDrawn="1"/>
        </p:nvPicPr>
        <p:blipFill>
          <a:blip r:embed="rId2"/>
          <a:stretch>
            <a:fillRect/>
          </a:stretch>
        </p:blipFill>
        <p:spPr>
          <a:xfrm>
            <a:off x="151116" y="6382898"/>
            <a:ext cx="1964267" cy="439177"/>
          </a:xfrm>
          <a:prstGeom prst="rect">
            <a:avLst/>
          </a:prstGeom>
        </p:spPr>
      </p:pic>
      <p:sp>
        <p:nvSpPr>
          <p:cNvPr id="4" name="Rectangle 3">
            <a:extLst>
              <a:ext uri="{FF2B5EF4-FFF2-40B4-BE49-F238E27FC236}">
                <a16:creationId xmlns:a16="http://schemas.microsoft.com/office/drawing/2014/main" id="{3853F2B1-BC86-4014-5D86-D92F540EAE06}"/>
              </a:ext>
            </a:extLst>
          </p:cNvPr>
          <p:cNvSpPr/>
          <p:nvPr userDrawn="1"/>
        </p:nvSpPr>
        <p:spPr>
          <a:xfrm>
            <a:off x="1639615" y="6382897"/>
            <a:ext cx="809296" cy="4230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800"/>
          </a:p>
        </p:txBody>
      </p:sp>
    </p:spTree>
    <p:extLst>
      <p:ext uri="{BB962C8B-B14F-4D97-AF65-F5344CB8AC3E}">
        <p14:creationId xmlns:p14="http://schemas.microsoft.com/office/powerpoint/2010/main" val="124827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Only">
    <p:bg>
      <p:bgPr>
        <a:solidFill>
          <a:schemeClr val="bg1"/>
        </a:solidFill>
        <a:effectLst/>
      </p:bgPr>
    </p:bg>
    <p:spTree>
      <p:nvGrpSpPr>
        <p:cNvPr id="1" name=""/>
        <p:cNvGrpSpPr/>
        <p:nvPr/>
      </p:nvGrpSpPr>
      <p:grpSpPr>
        <a:xfrm>
          <a:off x="0" y="0"/>
          <a:ext cx="0" cy="0"/>
          <a:chOff x="0" y="0"/>
          <a:chExt cx="0" cy="0"/>
        </a:xfrm>
      </p:grpSpPr>
      <p:sp>
        <p:nvSpPr>
          <p:cNvPr id="12" name="Marcador de número de diapositiva 5">
            <a:extLst>
              <a:ext uri="{FF2B5EF4-FFF2-40B4-BE49-F238E27FC236}">
                <a16:creationId xmlns:a16="http://schemas.microsoft.com/office/drawing/2014/main" id="{3BA9357F-11E9-B623-DB32-AA16F0336D11}"/>
              </a:ext>
            </a:extLst>
          </p:cNvPr>
          <p:cNvSpPr txBox="1">
            <a:spLocks/>
          </p:cNvSpPr>
          <p:nvPr userDrawn="1"/>
        </p:nvSpPr>
        <p:spPr>
          <a:xfrm>
            <a:off x="11221093" y="6437871"/>
            <a:ext cx="828095" cy="324139"/>
          </a:xfrm>
          <a:prstGeom prst="rect">
            <a:avLst/>
          </a:prstGeom>
        </p:spPr>
        <p:txBody>
          <a:bodyPr lIns="104891" tIns="52445" rIns="104891" bIns="52445"/>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F439014-E629-42E3-A58B-61A0F1C8CFFE}" type="slidenum">
              <a:rPr lang="en-US" sz="1200" b="0" smtClean="0">
                <a:solidFill>
                  <a:schemeClr val="bg1">
                    <a:lumMod val="50000"/>
                  </a:schemeClr>
                </a:solidFill>
                <a:latin typeface="Frutiger 45 Light" pitchFamily="2" charset="0"/>
                <a:cs typeface="Calibri" panose="020F0502020204030204" pitchFamily="34" charset="0"/>
              </a:rPr>
              <a:pPr algn="r"/>
              <a:t>‹#›</a:t>
            </a:fld>
            <a:endParaRPr lang="en-US" sz="1200" b="0">
              <a:solidFill>
                <a:schemeClr val="bg1">
                  <a:lumMod val="50000"/>
                </a:schemeClr>
              </a:solidFill>
              <a:latin typeface="Frutiger 45 Light" pitchFamily="2" charset="0"/>
              <a:cs typeface="Calibri" panose="020F0502020204030204" pitchFamily="34" charset="0"/>
            </a:endParaRPr>
          </a:p>
        </p:txBody>
      </p:sp>
      <p:sp>
        <p:nvSpPr>
          <p:cNvPr id="2" name="Title 1">
            <a:extLst>
              <a:ext uri="{FF2B5EF4-FFF2-40B4-BE49-F238E27FC236}">
                <a16:creationId xmlns:a16="http://schemas.microsoft.com/office/drawing/2014/main" id="{064DCCD2-E9DA-CB5C-BF93-44D82B68CD50}"/>
              </a:ext>
            </a:extLst>
          </p:cNvPr>
          <p:cNvSpPr>
            <a:spLocks noGrp="1"/>
          </p:cNvSpPr>
          <p:nvPr>
            <p:ph type="title"/>
          </p:nvPr>
        </p:nvSpPr>
        <p:spPr>
          <a:xfrm>
            <a:off x="353439" y="277576"/>
            <a:ext cx="11485124" cy="360099"/>
          </a:xfrm>
          <a:prstGeom prst="rect">
            <a:avLst/>
          </a:prstGeom>
        </p:spPr>
        <p:txBody>
          <a:bodyPr wrap="square" lIns="0" tIns="0" rIns="0" bIns="0">
            <a:spAutoFit/>
          </a:bodyPr>
          <a:lstStyle>
            <a:lvl1pPr>
              <a:defRPr sz="2600" b="1">
                <a:solidFill>
                  <a:schemeClr val="tx2"/>
                </a:solidFill>
                <a:latin typeface="Trebuchet MS" panose="020B06030202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8F1FCC90-A1E8-5702-8E79-16A6D14B80B3}"/>
              </a:ext>
            </a:extLst>
          </p:cNvPr>
          <p:cNvSpPr/>
          <p:nvPr userDrawn="1"/>
        </p:nvSpPr>
        <p:spPr>
          <a:xfrm>
            <a:off x="1" y="2222500"/>
            <a:ext cx="88900" cy="3835400"/>
          </a:xfrm>
          <a:prstGeom prst="rect">
            <a:avLst/>
          </a:prstGeom>
          <a:solidFill>
            <a:srgbClr val="E61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a:extLst>
              <a:ext uri="{FF2B5EF4-FFF2-40B4-BE49-F238E27FC236}">
                <a16:creationId xmlns:a16="http://schemas.microsoft.com/office/drawing/2014/main" id="{8E8F0840-3DF2-CC68-0909-DB09F2FAAC45}"/>
              </a:ext>
            </a:extLst>
          </p:cNvPr>
          <p:cNvSpPr/>
          <p:nvPr userDrawn="1"/>
        </p:nvSpPr>
        <p:spPr>
          <a:xfrm>
            <a:off x="12103101" y="380859"/>
            <a:ext cx="88900" cy="2619631"/>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128605927"/>
      </p:ext>
    </p:extLst>
  </p:cSld>
  <p:clrMapOvr>
    <a:masterClrMapping/>
  </p:clrMapOvr>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88F87DCB-9C97-7BB3-AA94-97494D5C0577}"/>
              </a:ext>
            </a:extLst>
          </p:cNvPr>
          <p:cNvSpPr/>
          <p:nvPr userDrawn="1"/>
        </p:nvSpPr>
        <p:spPr>
          <a:xfrm>
            <a:off x="0" y="199508"/>
            <a:ext cx="149627" cy="423949"/>
          </a:xfrm>
          <a:custGeom>
            <a:avLst/>
            <a:gdLst>
              <a:gd name="connsiteX0" fmla="*/ 0 w 249382"/>
              <a:gd name="connsiteY0" fmla="*/ 0 h 423949"/>
              <a:gd name="connsiteX1" fmla="*/ 249382 w 249382"/>
              <a:gd name="connsiteY1" fmla="*/ 0 h 423949"/>
              <a:gd name="connsiteX2" fmla="*/ 249382 w 249382"/>
              <a:gd name="connsiteY2" fmla="*/ 423949 h 423949"/>
              <a:gd name="connsiteX3" fmla="*/ 0 w 249382"/>
              <a:gd name="connsiteY3" fmla="*/ 423949 h 423949"/>
              <a:gd name="connsiteX4" fmla="*/ 0 w 249382"/>
              <a:gd name="connsiteY4" fmla="*/ 0 h 423949"/>
              <a:gd name="connsiteX0" fmla="*/ 0 w 249382"/>
              <a:gd name="connsiteY0" fmla="*/ 0 h 423949"/>
              <a:gd name="connsiteX1" fmla="*/ 249382 w 249382"/>
              <a:gd name="connsiteY1" fmla="*/ 0 h 423949"/>
              <a:gd name="connsiteX2" fmla="*/ 249382 w 249382"/>
              <a:gd name="connsiteY2" fmla="*/ 423949 h 423949"/>
              <a:gd name="connsiteX3" fmla="*/ 0 w 249382"/>
              <a:gd name="connsiteY3" fmla="*/ 423949 h 423949"/>
              <a:gd name="connsiteX4" fmla="*/ 91440 w 249382"/>
              <a:gd name="connsiteY4" fmla="*/ 91440 h 423949"/>
              <a:gd name="connsiteX0" fmla="*/ 33251 w 282633"/>
              <a:gd name="connsiteY0" fmla="*/ 0 h 423949"/>
              <a:gd name="connsiteX1" fmla="*/ 282633 w 282633"/>
              <a:gd name="connsiteY1" fmla="*/ 0 h 423949"/>
              <a:gd name="connsiteX2" fmla="*/ 282633 w 282633"/>
              <a:gd name="connsiteY2" fmla="*/ 423949 h 423949"/>
              <a:gd name="connsiteX3" fmla="*/ 33251 w 282633"/>
              <a:gd name="connsiteY3" fmla="*/ 423949 h 423949"/>
              <a:gd name="connsiteX4" fmla="*/ 0 w 282633"/>
              <a:gd name="connsiteY4" fmla="*/ 307571 h 423949"/>
              <a:gd name="connsiteX0" fmla="*/ 0 w 249382"/>
              <a:gd name="connsiteY0" fmla="*/ 0 h 423949"/>
              <a:gd name="connsiteX1" fmla="*/ 249382 w 249382"/>
              <a:gd name="connsiteY1" fmla="*/ 0 h 423949"/>
              <a:gd name="connsiteX2" fmla="*/ 249382 w 249382"/>
              <a:gd name="connsiteY2" fmla="*/ 423949 h 423949"/>
              <a:gd name="connsiteX3" fmla="*/ 0 w 249382"/>
              <a:gd name="connsiteY3" fmla="*/ 423949 h 423949"/>
            </a:gdLst>
            <a:ahLst/>
            <a:cxnLst>
              <a:cxn ang="0">
                <a:pos x="connsiteX0" y="connsiteY0"/>
              </a:cxn>
              <a:cxn ang="0">
                <a:pos x="connsiteX1" y="connsiteY1"/>
              </a:cxn>
              <a:cxn ang="0">
                <a:pos x="connsiteX2" y="connsiteY2"/>
              </a:cxn>
              <a:cxn ang="0">
                <a:pos x="connsiteX3" y="connsiteY3"/>
              </a:cxn>
            </a:cxnLst>
            <a:rect l="l" t="t" r="r" b="b"/>
            <a:pathLst>
              <a:path w="249382" h="423949">
                <a:moveTo>
                  <a:pt x="0" y="0"/>
                </a:moveTo>
                <a:lnTo>
                  <a:pt x="249382" y="0"/>
                </a:lnTo>
                <a:lnTo>
                  <a:pt x="249382" y="423949"/>
                </a:lnTo>
                <a:lnTo>
                  <a:pt x="0" y="423949"/>
                </a:lnTo>
              </a:path>
            </a:pathLst>
          </a:custGeom>
          <a:noFill/>
          <a:ln w="76200">
            <a:solidFill>
              <a:srgbClr val="005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21" name="Title 20">
            <a:extLst>
              <a:ext uri="{FF2B5EF4-FFF2-40B4-BE49-F238E27FC236}">
                <a16:creationId xmlns:a16="http://schemas.microsoft.com/office/drawing/2014/main" id="{DE87A9D7-9876-DA47-25E6-C254B490E1A9}"/>
              </a:ext>
            </a:extLst>
          </p:cNvPr>
          <p:cNvSpPr>
            <a:spLocks noGrp="1"/>
          </p:cNvSpPr>
          <p:nvPr>
            <p:ph type="title" hasCustomPrompt="1"/>
          </p:nvPr>
        </p:nvSpPr>
        <p:spPr/>
        <p:txBody>
          <a:bodyPr>
            <a:normAutofit/>
          </a:bodyPr>
          <a:lstStyle>
            <a:lvl1pPr>
              <a:defRPr sz="2800"/>
            </a:lvl1pPr>
          </a:lstStyle>
          <a:p>
            <a:r>
              <a:rPr lang="en-US"/>
              <a:t>Click to edit title</a:t>
            </a:r>
          </a:p>
        </p:txBody>
      </p:sp>
    </p:spTree>
    <p:extLst>
      <p:ext uri="{BB962C8B-B14F-4D97-AF65-F5344CB8AC3E}">
        <p14:creationId xmlns:p14="http://schemas.microsoft.com/office/powerpoint/2010/main" val="3737682543"/>
      </p:ext>
    </p:extLst>
  </p:cSld>
  <p:clrMapOvr>
    <a:masterClrMapping/>
  </p:clrMapOvr>
  <p:extLst>
    <p:ext uri="{DCECCB84-F9BA-43D5-87BE-67443E8EF086}">
      <p15:sldGuideLst xmlns:p15="http://schemas.microsoft.com/office/powerpoint/2012/main">
        <p15:guide id="1" orient="horz" pos="4032">
          <p15:clr>
            <a:srgbClr val="FBAE40"/>
          </p15:clr>
        </p15:guide>
        <p15:guide id="2" pos="336">
          <p15:clr>
            <a:srgbClr val="FBAE40"/>
          </p15:clr>
        </p15:guide>
        <p15:guide id="3" orient="horz" pos="288">
          <p15:clr>
            <a:srgbClr val="FBAE40"/>
          </p15:clr>
        </p15:guide>
        <p15:guide id="4" pos="73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F8F8F8">
            <a:alpha val="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E03DCE-30C9-F426-C00F-B9F460DC72B9}"/>
              </a:ext>
            </a:extLst>
          </p:cNvPr>
          <p:cNvSpPr/>
          <p:nvPr userDrawn="1"/>
        </p:nvSpPr>
        <p:spPr>
          <a:xfrm>
            <a:off x="11818060" y="6546057"/>
            <a:ext cx="373013" cy="31194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TextBox 2">
            <a:extLst>
              <a:ext uri="{FF2B5EF4-FFF2-40B4-BE49-F238E27FC236}">
                <a16:creationId xmlns:a16="http://schemas.microsoft.com/office/drawing/2014/main" id="{74C22D51-73B5-F05B-D4A5-8E57C78EC35B}"/>
              </a:ext>
            </a:extLst>
          </p:cNvPr>
          <p:cNvSpPr txBox="1"/>
          <p:nvPr userDrawn="1"/>
        </p:nvSpPr>
        <p:spPr>
          <a:xfrm>
            <a:off x="11818059" y="6596391"/>
            <a:ext cx="373015" cy="215444"/>
          </a:xfrm>
          <a:prstGeom prst="rect">
            <a:avLst/>
          </a:prstGeom>
          <a:solidFill>
            <a:srgbClr val="FF0000"/>
          </a:solidFill>
          <a:effectLst/>
        </p:spPr>
        <p:txBody>
          <a:bodyPr wrap="square" rtlCol="0">
            <a:spAutoFit/>
          </a:bodyPr>
          <a:lstStyle/>
          <a:p>
            <a:pPr algn="ctr"/>
            <a:fld id="{260E2A6B-A809-4840-BF14-8648BC0BDF87}" type="slidenum">
              <a:rPr lang="id-ID" sz="800" b="0" i="0" strike="noStrike" spc="0" smtClean="0">
                <a:solidFill>
                  <a:schemeClr val="bg1"/>
                </a:solidFill>
                <a:latin typeface="Calibri" panose="020F0502020204030204" pitchFamily="34" charset="0"/>
                <a:ea typeface="Open Sans Semibold" panose="020B0706030804020204" pitchFamily="34" charset="0"/>
                <a:cs typeface="Calibri" panose="020F0502020204030204" pitchFamily="34" charset="0"/>
              </a:rPr>
              <a:pPr algn="ctr"/>
              <a:t>‹#›</a:t>
            </a:fld>
            <a:endParaRPr lang="id-ID" sz="933" b="0" i="0" strike="noStrike" spc="0" dirty="0">
              <a:solidFill>
                <a:schemeClr val="bg1"/>
              </a:solidFill>
              <a:latin typeface="Calibri" panose="020F0502020204030204" pitchFamily="34" charset="0"/>
              <a:ea typeface="Open Sans Semibold" panose="020B070603080402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C94DE892-AC52-4750-88C7-B13F17F4295A}"/>
              </a:ext>
            </a:extLst>
          </p:cNvPr>
          <p:cNvCxnSpPr>
            <a:cxnSpLocks/>
          </p:cNvCxnSpPr>
          <p:nvPr userDrawn="1"/>
        </p:nvCxnSpPr>
        <p:spPr>
          <a:xfrm>
            <a:off x="0" y="399755"/>
            <a:ext cx="4064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5DCF73F-AAE0-43DE-9487-63B1CA5D3166}"/>
              </a:ext>
            </a:extLst>
          </p:cNvPr>
          <p:cNvSpPr>
            <a:spLocks noGrp="1"/>
          </p:cNvSpPr>
          <p:nvPr>
            <p:ph type="title"/>
          </p:nvPr>
        </p:nvSpPr>
        <p:spPr>
          <a:xfrm>
            <a:off x="498927" y="171155"/>
            <a:ext cx="11338560" cy="457200"/>
          </a:xfrm>
          <a:prstGeom prst="rect">
            <a:avLst/>
          </a:prstGeom>
        </p:spPr>
        <p:txBody>
          <a:bodyPr wrap="square" lIns="0" tIns="0" rIns="0" bIns="0" anchor="ctr">
            <a:noAutofit/>
          </a:bodyPr>
          <a:lstStyle>
            <a:lvl1pPr>
              <a:defRPr kumimoji="0" lang="en-US" sz="2400" b="1" i="0" u="none" strike="noStrike" kern="0" cap="none" spc="0" normalizeH="0" baseline="0" dirty="0">
                <a:ln>
                  <a:noFill/>
                </a:ln>
                <a:solidFill>
                  <a:schemeClr val="accent4"/>
                </a:solidFill>
                <a:effectLst/>
                <a:uLnTx/>
                <a:uFillTx/>
                <a:latin typeface="Calibri" panose="020F0502020204030204" pitchFamily="34" charset="0"/>
                <a:ea typeface="+mj-ea"/>
                <a:cs typeface="Calibri" panose="020F050202020403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t>Click to edit Master title style</a:t>
            </a:r>
          </a:p>
        </p:txBody>
      </p:sp>
    </p:spTree>
    <p:extLst>
      <p:ext uri="{BB962C8B-B14F-4D97-AF65-F5344CB8AC3E}">
        <p14:creationId xmlns:p14="http://schemas.microsoft.com/office/powerpoint/2010/main" val="3633169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6184540A-011B-D9A9-3F51-021BB7CF0A3B}"/>
              </a:ext>
            </a:extLst>
          </p:cNvPr>
          <p:cNvSpPr>
            <a:spLocks noGrp="1"/>
          </p:cNvSpPr>
          <p:nvPr>
            <p:ph type="title"/>
          </p:nvPr>
        </p:nvSpPr>
        <p:spPr>
          <a:xfrm>
            <a:off x="249724" y="143953"/>
            <a:ext cx="11942275" cy="43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dirty="0">
                <a:solidFill>
                  <a:srgbClr val="2850A3"/>
                </a:solidFill>
                <a:latin typeface="+mn-lt"/>
                <a:ea typeface="+mn-ea"/>
                <a:cs typeface="Calibri" panose="020F0502020204030204" pitchFamily="34" charset="0"/>
              </a:defRPr>
            </a:lvl1pPr>
          </a:lstStyle>
          <a:p>
            <a:endParaRPr lang="en-US"/>
          </a:p>
        </p:txBody>
      </p:sp>
      <p:sp>
        <p:nvSpPr>
          <p:cNvPr id="4" name="Rectangle 3">
            <a:extLst>
              <a:ext uri="{FF2B5EF4-FFF2-40B4-BE49-F238E27FC236}">
                <a16:creationId xmlns:a16="http://schemas.microsoft.com/office/drawing/2014/main" id="{5FE8D8C8-F5A6-BB9D-5415-E305C4B11A03}"/>
              </a:ext>
            </a:extLst>
          </p:cNvPr>
          <p:cNvSpPr/>
          <p:nvPr userDrawn="1"/>
        </p:nvSpPr>
        <p:spPr>
          <a:xfrm>
            <a:off x="0" y="143953"/>
            <a:ext cx="101600" cy="432000"/>
          </a:xfrm>
          <a:prstGeom prst="rect">
            <a:avLst/>
          </a:prstGeom>
          <a:solidFill>
            <a:srgbClr val="EA1939"/>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18845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03685D-D505-42E6-B2A3-1B26BC793250}"/>
              </a:ext>
            </a:extLst>
          </p:cNvPr>
          <p:cNvSpPr>
            <a:spLocks noGrp="1"/>
          </p:cNvSpPr>
          <p:nvPr>
            <p:ph type="title"/>
          </p:nvPr>
        </p:nvSpPr>
        <p:spPr>
          <a:xfrm>
            <a:off x="468085" y="365125"/>
            <a:ext cx="1088571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20300D-8B9D-444F-97B8-8F7D7E3A37FB}"/>
              </a:ext>
            </a:extLst>
          </p:cNvPr>
          <p:cNvSpPr>
            <a:spLocks noGrp="1"/>
          </p:cNvSpPr>
          <p:nvPr>
            <p:ph type="body" idx="1"/>
          </p:nvPr>
        </p:nvSpPr>
        <p:spPr>
          <a:xfrm>
            <a:off x="468085" y="1825625"/>
            <a:ext cx="10885715"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9DEDB723-1905-4E83-9D47-D0B5CFAA7945}"/>
              </a:ext>
            </a:extLst>
          </p:cNvPr>
          <p:cNvSpPr txBox="1"/>
          <p:nvPr userDrawn="1"/>
        </p:nvSpPr>
        <p:spPr>
          <a:xfrm>
            <a:off x="3144520" y="6478192"/>
            <a:ext cx="5999480" cy="249684"/>
          </a:xfrm>
          <a:prstGeom prst="rect">
            <a:avLst/>
          </a:prstGeom>
          <a:noFill/>
        </p:spPr>
        <p:txBody>
          <a:bodyPr wrap="square">
            <a:spAutoFit/>
          </a:bodyPr>
          <a:lstStyle/>
          <a:p>
            <a:pPr algn="ctr">
              <a:lnSpc>
                <a:spcPct val="107000"/>
              </a:lnSpc>
              <a:spcAft>
                <a:spcPts val="800"/>
              </a:spcAft>
            </a:pPr>
            <a:r>
              <a:rPr lang="en-US" sz="1000">
                <a:solidFill>
                  <a:srgbClr val="97A0A4"/>
                </a:solidFill>
                <a:effectLst/>
                <a:latin typeface="Calibri" panose="020F0502020204030204" pitchFamily="34" charset="0"/>
                <a:ea typeface="Calibri" panose="020F0502020204030204" pitchFamily="34" charset="0"/>
                <a:cs typeface="Calibri" panose="020F0502020204030204" pitchFamily="34" charset="0"/>
              </a:rPr>
              <a:t>©LTIMindtree | Privileged and Confidential 2025</a:t>
            </a:r>
            <a:endParaRPr lang="en-IN" sz="1000">
              <a:solidFill>
                <a:srgbClr val="595959"/>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604E6E1E-7055-8D1B-4C37-9DCF88F2180C}"/>
              </a:ext>
            </a:extLst>
          </p:cNvPr>
          <p:cNvSpPr>
            <a:spLocks noChangeArrowheads="1"/>
          </p:cNvSpPr>
          <p:nvPr userDrawn="1"/>
        </p:nvSpPr>
        <p:spPr bwMode="auto">
          <a:xfrm>
            <a:off x="6003624" y="90102"/>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200"/>
          </a:p>
        </p:txBody>
      </p:sp>
      <p:pic>
        <p:nvPicPr>
          <p:cNvPr id="29" name="Picture 28">
            <a:extLst>
              <a:ext uri="{FF2B5EF4-FFF2-40B4-BE49-F238E27FC236}">
                <a16:creationId xmlns:a16="http://schemas.microsoft.com/office/drawing/2014/main" id="{2F171322-9733-781D-E8F0-A4A2852E8C0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339246" y="6448698"/>
            <a:ext cx="1167615" cy="329551"/>
          </a:xfrm>
          <a:prstGeom prst="rect">
            <a:avLst/>
          </a:prstGeom>
        </p:spPr>
      </p:pic>
      <p:cxnSp>
        <p:nvCxnSpPr>
          <p:cNvPr id="30" name="Straight Connector 29">
            <a:extLst>
              <a:ext uri="{FF2B5EF4-FFF2-40B4-BE49-F238E27FC236}">
                <a16:creationId xmlns:a16="http://schemas.microsoft.com/office/drawing/2014/main" id="{EBFAADE7-DDFF-BF0A-D366-76DAC73818AA}"/>
              </a:ext>
            </a:extLst>
          </p:cNvPr>
          <p:cNvCxnSpPr>
            <a:cxnSpLocks/>
          </p:cNvCxnSpPr>
          <p:nvPr userDrawn="1"/>
        </p:nvCxnSpPr>
        <p:spPr>
          <a:xfrm>
            <a:off x="1327335" y="6515214"/>
            <a:ext cx="0" cy="20794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3F00A9D-A8B8-46B2-1BF7-7E8FF6AC3B0C}"/>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318593" y="6530728"/>
            <a:ext cx="909784" cy="160549"/>
          </a:xfrm>
          <a:prstGeom prst="rect">
            <a:avLst/>
          </a:prstGeom>
        </p:spPr>
      </p:pic>
    </p:spTree>
    <p:extLst>
      <p:ext uri="{BB962C8B-B14F-4D97-AF65-F5344CB8AC3E}">
        <p14:creationId xmlns:p14="http://schemas.microsoft.com/office/powerpoint/2010/main" val="24656527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Calibri" panose="020F050202020403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panose="020F050202020403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panose="020F050202020403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panose="020F050202020403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panose="020F050202020403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03685D-D505-42E6-B2A3-1B26BC793250}"/>
              </a:ext>
            </a:extLst>
          </p:cNvPr>
          <p:cNvSpPr>
            <a:spLocks noGrp="1"/>
          </p:cNvSpPr>
          <p:nvPr>
            <p:ph type="title"/>
          </p:nvPr>
        </p:nvSpPr>
        <p:spPr>
          <a:xfrm>
            <a:off x="468085" y="365125"/>
            <a:ext cx="1088571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20300D-8B9D-444F-97B8-8F7D7E3A37FB}"/>
              </a:ext>
            </a:extLst>
          </p:cNvPr>
          <p:cNvSpPr>
            <a:spLocks noGrp="1"/>
          </p:cNvSpPr>
          <p:nvPr>
            <p:ph type="body" idx="1"/>
          </p:nvPr>
        </p:nvSpPr>
        <p:spPr>
          <a:xfrm>
            <a:off x="468085" y="1825625"/>
            <a:ext cx="10885715"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9DEDB723-1905-4E83-9D47-D0B5CFAA7945}"/>
              </a:ext>
            </a:extLst>
          </p:cNvPr>
          <p:cNvSpPr txBox="1"/>
          <p:nvPr userDrawn="1"/>
        </p:nvSpPr>
        <p:spPr>
          <a:xfrm>
            <a:off x="3144520" y="6478192"/>
            <a:ext cx="5999480" cy="24968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000" b="0" i="0" u="none" strike="noStrike" kern="1200" cap="none" spc="0" normalizeH="0" baseline="0" noProof="0">
                <a:ln>
                  <a:noFill/>
                </a:ln>
                <a:solidFill>
                  <a:srgbClr val="97A0A4"/>
                </a:solidFill>
                <a:effectLst/>
                <a:uLnTx/>
                <a:uFillTx/>
                <a:latin typeface="Calibri" panose="020F0502020204030204" pitchFamily="34" charset="0"/>
                <a:ea typeface="Calibri" panose="020F0502020204030204" pitchFamily="34" charset="0"/>
                <a:cs typeface="Calibri" panose="020F0502020204030204" pitchFamily="34" charset="0"/>
              </a:rPr>
              <a:t>©LTIMindtree | Privileged and Confidential 2025</a:t>
            </a:r>
            <a:endParaRPr kumimoji="0" lang="en-IN" sz="1000" b="0" i="0" u="none" strike="noStrike" kern="120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604E6E1E-7055-8D1B-4C37-9DCF88F2180C}"/>
              </a:ext>
            </a:extLst>
          </p:cNvPr>
          <p:cNvSpPr>
            <a:spLocks noChangeArrowheads="1"/>
          </p:cNvSpPr>
          <p:nvPr userDrawn="1"/>
        </p:nvSpPr>
        <p:spPr bwMode="auto">
          <a:xfrm>
            <a:off x="6003624" y="90102"/>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Frutiger 45 Light"/>
              <a:ea typeface="+mn-ea"/>
              <a:cs typeface="+mn-cs"/>
            </a:endParaRPr>
          </a:p>
        </p:txBody>
      </p:sp>
      <p:pic>
        <p:nvPicPr>
          <p:cNvPr id="29" name="Picture 28">
            <a:extLst>
              <a:ext uri="{FF2B5EF4-FFF2-40B4-BE49-F238E27FC236}">
                <a16:creationId xmlns:a16="http://schemas.microsoft.com/office/drawing/2014/main" id="{2F171322-9733-781D-E8F0-A4A2852E8C0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339246" y="6448698"/>
            <a:ext cx="1167615" cy="329551"/>
          </a:xfrm>
          <a:prstGeom prst="rect">
            <a:avLst/>
          </a:prstGeom>
        </p:spPr>
      </p:pic>
      <p:cxnSp>
        <p:nvCxnSpPr>
          <p:cNvPr id="30" name="Straight Connector 29">
            <a:extLst>
              <a:ext uri="{FF2B5EF4-FFF2-40B4-BE49-F238E27FC236}">
                <a16:creationId xmlns:a16="http://schemas.microsoft.com/office/drawing/2014/main" id="{EBFAADE7-DDFF-BF0A-D366-76DAC73818AA}"/>
              </a:ext>
            </a:extLst>
          </p:cNvPr>
          <p:cNvCxnSpPr>
            <a:cxnSpLocks/>
          </p:cNvCxnSpPr>
          <p:nvPr userDrawn="1"/>
        </p:nvCxnSpPr>
        <p:spPr>
          <a:xfrm>
            <a:off x="1327335" y="6515214"/>
            <a:ext cx="0" cy="20794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3F00A9D-A8B8-46B2-1BF7-7E8FF6AC3B0C}"/>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318593" y="6530728"/>
            <a:ext cx="909784" cy="160549"/>
          </a:xfrm>
          <a:prstGeom prst="rect">
            <a:avLst/>
          </a:prstGeom>
        </p:spPr>
      </p:pic>
    </p:spTree>
    <p:extLst>
      <p:ext uri="{BB962C8B-B14F-4D97-AF65-F5344CB8AC3E}">
        <p14:creationId xmlns:p14="http://schemas.microsoft.com/office/powerpoint/2010/main" val="31118858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Calibri" panose="020F050202020403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panose="020F050202020403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panose="020F050202020403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panose="020F050202020403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panose="020F050202020403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08878D6-0F24-F30A-8617-383063063CBB}"/>
              </a:ext>
            </a:extLst>
          </p:cNvPr>
          <p:cNvCxnSpPr>
            <a:cxnSpLocks/>
          </p:cNvCxnSpPr>
          <p:nvPr/>
        </p:nvCxnSpPr>
        <p:spPr>
          <a:xfrm flipH="1">
            <a:off x="4863349" y="5664881"/>
            <a:ext cx="3393649" cy="0"/>
          </a:xfrm>
          <a:prstGeom prst="line">
            <a:avLst/>
          </a:prstGeom>
          <a:ln w="19050">
            <a:solidFill>
              <a:schemeClr val="bg1">
                <a:alpha val="21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itle 14">
            <a:extLst>
              <a:ext uri="{FF2B5EF4-FFF2-40B4-BE49-F238E27FC236}">
                <a16:creationId xmlns:a16="http://schemas.microsoft.com/office/drawing/2014/main" id="{CBA18D43-991C-B16B-2C0F-2C49EC4F352A}"/>
              </a:ext>
            </a:extLst>
          </p:cNvPr>
          <p:cNvSpPr txBox="1">
            <a:spLocks/>
          </p:cNvSpPr>
          <p:nvPr/>
        </p:nvSpPr>
        <p:spPr>
          <a:xfrm>
            <a:off x="4728869" y="4494678"/>
            <a:ext cx="5951831" cy="1021103"/>
          </a:xfrm>
          <a:prstGeom prst="rect">
            <a:avLst/>
          </a:prstGeom>
        </p:spPr>
        <p:txBody>
          <a:bodyPr/>
          <a:lstStyle>
            <a:defPPr>
              <a:defRPr lang="en-US"/>
            </a:defPPr>
            <a:lvl1pPr marR="0" lvl="0" indent="0" fontAlgn="auto">
              <a:lnSpc>
                <a:spcPts val="4100"/>
              </a:lnSpc>
              <a:spcBef>
                <a:spcPts val="0"/>
              </a:spcBef>
              <a:spcAft>
                <a:spcPts val="0"/>
              </a:spcAft>
              <a:buClrTx/>
              <a:buSzTx/>
              <a:buFont typeface="Arial" panose="020B0604020202020204" pitchFamily="34" charset="0"/>
              <a:buNone/>
              <a:tabLst/>
              <a:defRPr kumimoji="0" sz="4400" b="0" i="0" u="none" strike="noStrike" cap="none" spc="0" normalizeH="0" baseline="0">
                <a:ln>
                  <a:noFill/>
                </a:ln>
                <a:solidFill>
                  <a:srgbClr val="00AAF6"/>
                </a:solidFill>
                <a:effectLst/>
                <a:uLnTx/>
                <a:uFillTx/>
                <a:ea typeface="Source Sans Pro" panose="020B0503030403020204" pitchFamily="34" charset="0"/>
                <a:cs typeface="Open Sans" panose="020B0606030504020204" pitchFamily="34" charset="0"/>
              </a:defRPr>
            </a:lvl1pPr>
            <a:lvl2pPr marL="685800" indent="-228600">
              <a:lnSpc>
                <a:spcPct val="90000"/>
              </a:lnSpc>
              <a:spcBef>
                <a:spcPts val="500"/>
              </a:spcBef>
              <a:buFont typeface="Arial" panose="020B0604020202020204" pitchFamily="34" charset="0"/>
              <a:buChar char="•"/>
              <a:defRPr sz="2400">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121911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3200" dirty="0" err="1">
                <a:solidFill>
                  <a:srgbClr val="FFFFFF"/>
                </a:solidFill>
                <a:latin typeface="Frutiger 45 Light"/>
              </a:rPr>
              <a:t>LoanIQ</a:t>
            </a:r>
            <a:r>
              <a:rPr kumimoji="0" lang="en-IN" sz="3200" b="0" i="0" u="none" strike="noStrike" kern="1200" cap="none" spc="0" normalizeH="0" baseline="0" noProof="0" dirty="0">
                <a:ln>
                  <a:noFill/>
                </a:ln>
                <a:solidFill>
                  <a:srgbClr val="FFFFFF"/>
                </a:solidFill>
                <a:effectLst/>
                <a:uLnTx/>
                <a:uFillTx/>
                <a:latin typeface="Frutiger 45 Light"/>
                <a:cs typeface="Open Sans" panose="020B0606030504020204" pitchFamily="34" charset="0"/>
              </a:rPr>
              <a:t> Capability</a:t>
            </a:r>
          </a:p>
        </p:txBody>
      </p:sp>
      <p:sp>
        <p:nvSpPr>
          <p:cNvPr id="9" name="Title 14">
            <a:extLst>
              <a:ext uri="{FF2B5EF4-FFF2-40B4-BE49-F238E27FC236}">
                <a16:creationId xmlns:a16="http://schemas.microsoft.com/office/drawing/2014/main" id="{BBB53981-C9EF-7CBC-8E68-D456BEACF66A}"/>
              </a:ext>
            </a:extLst>
          </p:cNvPr>
          <p:cNvSpPr txBox="1">
            <a:spLocks/>
          </p:cNvSpPr>
          <p:nvPr/>
        </p:nvSpPr>
        <p:spPr>
          <a:xfrm>
            <a:off x="4863348" y="5766531"/>
            <a:ext cx="4475949" cy="297454"/>
          </a:xfrm>
          <a:prstGeom prst="rect">
            <a:avLst/>
          </a:prstGeom>
          <a:no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lang="en-US" sz="3200" b="1" kern="1200" dirty="0">
                <a:solidFill>
                  <a:schemeClr val="bg1"/>
                </a:solidFill>
                <a:latin typeface="Trebuchet MS" panose="020B0703020202090204" pitchFamily="34" charset="0"/>
                <a:ea typeface="Trebuchet MS" panose="020B0703020202090204" pitchFamily="34" charset="0"/>
                <a:cs typeface="Calibri" panose="020F0502020204030204" pitchFamily="34" charset="0"/>
              </a:defRPr>
            </a:lvl1pPr>
          </a:lstStyle>
          <a:p>
            <a:pPr marL="0" marR="0" lvl="0" indent="0" algn="l" defTabSz="685783" rtl="0" eaLnBrk="1" fontAlgn="auto" latinLnBrk="0" hangingPunct="1">
              <a:lnSpc>
                <a:spcPct val="100000"/>
              </a:lnSpc>
              <a:spcBef>
                <a:spcPct val="0"/>
              </a:spcBef>
              <a:spcAft>
                <a:spcPts val="0"/>
              </a:spcAft>
              <a:buClrTx/>
              <a:buSzTx/>
              <a:buFontTx/>
              <a:buNone/>
              <a:tabLst/>
              <a:defRPr/>
            </a:pPr>
            <a:r>
              <a:rPr kumimoji="0" lang="en-US" sz="1333" b="0" i="0" u="none" strike="noStrike" kern="1200" cap="none" spc="0" normalizeH="0" baseline="0" noProof="0">
                <a:ln>
                  <a:noFill/>
                </a:ln>
                <a:solidFill>
                  <a:srgbClr val="FFFFFF"/>
                </a:solidFill>
                <a:effectLst/>
                <a:uLnTx/>
                <a:uFillTx/>
                <a:latin typeface="Frutiger 45 Light"/>
                <a:cs typeface="Calibri" panose="020F0502020204030204" pitchFamily="34" charset="0"/>
              </a:rPr>
              <a:t>Jun 2025</a:t>
            </a:r>
            <a:endParaRPr kumimoji="0" lang="en-US" sz="1867" b="0" i="0" u="none" strike="noStrike" kern="1200" cap="none" spc="0" normalizeH="0" baseline="0" noProof="0">
              <a:ln>
                <a:noFill/>
              </a:ln>
              <a:solidFill>
                <a:srgbClr val="FFFFFF"/>
              </a:solidFill>
              <a:effectLst/>
              <a:uLnTx/>
              <a:uFillTx/>
              <a:latin typeface="Frutiger 45 Light"/>
              <a:cs typeface="Calibri" panose="020F0502020204030204" pitchFamily="34" charset="0"/>
            </a:endParaRPr>
          </a:p>
        </p:txBody>
      </p:sp>
      <p:grpSp>
        <p:nvGrpSpPr>
          <p:cNvPr id="5" name="Group 4">
            <a:extLst>
              <a:ext uri="{FF2B5EF4-FFF2-40B4-BE49-F238E27FC236}">
                <a16:creationId xmlns:a16="http://schemas.microsoft.com/office/drawing/2014/main" id="{0909F283-F7CF-3C80-045B-D4091325CD1F}"/>
              </a:ext>
            </a:extLst>
          </p:cNvPr>
          <p:cNvGrpSpPr/>
          <p:nvPr/>
        </p:nvGrpSpPr>
        <p:grpSpPr>
          <a:xfrm>
            <a:off x="8510879" y="1876516"/>
            <a:ext cx="3739515" cy="585856"/>
            <a:chOff x="8615046" y="1922814"/>
            <a:chExt cx="3739514" cy="585856"/>
          </a:xfrm>
        </p:grpSpPr>
        <p:pic>
          <p:nvPicPr>
            <p:cNvPr id="10" name="Picture 9">
              <a:extLst>
                <a:ext uri="{FF2B5EF4-FFF2-40B4-BE49-F238E27FC236}">
                  <a16:creationId xmlns:a16="http://schemas.microsoft.com/office/drawing/2014/main" id="{1D40EB8A-E212-150E-D22F-F31868CEC3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278836" y="1922814"/>
              <a:ext cx="2075724" cy="585856"/>
            </a:xfrm>
            <a:prstGeom prst="rect">
              <a:avLst/>
            </a:prstGeom>
          </p:spPr>
        </p:pic>
        <p:cxnSp>
          <p:nvCxnSpPr>
            <p:cNvPr id="14" name="Straight Connector 13">
              <a:extLst>
                <a:ext uri="{FF2B5EF4-FFF2-40B4-BE49-F238E27FC236}">
                  <a16:creationId xmlns:a16="http://schemas.microsoft.com/office/drawing/2014/main" id="{AE5B9B71-D4DE-2543-A3ED-A4DFD636B8BB}"/>
                </a:ext>
              </a:extLst>
            </p:cNvPr>
            <p:cNvCxnSpPr>
              <a:cxnSpLocks/>
            </p:cNvCxnSpPr>
            <p:nvPr userDrawn="1"/>
          </p:nvCxnSpPr>
          <p:spPr>
            <a:xfrm>
              <a:off x="10258567" y="1999981"/>
              <a:ext cx="0" cy="431524"/>
            </a:xfrm>
            <a:prstGeom prst="line">
              <a:avLst/>
            </a:prstGeom>
            <a:ln w="3175">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5B740DF6-78D6-88B7-973D-E8767F3AF8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5046" y="2063734"/>
              <a:ext cx="1550034" cy="273535"/>
            </a:xfrm>
            <a:prstGeom prst="rect">
              <a:avLst/>
            </a:prstGeom>
          </p:spPr>
        </p:pic>
      </p:grpSp>
    </p:spTree>
    <p:extLst>
      <p:ext uri="{BB962C8B-B14F-4D97-AF65-F5344CB8AC3E}">
        <p14:creationId xmlns:p14="http://schemas.microsoft.com/office/powerpoint/2010/main" val="47529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2271C21-88F0-4CF9-7F49-5915A78624C5}"/>
              </a:ext>
            </a:extLst>
          </p:cNvPr>
          <p:cNvSpPr/>
          <p:nvPr/>
        </p:nvSpPr>
        <p:spPr>
          <a:xfrm>
            <a:off x="9513450" y="2277815"/>
            <a:ext cx="2518337" cy="451916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12750" rtl="0" eaLnBrk="1" fontAlgn="auto" latinLnBrk="0" hangingPunct="1">
              <a:lnSpc>
                <a:spcPct val="120000"/>
              </a:lnSpc>
              <a:spcBef>
                <a:spcPts val="200"/>
              </a:spcBef>
              <a:spcAft>
                <a:spcPts val="200"/>
              </a:spcAft>
              <a:buClrTx/>
              <a:buSzTx/>
              <a:buFontTx/>
              <a:buNone/>
              <a:tabLst/>
              <a:defRPr/>
            </a:pPr>
            <a:r>
              <a:rPr kumimoji="0" lang="en-US" sz="1100" b="1" i="0" u="none" strike="noStrike" kern="0" cap="none" spc="0" normalizeH="0" baseline="0" noProof="0">
                <a:ln>
                  <a:noFill/>
                </a:ln>
                <a:solidFill>
                  <a:srgbClr val="000000"/>
                </a:solidFill>
                <a:effectLst/>
                <a:uLnTx/>
                <a:uFillTx/>
                <a:latin typeface="Trebuchet MS" panose="020B0603020202020204" pitchFamily="34" charset="0"/>
                <a:ea typeface="+mn-ea"/>
                <a:cs typeface="+mn-cs"/>
              </a:rPr>
              <a:t>Fusion Global Pay Plus</a:t>
            </a:r>
          </a:p>
          <a:p>
            <a:pPr marL="285750" marR="0" lvl="0" indent="-285750" algn="l" defTabSz="412750" rtl="0" eaLnBrk="1" fontAlgn="auto" latinLnBrk="0" hangingPunct="1">
              <a:lnSpc>
                <a:spcPct val="120000"/>
              </a:lnSpc>
              <a:spcBef>
                <a:spcPts val="20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Trebuchet MS" panose="020B0603020202020204" pitchFamily="34" charset="0"/>
                <a:ea typeface="Segoe UI" panose="020B0502040204020203" pitchFamily="34" charset="0"/>
                <a:cs typeface="Segoe UI" panose="020B0502040204020203" pitchFamily="34" charset="0"/>
              </a:rPr>
              <a:t>Managed services partner for GPP Implementation globally</a:t>
            </a:r>
          </a:p>
          <a:p>
            <a:pPr marL="285750" marR="0" lvl="0" indent="-285750" algn="l" defTabSz="412750" rtl="0" eaLnBrk="1" fontAlgn="auto" latinLnBrk="0" hangingPunct="1">
              <a:lnSpc>
                <a:spcPct val="120000"/>
              </a:lnSpc>
              <a:spcBef>
                <a:spcPts val="20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Trebuchet MS" panose="020B0603020202020204" pitchFamily="34" charset="0"/>
                <a:ea typeface="Segoe UI" panose="020B0502040204020203" pitchFamily="34" charset="0"/>
                <a:cs typeface="Segoe UI" panose="020B0502040204020203" pitchFamily="34" charset="0"/>
              </a:rPr>
              <a:t>Product Engineering Services to accelerate product delivery</a:t>
            </a:r>
            <a:endParaRPr kumimoji="0" lang="en-US" sz="400" b="0" i="0" u="none" strike="noStrike" kern="1200" cap="none" spc="0" normalizeH="0" baseline="0" noProof="0">
              <a:ln>
                <a:noFill/>
              </a:ln>
              <a:solidFill>
                <a:srgbClr val="000000"/>
              </a:solidFill>
              <a:effectLst/>
              <a:uLnTx/>
              <a:uFillTx/>
              <a:latin typeface="Trebuchet MS" panose="020B0603020202020204" pitchFamily="34" charset="0"/>
              <a:ea typeface="Segoe UI" panose="020B0502040204020203" pitchFamily="34" charset="0"/>
              <a:cs typeface="Segoe UI" panose="020B0502040204020203" pitchFamily="34" charset="0"/>
            </a:endParaRPr>
          </a:p>
          <a:p>
            <a:pPr marL="0" marR="0" lvl="0" indent="0" algn="l" defTabSz="412750" rtl="0" eaLnBrk="1" fontAlgn="auto" latinLnBrk="0" hangingPunct="1">
              <a:lnSpc>
                <a:spcPct val="120000"/>
              </a:lnSpc>
              <a:spcBef>
                <a:spcPts val="200"/>
              </a:spcBef>
              <a:spcAft>
                <a:spcPts val="200"/>
              </a:spcAft>
              <a:buClrTx/>
              <a:buSzTx/>
              <a:buFontTx/>
              <a:buNone/>
              <a:tabLst/>
              <a:defRPr/>
            </a:pPr>
            <a:r>
              <a:rPr kumimoji="0" lang="en-US" sz="1100" b="1" i="0" u="none" strike="noStrike" kern="0" cap="none" spc="0" normalizeH="0" baseline="0" noProof="0">
                <a:ln>
                  <a:noFill/>
                </a:ln>
                <a:solidFill>
                  <a:srgbClr val="000000"/>
                </a:solidFill>
                <a:effectLst/>
                <a:uLnTx/>
                <a:uFillTx/>
                <a:latin typeface="Trebuchet MS" panose="020B0603020202020204" pitchFamily="34" charset="0"/>
                <a:ea typeface="+mn-ea"/>
                <a:cs typeface="+mn-cs"/>
              </a:rPr>
              <a:t>Payments SaaS (P2G)</a:t>
            </a:r>
          </a:p>
          <a:p>
            <a:pPr marL="285750" marR="0" lvl="0" indent="-285750" algn="l" defTabSz="412750" rtl="0" eaLnBrk="1" fontAlgn="auto" latinLnBrk="0" hangingPunct="1">
              <a:lnSpc>
                <a:spcPct val="120000"/>
              </a:lnSpc>
              <a:spcBef>
                <a:spcPts val="20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Trebuchet MS" panose="020B0603020202020204" pitchFamily="34" charset="0"/>
                <a:ea typeface="Segoe UI" panose="020B0502040204020203" pitchFamily="34" charset="0"/>
                <a:cs typeface="Segoe UI" panose="020B0502040204020203" pitchFamily="34" charset="0"/>
              </a:rPr>
              <a:t>Exclusive partner for Nordics, UK&amp;I for Payments to Go SaaS offering</a:t>
            </a:r>
          </a:p>
          <a:p>
            <a:pPr marL="285750" marR="0" lvl="0" indent="-285750" algn="l" defTabSz="412750" rtl="0" eaLnBrk="1" fontAlgn="auto" latinLnBrk="0" hangingPunct="1">
              <a:lnSpc>
                <a:spcPct val="120000"/>
              </a:lnSpc>
              <a:spcBef>
                <a:spcPts val="20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Trebuchet MS" panose="020B0603020202020204" pitchFamily="34" charset="0"/>
                <a:ea typeface="Segoe UI" panose="020B0502040204020203" pitchFamily="34" charset="0"/>
                <a:cs typeface="Segoe UI" panose="020B0502040204020203" pitchFamily="34" charset="0"/>
              </a:rPr>
              <a:t>Partner for North America with dedicated customers assigned</a:t>
            </a:r>
          </a:p>
          <a:p>
            <a:pPr marL="0" marR="0" lvl="0" indent="0" algn="l" defTabSz="412750" rtl="0" eaLnBrk="1" fontAlgn="auto" latinLnBrk="0" hangingPunct="1">
              <a:lnSpc>
                <a:spcPct val="120000"/>
              </a:lnSpc>
              <a:spcBef>
                <a:spcPts val="200"/>
              </a:spcBef>
              <a:spcAft>
                <a:spcPts val="200"/>
              </a:spcAft>
              <a:buClrTx/>
              <a:buSzTx/>
              <a:buFontTx/>
              <a:buNone/>
              <a:tabLst/>
              <a:defRPr/>
            </a:pPr>
            <a:endParaRPr kumimoji="0" lang="en-US" sz="400" b="0" i="0" u="none" strike="noStrike" kern="1200" cap="none" spc="0" normalizeH="0" baseline="0" noProof="0">
              <a:ln>
                <a:noFill/>
              </a:ln>
              <a:solidFill>
                <a:srgbClr val="000000"/>
              </a:solidFill>
              <a:effectLst/>
              <a:uLnTx/>
              <a:uFillTx/>
              <a:latin typeface="Trebuchet MS" panose="020B0603020202020204" pitchFamily="34" charset="0"/>
              <a:ea typeface="Segoe UI" panose="020B0502040204020203" pitchFamily="34" charset="0"/>
              <a:cs typeface="Segoe UI" panose="020B0502040204020203" pitchFamily="34" charset="0"/>
            </a:endParaRPr>
          </a:p>
          <a:p>
            <a:pPr marL="0" marR="0" lvl="0" indent="0" algn="l" defTabSz="412750" rtl="0" eaLnBrk="1" fontAlgn="auto" latinLnBrk="0" hangingPunct="1">
              <a:lnSpc>
                <a:spcPct val="120000"/>
              </a:lnSpc>
              <a:spcBef>
                <a:spcPts val="200"/>
              </a:spcBef>
              <a:spcAft>
                <a:spcPts val="200"/>
              </a:spcAft>
              <a:buClrTx/>
              <a:buSzTx/>
              <a:buFontTx/>
              <a:buNone/>
              <a:tabLst/>
              <a:defRPr/>
            </a:pPr>
            <a:r>
              <a:rPr kumimoji="0" lang="en-US" sz="1100" b="1" i="0" u="none" strike="noStrike" kern="0" cap="none" spc="0" normalizeH="0" baseline="0" noProof="0">
                <a:ln>
                  <a:noFill/>
                </a:ln>
                <a:solidFill>
                  <a:srgbClr val="000000"/>
                </a:solidFill>
                <a:effectLst/>
                <a:uLnTx/>
                <a:uFillTx/>
                <a:latin typeface="Trebuchet MS" panose="020B0603020202020204" pitchFamily="34" charset="0"/>
                <a:ea typeface="+mn-ea"/>
                <a:cs typeface="+mn-cs"/>
              </a:rPr>
              <a:t>Payments as a Platform</a:t>
            </a:r>
          </a:p>
          <a:p>
            <a:pPr marL="285750" marR="0" lvl="1" indent="-285750" algn="l" defTabSz="412750" rtl="0" eaLnBrk="1" fontAlgn="auto" latinLnBrk="0" hangingPunct="1">
              <a:lnSpc>
                <a:spcPct val="120000"/>
              </a:lnSpc>
              <a:spcBef>
                <a:spcPts val="20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Trebuchet MS" panose="020B0603020202020204" pitchFamily="34" charset="0"/>
                <a:ea typeface="+mn-ea"/>
                <a:cs typeface="Segoe UI" panose="020B0502040204020203" pitchFamily="34" charset="0"/>
              </a:rPr>
              <a:t>Strategic partnership with Finastra in P27 (New Payment Platform) &amp; </a:t>
            </a:r>
            <a:r>
              <a:rPr kumimoji="0" lang="en-US" sz="900" b="0" i="0" u="none" strike="noStrike" kern="1200" cap="none" spc="0" normalizeH="0" baseline="0" noProof="0" err="1">
                <a:ln>
                  <a:noFill/>
                </a:ln>
                <a:solidFill>
                  <a:srgbClr val="000000"/>
                </a:solidFill>
                <a:effectLst/>
                <a:uLnTx/>
                <a:uFillTx/>
                <a:latin typeface="Trebuchet MS" panose="020B0603020202020204" pitchFamily="34" charset="0"/>
                <a:ea typeface="+mn-ea"/>
                <a:cs typeface="Segoe UI" panose="020B0502040204020203" pitchFamily="34" charset="0"/>
              </a:rPr>
              <a:t>FusionFabric</a:t>
            </a:r>
            <a:r>
              <a:rPr kumimoji="0" lang="en-US" sz="900" b="0" i="0" u="none" strike="noStrike" kern="1200" cap="none" spc="0" normalizeH="0" baseline="0" noProof="0">
                <a:ln>
                  <a:noFill/>
                </a:ln>
                <a:solidFill>
                  <a:srgbClr val="000000"/>
                </a:solidFill>
                <a:effectLst/>
                <a:uLnTx/>
                <a:uFillTx/>
                <a:latin typeface="Trebuchet MS" panose="020B0603020202020204" pitchFamily="34" charset="0"/>
                <a:ea typeface="+mn-ea"/>
                <a:cs typeface="Segoe UI" panose="020B0502040204020203" pitchFamily="34" charset="0"/>
              </a:rPr>
              <a:t> cloud Platform-as-a-Service (PaaS) in Nordics</a:t>
            </a:r>
          </a:p>
          <a:p>
            <a:pPr marL="0" marR="0" lvl="0" indent="0" algn="l" defTabSz="412750" rtl="0" eaLnBrk="1" fontAlgn="auto" latinLnBrk="0" hangingPunct="1">
              <a:lnSpc>
                <a:spcPct val="120000"/>
              </a:lnSpc>
              <a:spcBef>
                <a:spcPts val="200"/>
              </a:spcBef>
              <a:spcAft>
                <a:spcPts val="200"/>
              </a:spcAft>
              <a:buClrTx/>
              <a:buSzTx/>
              <a:buFontTx/>
              <a:buNone/>
              <a:tabLst/>
              <a:defRPr/>
            </a:pPr>
            <a:r>
              <a:rPr kumimoji="0" lang="en-US" sz="1100" b="1" i="0" u="none" strike="noStrike" kern="0" cap="none" spc="0" normalizeH="0" baseline="0" noProof="0">
                <a:ln>
                  <a:noFill/>
                </a:ln>
                <a:solidFill>
                  <a:srgbClr val="000000"/>
                </a:solidFill>
                <a:effectLst/>
                <a:uLnTx/>
                <a:uFillTx/>
                <a:latin typeface="Trebuchet MS" panose="020B0603020202020204" pitchFamily="34" charset="0"/>
                <a:ea typeface="+mn-ea"/>
                <a:cs typeface="+mn-cs"/>
              </a:rPr>
              <a:t>Leverage  Academy.AI </a:t>
            </a:r>
          </a:p>
          <a:p>
            <a:pPr marL="171450" marR="0" lvl="0" indent="-171450" algn="l" defTabSz="412750" rtl="0" eaLnBrk="1" fontAlgn="auto" latinLnBrk="0" hangingPunct="1">
              <a:lnSpc>
                <a:spcPct val="120000"/>
              </a:lnSpc>
              <a:spcBef>
                <a:spcPts val="20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Trebuchet MS" panose="020B0603020202020204" pitchFamily="34" charset="0"/>
                <a:ea typeface="+mn-ea"/>
                <a:cs typeface="Segoe UI" panose="020B0502040204020203" pitchFamily="34" charset="0"/>
              </a:rPr>
              <a:t>Being a Finastra Partner LTIM can leverage Academy.AI  Finastra Learning academy </a:t>
            </a:r>
          </a:p>
          <a:p>
            <a:pPr marL="171450" marR="0" lvl="0" indent="-171450" algn="l" defTabSz="412750" rtl="0" eaLnBrk="1" fontAlgn="auto" latinLnBrk="0" hangingPunct="1">
              <a:lnSpc>
                <a:spcPct val="120000"/>
              </a:lnSpc>
              <a:spcBef>
                <a:spcPts val="20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Trebuchet MS" panose="020B0603020202020204" pitchFamily="34" charset="0"/>
                <a:ea typeface="+mn-ea"/>
                <a:cs typeface="Segoe UI" panose="020B0502040204020203" pitchFamily="34" charset="0"/>
              </a:rPr>
              <a:t>Role-based learning paths</a:t>
            </a:r>
          </a:p>
          <a:p>
            <a:pPr marL="171450" marR="0" lvl="0" indent="-171450" algn="l" defTabSz="412750" rtl="0" eaLnBrk="1" fontAlgn="auto" latinLnBrk="0" hangingPunct="1">
              <a:lnSpc>
                <a:spcPct val="120000"/>
              </a:lnSpc>
              <a:spcBef>
                <a:spcPts val="20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Trebuchet MS" panose="020B0603020202020204" pitchFamily="34" charset="0"/>
                <a:ea typeface="+mn-ea"/>
                <a:cs typeface="Segoe UI" panose="020B0502040204020203" pitchFamily="34" charset="0"/>
              </a:rPr>
              <a:t>Role-based learning paths</a:t>
            </a:r>
          </a:p>
        </p:txBody>
      </p:sp>
      <p:sp>
        <p:nvSpPr>
          <p:cNvPr id="32" name="Rectangle 31">
            <a:extLst>
              <a:ext uri="{FF2B5EF4-FFF2-40B4-BE49-F238E27FC236}">
                <a16:creationId xmlns:a16="http://schemas.microsoft.com/office/drawing/2014/main" id="{8AD59BC2-FEEB-9418-2E84-44F62FE6F9A2}"/>
              </a:ext>
            </a:extLst>
          </p:cNvPr>
          <p:cNvSpPr/>
          <p:nvPr/>
        </p:nvSpPr>
        <p:spPr>
          <a:xfrm>
            <a:off x="9374242" y="2112511"/>
            <a:ext cx="2527213" cy="231747"/>
          </a:xfrm>
          <a:prstGeom prst="rect">
            <a:avLst/>
          </a:prstGeom>
          <a:solidFill>
            <a:srgbClr val="353D58"/>
          </a:solidFill>
          <a:ln w="9525" cap="flat" cmpd="sng" algn="ctr">
            <a:noFill/>
            <a:prstDash val="solid"/>
          </a:ln>
          <a:effectLst/>
        </p:spPr>
        <p:txBody>
          <a:bodyPr rtlCol="0" anchor="ctr"/>
          <a:lstStyle/>
          <a:p>
            <a:pPr marL="0" marR="0" lvl="0" indent="0" algn="ctr" defTabSz="41275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Trebuchet MS" panose="020B0603020202020204" pitchFamily="34" charset="0"/>
                <a:ea typeface="+mn-ea"/>
                <a:cs typeface="+mn-cs"/>
                <a:sym typeface="Helvetica Light"/>
              </a:rPr>
              <a:t>Leveraging our Partnership</a:t>
            </a:r>
          </a:p>
        </p:txBody>
      </p:sp>
      <p:sp>
        <p:nvSpPr>
          <p:cNvPr id="33" name="Rectangle 32">
            <a:extLst>
              <a:ext uri="{FF2B5EF4-FFF2-40B4-BE49-F238E27FC236}">
                <a16:creationId xmlns:a16="http://schemas.microsoft.com/office/drawing/2014/main" id="{05902724-49EA-1584-3143-7F80E5EBEF29}"/>
              </a:ext>
            </a:extLst>
          </p:cNvPr>
          <p:cNvSpPr/>
          <p:nvPr/>
        </p:nvSpPr>
        <p:spPr>
          <a:xfrm>
            <a:off x="855442" y="2410657"/>
            <a:ext cx="8114735" cy="231747"/>
          </a:xfrm>
          <a:prstGeom prst="rect">
            <a:avLst/>
          </a:prstGeom>
          <a:solidFill>
            <a:srgbClr val="353D58"/>
          </a:solidFill>
          <a:ln w="9525" cap="flat" cmpd="sng" algn="ctr">
            <a:noFill/>
            <a:prstDash val="solid"/>
          </a:ln>
          <a:effectLst/>
        </p:spPr>
        <p:txBody>
          <a:bodyPr rtlCol="0" anchor="ctr"/>
          <a:lstStyle/>
          <a:p>
            <a:pPr marL="0" marR="0" lvl="0" indent="0" algn="ctr" defTabSz="412750" rtl="0" eaLnBrk="1" fontAlgn="auto" latinLnBrk="0" hangingPunct="1">
              <a:lnSpc>
                <a:spcPct val="100000"/>
              </a:lnSpc>
              <a:spcBef>
                <a:spcPts val="0"/>
              </a:spcBef>
              <a:spcAft>
                <a:spcPts val="0"/>
              </a:spcAft>
              <a:buClrTx/>
              <a:buSzTx/>
              <a:buFontTx/>
              <a:buNone/>
              <a:tabLst/>
              <a:defRPr/>
            </a:pPr>
            <a:r>
              <a:rPr kumimoji="0" lang="en-IN" sz="1300" b="1" i="0" u="none" strike="noStrike" kern="0" cap="none" spc="0" normalizeH="0" baseline="0" noProof="0">
                <a:ln>
                  <a:noFill/>
                </a:ln>
                <a:solidFill>
                  <a:srgbClr val="FFFFFF"/>
                </a:solidFill>
                <a:effectLst/>
                <a:uLnTx/>
                <a:uFillTx/>
                <a:latin typeface="Trebuchet MS" panose="020B0603020202020204" pitchFamily="34" charset="0"/>
                <a:ea typeface="+mn-ea"/>
                <a:cs typeface="+mn-cs"/>
                <a:sym typeface="Helvetica Light"/>
              </a:rPr>
              <a:t>Key  Experiences</a:t>
            </a:r>
            <a:endParaRPr kumimoji="0" lang="en-US" sz="1300" b="1" i="0" u="none" strike="noStrike" kern="0" cap="none" spc="0" normalizeH="0" baseline="0" noProof="0">
              <a:ln>
                <a:noFill/>
              </a:ln>
              <a:solidFill>
                <a:srgbClr val="FFFFFF"/>
              </a:solidFill>
              <a:effectLst/>
              <a:uLnTx/>
              <a:uFillTx/>
              <a:latin typeface="Trebuchet MS" panose="020B0603020202020204" pitchFamily="34" charset="0"/>
              <a:ea typeface="+mn-ea"/>
              <a:cs typeface="+mn-cs"/>
              <a:sym typeface="Helvetica Light"/>
            </a:endParaRPr>
          </a:p>
        </p:txBody>
      </p:sp>
      <p:sp>
        <p:nvSpPr>
          <p:cNvPr id="34" name="Rectangle 33">
            <a:extLst>
              <a:ext uri="{FF2B5EF4-FFF2-40B4-BE49-F238E27FC236}">
                <a16:creationId xmlns:a16="http://schemas.microsoft.com/office/drawing/2014/main" id="{3F237704-71CD-460D-FAC9-312B073463B2}"/>
              </a:ext>
            </a:extLst>
          </p:cNvPr>
          <p:cNvSpPr/>
          <p:nvPr/>
        </p:nvSpPr>
        <p:spPr>
          <a:xfrm>
            <a:off x="855442" y="4537396"/>
            <a:ext cx="8316980" cy="235905"/>
          </a:xfrm>
          <a:prstGeom prst="rect">
            <a:avLst/>
          </a:prstGeom>
          <a:solidFill>
            <a:srgbClr val="353D58"/>
          </a:solidFill>
          <a:ln w="9525" cap="flat" cmpd="sng" algn="ctr">
            <a:noFill/>
            <a:prstDash val="solid"/>
          </a:ln>
          <a:effectLst/>
        </p:spPr>
        <p:txBody>
          <a:bodyPr rtlCol="0" anchor="ctr"/>
          <a:lstStyle/>
          <a:p>
            <a:pPr marL="0" marR="0" lvl="0" indent="0" algn="ctr" defTabSz="412750" rtl="0" eaLnBrk="1" fontAlgn="auto" latinLnBrk="0" hangingPunct="1">
              <a:lnSpc>
                <a:spcPct val="100000"/>
              </a:lnSpc>
              <a:spcBef>
                <a:spcPts val="0"/>
              </a:spcBef>
              <a:spcAft>
                <a:spcPts val="0"/>
              </a:spcAft>
              <a:buClrTx/>
              <a:buSzTx/>
              <a:buFontTx/>
              <a:buNone/>
              <a:tabLst/>
              <a:defRPr/>
            </a:pPr>
            <a:r>
              <a:rPr kumimoji="0" lang="en-IN" sz="1300" b="1" i="0" u="none" strike="noStrike" kern="0" cap="none" spc="0" normalizeH="0" baseline="0" noProof="0">
                <a:ln>
                  <a:noFill/>
                </a:ln>
                <a:solidFill>
                  <a:srgbClr val="FFFFFF"/>
                </a:solidFill>
                <a:effectLst/>
                <a:uLnTx/>
                <a:uFillTx/>
                <a:latin typeface="Trebuchet MS" panose="020B0603020202020204" pitchFamily="34" charset="0"/>
                <a:ea typeface="+mn-ea"/>
                <a:cs typeface="+mn-cs"/>
                <a:sym typeface="Helvetica Light"/>
              </a:rPr>
              <a:t>Marquee Success Stories</a:t>
            </a:r>
            <a:endParaRPr kumimoji="0" lang="en-US" sz="1300" b="1" i="0" u="none" strike="noStrike" kern="0" cap="none" spc="0" normalizeH="0" baseline="0" noProof="0">
              <a:ln>
                <a:noFill/>
              </a:ln>
              <a:solidFill>
                <a:srgbClr val="FFFFFF"/>
              </a:solidFill>
              <a:effectLst/>
              <a:uLnTx/>
              <a:uFillTx/>
              <a:latin typeface="Trebuchet MS" panose="020B0603020202020204" pitchFamily="34" charset="0"/>
              <a:ea typeface="+mn-ea"/>
              <a:cs typeface="+mn-cs"/>
              <a:sym typeface="Helvetica Light"/>
            </a:endParaRPr>
          </a:p>
        </p:txBody>
      </p:sp>
      <p:grpSp>
        <p:nvGrpSpPr>
          <p:cNvPr id="35" name="Group 34">
            <a:extLst>
              <a:ext uri="{FF2B5EF4-FFF2-40B4-BE49-F238E27FC236}">
                <a16:creationId xmlns:a16="http://schemas.microsoft.com/office/drawing/2014/main" id="{670989F4-B028-474E-EB3B-18D7997CFED5}"/>
              </a:ext>
            </a:extLst>
          </p:cNvPr>
          <p:cNvGrpSpPr/>
          <p:nvPr/>
        </p:nvGrpSpPr>
        <p:grpSpPr>
          <a:xfrm>
            <a:off x="855442" y="4847624"/>
            <a:ext cx="2875055" cy="1534119"/>
            <a:chOff x="425263" y="4456776"/>
            <a:chExt cx="3023531" cy="1566283"/>
          </a:xfrm>
        </p:grpSpPr>
        <p:sp>
          <p:nvSpPr>
            <p:cNvPr id="55" name="Rectangle 54">
              <a:extLst>
                <a:ext uri="{FF2B5EF4-FFF2-40B4-BE49-F238E27FC236}">
                  <a16:creationId xmlns:a16="http://schemas.microsoft.com/office/drawing/2014/main" id="{CABA775C-8EE5-45F1-5988-8C08C5D4F92F}"/>
                </a:ext>
              </a:extLst>
            </p:cNvPr>
            <p:cNvSpPr/>
            <p:nvPr/>
          </p:nvSpPr>
          <p:spPr>
            <a:xfrm>
              <a:off x="425263" y="4456776"/>
              <a:ext cx="3023531" cy="1558937"/>
            </a:xfrm>
            <a:prstGeom prst="rect">
              <a:avLst/>
            </a:prstGeom>
            <a:solidFill>
              <a:schemeClr val="bg1"/>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12750" rtl="0" eaLnBrk="1" fontAlgn="auto" latinLnBrk="0" hangingPunct="1">
                <a:lnSpc>
                  <a:spcPct val="120000"/>
                </a:lnSpc>
                <a:spcBef>
                  <a:spcPts val="200"/>
                </a:spcBef>
                <a:spcAft>
                  <a:spcPts val="20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rebuchet MS" panose="020B0603020202020204" pitchFamily="34" charset="0"/>
                <a:ea typeface="+mn-ea"/>
                <a:cs typeface="Segoe UI" panose="020B0502040204020203" pitchFamily="34" charset="0"/>
              </a:endParaRPr>
            </a:p>
            <a:p>
              <a:pPr marL="285750" marR="0" lvl="0" indent="-285750" algn="l" defTabSz="412750" rtl="0" eaLnBrk="1" fontAlgn="auto" latinLnBrk="0" hangingPunct="1">
                <a:lnSpc>
                  <a:spcPct val="120000"/>
                </a:lnSpc>
                <a:spcBef>
                  <a:spcPts val="200"/>
                </a:spcBef>
                <a:spcAft>
                  <a:spcPts val="20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56" name="Rectangle 10">
              <a:extLst>
                <a:ext uri="{FF2B5EF4-FFF2-40B4-BE49-F238E27FC236}">
                  <a16:creationId xmlns:a16="http://schemas.microsoft.com/office/drawing/2014/main" id="{ED9D0F6A-CCEC-C527-9B30-D18ADC1C32F8}"/>
                </a:ext>
              </a:extLst>
            </p:cNvPr>
            <p:cNvSpPr/>
            <p:nvPr/>
          </p:nvSpPr>
          <p:spPr bwMode="auto">
            <a:xfrm>
              <a:off x="557812" y="4520640"/>
              <a:ext cx="2490903" cy="148858"/>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Implementation of Multiple Country Clearings</a:t>
              </a:r>
            </a:p>
          </p:txBody>
        </p:sp>
        <p:sp>
          <p:nvSpPr>
            <p:cNvPr id="57" name="TextBox 56">
              <a:extLst>
                <a:ext uri="{FF2B5EF4-FFF2-40B4-BE49-F238E27FC236}">
                  <a16:creationId xmlns:a16="http://schemas.microsoft.com/office/drawing/2014/main" id="{EDD1E4C1-3EE8-FEDA-D074-498298868F10}"/>
                </a:ext>
              </a:extLst>
            </p:cNvPr>
            <p:cNvSpPr txBox="1"/>
            <p:nvPr/>
          </p:nvSpPr>
          <p:spPr>
            <a:xfrm>
              <a:off x="461015" y="4860411"/>
              <a:ext cx="2987778" cy="1162648"/>
            </a:xfrm>
            <a:prstGeom prst="rect">
              <a:avLst/>
            </a:prstGeom>
            <a:noFill/>
          </p:spPr>
          <p:txBody>
            <a:bodyPr wrap="square" lIns="91440" tIns="45720" rIns="91440" bIns="45720" anchor="t">
              <a:spAutoFit/>
            </a:bodyPr>
            <a:lstStyle/>
            <a:p>
              <a:pPr marL="227965" marR="0" lvl="0" indent="-227965" algn="l" defTabSz="914377"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Trebuchet MS"/>
                  <a:ea typeface="+mn-ea"/>
                  <a:cs typeface="+mn-cs"/>
                </a:rPr>
                <a:t>Implementation of GPP for a large Global bank for 7 different clearing schemes across EUROPE and APAC regions</a:t>
              </a: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a:p>
              <a:pPr marL="227965" marR="0" lvl="0" indent="-227965" algn="l" defTabSz="914377"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Trebuchet MS"/>
                  <a:ea typeface="+mn-ea"/>
                  <a:cs typeface="+mn-cs"/>
                </a:rPr>
                <a:t>Implement out of the box features to reduce Time To Market</a:t>
              </a:r>
            </a:p>
            <a:p>
              <a:pPr marL="227965" marR="0" lvl="0" indent="-227965" algn="l" defTabSz="914377"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Trebuchet MS"/>
                  <a:ea typeface="+mn-ea"/>
                  <a:cs typeface="+mn-cs"/>
                </a:rPr>
                <a:t>Integrations with Bank internal systems to ensure E2E processing and connectivity</a:t>
              </a:r>
            </a:p>
          </p:txBody>
        </p:sp>
      </p:grpSp>
      <p:grpSp>
        <p:nvGrpSpPr>
          <p:cNvPr id="36" name="Group 35">
            <a:extLst>
              <a:ext uri="{FF2B5EF4-FFF2-40B4-BE49-F238E27FC236}">
                <a16:creationId xmlns:a16="http://schemas.microsoft.com/office/drawing/2014/main" id="{208A4756-721B-8E6E-CD0B-D4711FFCE43C}"/>
              </a:ext>
            </a:extLst>
          </p:cNvPr>
          <p:cNvGrpSpPr/>
          <p:nvPr/>
        </p:nvGrpSpPr>
        <p:grpSpPr>
          <a:xfrm>
            <a:off x="799757" y="2781847"/>
            <a:ext cx="8148566" cy="1637638"/>
            <a:chOff x="397886" y="2262427"/>
            <a:chExt cx="8569380" cy="1671972"/>
          </a:xfrm>
        </p:grpSpPr>
        <p:sp>
          <p:nvSpPr>
            <p:cNvPr id="40" name="Left Bracket 39">
              <a:extLst>
                <a:ext uri="{FF2B5EF4-FFF2-40B4-BE49-F238E27FC236}">
                  <a16:creationId xmlns:a16="http://schemas.microsoft.com/office/drawing/2014/main" id="{E24E8411-1473-FD31-60CA-FCD805456115}"/>
                </a:ext>
              </a:extLst>
            </p:cNvPr>
            <p:cNvSpPr/>
            <p:nvPr/>
          </p:nvSpPr>
          <p:spPr>
            <a:xfrm rot="5400000">
              <a:off x="1490571" y="1251099"/>
              <a:ext cx="569844" cy="2608811"/>
            </a:xfrm>
            <a:prstGeom prst="leftBracket">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41" name="Left Bracket 40">
              <a:extLst>
                <a:ext uri="{FF2B5EF4-FFF2-40B4-BE49-F238E27FC236}">
                  <a16:creationId xmlns:a16="http://schemas.microsoft.com/office/drawing/2014/main" id="{D4537EBB-B53F-F256-5B76-72107EC30920}"/>
                </a:ext>
              </a:extLst>
            </p:cNvPr>
            <p:cNvSpPr/>
            <p:nvPr/>
          </p:nvSpPr>
          <p:spPr>
            <a:xfrm rot="16200000">
              <a:off x="1490571" y="2345071"/>
              <a:ext cx="569844" cy="2608811"/>
            </a:xfrm>
            <a:prstGeom prst="leftBracket">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42" name="Left Bracket 41">
              <a:extLst>
                <a:ext uri="{FF2B5EF4-FFF2-40B4-BE49-F238E27FC236}">
                  <a16:creationId xmlns:a16="http://schemas.microsoft.com/office/drawing/2014/main" id="{7AB84917-F79C-44E2-BB33-506FA466A4BD}"/>
                </a:ext>
              </a:extLst>
            </p:cNvPr>
            <p:cNvSpPr/>
            <p:nvPr/>
          </p:nvSpPr>
          <p:spPr>
            <a:xfrm rot="5400000">
              <a:off x="4438966" y="1242943"/>
              <a:ext cx="569844" cy="2608811"/>
            </a:xfrm>
            <a:prstGeom prst="leftBracket">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43" name="Left Bracket 42">
              <a:extLst>
                <a:ext uri="{FF2B5EF4-FFF2-40B4-BE49-F238E27FC236}">
                  <a16:creationId xmlns:a16="http://schemas.microsoft.com/office/drawing/2014/main" id="{A4786382-7661-1D26-0F93-5EBF0AA02D47}"/>
                </a:ext>
              </a:extLst>
            </p:cNvPr>
            <p:cNvSpPr/>
            <p:nvPr/>
          </p:nvSpPr>
          <p:spPr>
            <a:xfrm rot="16200000">
              <a:off x="4438966" y="2336915"/>
              <a:ext cx="569844" cy="2608811"/>
            </a:xfrm>
            <a:prstGeom prst="leftBracket">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44" name="Left Bracket 43">
              <a:extLst>
                <a:ext uri="{FF2B5EF4-FFF2-40B4-BE49-F238E27FC236}">
                  <a16:creationId xmlns:a16="http://schemas.microsoft.com/office/drawing/2014/main" id="{2EFD2C94-D31D-8FFE-03A5-D8DABCE2B6A3}"/>
                </a:ext>
              </a:extLst>
            </p:cNvPr>
            <p:cNvSpPr/>
            <p:nvPr/>
          </p:nvSpPr>
          <p:spPr>
            <a:xfrm rot="5400000">
              <a:off x="7377939" y="1242943"/>
              <a:ext cx="569844" cy="2608811"/>
            </a:xfrm>
            <a:prstGeom prst="leftBracket">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45" name="Left Bracket 44">
              <a:extLst>
                <a:ext uri="{FF2B5EF4-FFF2-40B4-BE49-F238E27FC236}">
                  <a16:creationId xmlns:a16="http://schemas.microsoft.com/office/drawing/2014/main" id="{FC90E9DB-588B-31F9-6AED-110947B4166D}"/>
                </a:ext>
              </a:extLst>
            </p:cNvPr>
            <p:cNvSpPr/>
            <p:nvPr/>
          </p:nvSpPr>
          <p:spPr>
            <a:xfrm rot="16200000">
              <a:off x="7377939" y="2336915"/>
              <a:ext cx="569844" cy="2608811"/>
            </a:xfrm>
            <a:prstGeom prst="leftBracket">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46" name="TextBox 45">
              <a:extLst>
                <a:ext uri="{FF2B5EF4-FFF2-40B4-BE49-F238E27FC236}">
                  <a16:creationId xmlns:a16="http://schemas.microsoft.com/office/drawing/2014/main" id="{4D27CD9A-A185-F440-952F-8AD548F34B19}"/>
                </a:ext>
              </a:extLst>
            </p:cNvPr>
            <p:cNvSpPr txBox="1"/>
            <p:nvPr/>
          </p:nvSpPr>
          <p:spPr>
            <a:xfrm>
              <a:off x="704410" y="2335502"/>
              <a:ext cx="2162051" cy="4242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Product Engineering on Global </a:t>
              </a:r>
              <a:r>
                <a:rPr kumimoji="0" lang="en-US" sz="1050" b="1" i="0" u="none" strike="noStrike" kern="1200" cap="none" spc="0" normalizeH="0" baseline="0" noProof="0" err="1">
                  <a:ln>
                    <a:noFill/>
                  </a:ln>
                  <a:solidFill>
                    <a:srgbClr val="000000"/>
                  </a:solidFill>
                  <a:effectLst/>
                  <a:uLnTx/>
                  <a:uFillTx/>
                  <a:latin typeface="Trebuchet MS" panose="020B0603020202020204" pitchFamily="34" charset="0"/>
                  <a:ea typeface="+mn-ea"/>
                  <a:cs typeface="+mn-cs"/>
                </a:rPr>
                <a:t>PAYPlus</a:t>
              </a:r>
              <a:r>
                <a:rPr kumimoji="0" lang="en-US" sz="10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 </a:t>
              </a:r>
              <a:endParaRPr kumimoji="0" lang="en-IN" sz="1050" b="1"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47" name="TextBox 46">
              <a:extLst>
                <a:ext uri="{FF2B5EF4-FFF2-40B4-BE49-F238E27FC236}">
                  <a16:creationId xmlns:a16="http://schemas.microsoft.com/office/drawing/2014/main" id="{EF790A3A-53E5-8781-994B-A2C23D4B51B1}"/>
                </a:ext>
              </a:extLst>
            </p:cNvPr>
            <p:cNvSpPr txBox="1"/>
            <p:nvPr/>
          </p:nvSpPr>
          <p:spPr>
            <a:xfrm>
              <a:off x="397886" y="3417562"/>
              <a:ext cx="2775096" cy="4242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Payment platform transformation to enable ISO 20022</a:t>
              </a:r>
              <a:endParaRPr kumimoji="0" lang="en-IN" sz="1050" b="1"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48" name="TextBox 47">
              <a:extLst>
                <a:ext uri="{FF2B5EF4-FFF2-40B4-BE49-F238E27FC236}">
                  <a16:creationId xmlns:a16="http://schemas.microsoft.com/office/drawing/2014/main" id="{C76C7032-28AC-3181-9ACB-0C9919D726AB}"/>
                </a:ext>
              </a:extLst>
            </p:cNvPr>
            <p:cNvSpPr txBox="1"/>
            <p:nvPr/>
          </p:nvSpPr>
          <p:spPr>
            <a:xfrm>
              <a:off x="3579455" y="2419668"/>
              <a:ext cx="2302565" cy="2592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Managed Services</a:t>
              </a:r>
              <a:endParaRPr kumimoji="0" lang="en-IN" sz="1050" b="1"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49" name="TextBox 48">
              <a:extLst>
                <a:ext uri="{FF2B5EF4-FFF2-40B4-BE49-F238E27FC236}">
                  <a16:creationId xmlns:a16="http://schemas.microsoft.com/office/drawing/2014/main" id="{811FB66E-542B-4C6F-A785-8841386C7F66}"/>
                </a:ext>
              </a:extLst>
            </p:cNvPr>
            <p:cNvSpPr txBox="1"/>
            <p:nvPr/>
          </p:nvSpPr>
          <p:spPr>
            <a:xfrm>
              <a:off x="3489919" y="3454429"/>
              <a:ext cx="2570411" cy="2592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Consulting &amp; Quality assurance</a:t>
              </a:r>
              <a:endParaRPr kumimoji="0" lang="en-IN" sz="1050" b="1"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0" name="TextBox 49">
              <a:extLst>
                <a:ext uri="{FF2B5EF4-FFF2-40B4-BE49-F238E27FC236}">
                  <a16:creationId xmlns:a16="http://schemas.microsoft.com/office/drawing/2014/main" id="{C111B0D6-A033-40B2-B538-F20193480C4A}"/>
                </a:ext>
              </a:extLst>
            </p:cNvPr>
            <p:cNvSpPr txBox="1"/>
            <p:nvPr/>
          </p:nvSpPr>
          <p:spPr>
            <a:xfrm>
              <a:off x="6332472" y="2348871"/>
              <a:ext cx="2608810" cy="2592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Product Upgrades</a:t>
              </a:r>
              <a:endParaRPr kumimoji="0" lang="en-IN" sz="1050" b="1"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1" name="TextBox 50">
              <a:extLst>
                <a:ext uri="{FF2B5EF4-FFF2-40B4-BE49-F238E27FC236}">
                  <a16:creationId xmlns:a16="http://schemas.microsoft.com/office/drawing/2014/main" id="{E5D1A5FC-DCC2-04CF-5D41-ED3996841BA4}"/>
                </a:ext>
              </a:extLst>
            </p:cNvPr>
            <p:cNvSpPr txBox="1"/>
            <p:nvPr/>
          </p:nvSpPr>
          <p:spPr>
            <a:xfrm>
              <a:off x="6490219" y="3452721"/>
              <a:ext cx="2365168" cy="2592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Production Support</a:t>
              </a:r>
              <a:endParaRPr kumimoji="0" lang="en-IN" sz="1050" b="1"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pic>
          <p:nvPicPr>
            <p:cNvPr id="52" name="Picture 4" descr="Report Icons Added to Dashboard Suggestions - 4me">
              <a:extLst>
                <a:ext uri="{FF2B5EF4-FFF2-40B4-BE49-F238E27FC236}">
                  <a16:creationId xmlns:a16="http://schemas.microsoft.com/office/drawing/2014/main" id="{5A935B01-6C2A-DF18-7884-812E5537E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506" y="2761295"/>
              <a:ext cx="748789" cy="74878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Upgrade Icon Images - Free Download on Freepik">
              <a:extLst>
                <a:ext uri="{FF2B5EF4-FFF2-40B4-BE49-F238E27FC236}">
                  <a16:creationId xmlns:a16="http://schemas.microsoft.com/office/drawing/2014/main" id="{C67059D2-80D9-3FDC-FB63-E4185F195C3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2623" y="2685821"/>
              <a:ext cx="915560" cy="91556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Transformation Icon #90061 - Free Icons Library">
              <a:extLst>
                <a:ext uri="{FF2B5EF4-FFF2-40B4-BE49-F238E27FC236}">
                  <a16:creationId xmlns:a16="http://schemas.microsoft.com/office/drawing/2014/main" id="{109BA97E-4866-8CB1-C003-E095DA69F4D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4154" y="2842276"/>
              <a:ext cx="804568" cy="6026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E7267CCA-C936-4AA2-5D45-0BAD8087D581}"/>
              </a:ext>
            </a:extLst>
          </p:cNvPr>
          <p:cNvGrpSpPr/>
          <p:nvPr/>
        </p:nvGrpSpPr>
        <p:grpSpPr>
          <a:xfrm>
            <a:off x="3790591" y="4857955"/>
            <a:ext cx="3118211" cy="1593036"/>
            <a:chOff x="-793817" y="4466775"/>
            <a:chExt cx="3279244" cy="1626435"/>
          </a:xfrm>
        </p:grpSpPr>
        <p:sp>
          <p:nvSpPr>
            <p:cNvPr id="38" name="Rectangle 37">
              <a:extLst>
                <a:ext uri="{FF2B5EF4-FFF2-40B4-BE49-F238E27FC236}">
                  <a16:creationId xmlns:a16="http://schemas.microsoft.com/office/drawing/2014/main" id="{13D74117-7162-E084-D529-D7ABA3A90557}"/>
                </a:ext>
              </a:extLst>
            </p:cNvPr>
            <p:cNvSpPr/>
            <p:nvPr/>
          </p:nvSpPr>
          <p:spPr>
            <a:xfrm>
              <a:off x="-724466" y="4466775"/>
              <a:ext cx="3209893" cy="1572106"/>
            </a:xfrm>
            <a:prstGeom prst="rect">
              <a:avLst/>
            </a:prstGeom>
            <a:solidFill>
              <a:schemeClr val="bg1"/>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12750" rtl="0" eaLnBrk="1" fontAlgn="auto" latinLnBrk="0" hangingPunct="1">
                <a:lnSpc>
                  <a:spcPct val="120000"/>
                </a:lnSpc>
                <a:spcBef>
                  <a:spcPts val="200"/>
                </a:spcBef>
                <a:spcAft>
                  <a:spcPts val="20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rebuchet MS" panose="020B0603020202020204" pitchFamily="34" charset="0"/>
                <a:ea typeface="+mn-ea"/>
                <a:cs typeface="Segoe UI" panose="020B0502040204020203" pitchFamily="34" charset="0"/>
              </a:endParaRPr>
            </a:p>
            <a:p>
              <a:pPr marL="285750" marR="0" lvl="0" indent="-285750" algn="l" defTabSz="412750" rtl="0" eaLnBrk="1" fontAlgn="auto" latinLnBrk="0" hangingPunct="1">
                <a:lnSpc>
                  <a:spcPct val="120000"/>
                </a:lnSpc>
                <a:spcBef>
                  <a:spcPts val="200"/>
                </a:spcBef>
                <a:spcAft>
                  <a:spcPts val="20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39" name="TextBox 38">
              <a:extLst>
                <a:ext uri="{FF2B5EF4-FFF2-40B4-BE49-F238E27FC236}">
                  <a16:creationId xmlns:a16="http://schemas.microsoft.com/office/drawing/2014/main" id="{FD1B3E4D-3E9F-A591-98B0-511659EE7D93}"/>
                </a:ext>
              </a:extLst>
            </p:cNvPr>
            <p:cNvSpPr txBox="1"/>
            <p:nvPr/>
          </p:nvSpPr>
          <p:spPr>
            <a:xfrm>
              <a:off x="-793817" y="4789158"/>
              <a:ext cx="3259878" cy="1304052"/>
            </a:xfrm>
            <a:prstGeom prst="rect">
              <a:avLst/>
            </a:prstGeom>
            <a:noFill/>
          </p:spPr>
          <p:txBody>
            <a:bodyPr wrap="square">
              <a:spAutoFit/>
            </a:bodyPr>
            <a:lstStyle/>
            <a:p>
              <a:pPr marL="228594" marR="0" lvl="0" indent="-228594" algn="l" defTabSz="914377"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IN" sz="900" b="0" i="0" u="none" strike="noStrike" kern="1200" cap="none" spc="0" normalizeH="0" baseline="0" noProof="0">
                  <a:ln>
                    <a:noFill/>
                  </a:ln>
                  <a:solidFill>
                    <a:prstClr val="black"/>
                  </a:solidFill>
                  <a:effectLst/>
                  <a:uLnTx/>
                  <a:uFillTx/>
                  <a:latin typeface="Trebuchet MS" panose="020B0603020202020204" pitchFamily="34" charset="0"/>
                  <a:ea typeface="ヒラギノ角ゴ Pro W3" pitchFamily="124" charset="-128"/>
                  <a:cs typeface="Calibri" panose="020F0502020204030204" pitchFamily="34" charset="0"/>
                </a:rPr>
                <a:t>Compliance with ISO20022 standards for client’s payment program across AU, NZ, SG &amp; HK</a:t>
              </a:r>
            </a:p>
            <a:p>
              <a:pPr marL="228594" marR="0" lvl="0" indent="-228594" algn="l" defTabSz="914377"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Trebuchet MS" panose="020B0603020202020204" pitchFamily="34" charset="0"/>
                  <a:ea typeface="STKaiti"/>
                  <a:cs typeface="Calibri Light" panose="020F0302020204030204" pitchFamily="34" charset="0"/>
                </a:rPr>
                <a:t>New component introduction to do the orchestration and transformation of messages from MT to MX </a:t>
              </a:r>
            </a:p>
            <a:p>
              <a:pPr marL="228594" marR="0" lvl="0" indent="-228594" algn="l" defTabSz="914377"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Trebuchet MS" panose="020B0603020202020204" pitchFamily="34" charset="0"/>
                  <a:ea typeface="STKaiti"/>
                  <a:cs typeface="Calibri Light" panose="020F0302020204030204" pitchFamily="34" charset="0"/>
                </a:rPr>
                <a:t>Using the right SMEs, efficiently managed the different test execution cycles enabling the bank to achieve the Industry Go Live date </a:t>
              </a:r>
            </a:p>
          </p:txBody>
        </p:sp>
      </p:grpSp>
      <p:grpSp>
        <p:nvGrpSpPr>
          <p:cNvPr id="5" name="Group 4">
            <a:extLst>
              <a:ext uri="{FF2B5EF4-FFF2-40B4-BE49-F238E27FC236}">
                <a16:creationId xmlns:a16="http://schemas.microsoft.com/office/drawing/2014/main" id="{12D62C83-AB7D-DF4E-AAC7-45F035AA33BF}"/>
              </a:ext>
            </a:extLst>
          </p:cNvPr>
          <p:cNvGrpSpPr/>
          <p:nvPr/>
        </p:nvGrpSpPr>
        <p:grpSpPr>
          <a:xfrm>
            <a:off x="80142" y="767241"/>
            <a:ext cx="1705764" cy="1410003"/>
            <a:chOff x="2674891" y="641824"/>
            <a:chExt cx="2244286" cy="1401172"/>
          </a:xfrm>
        </p:grpSpPr>
        <p:sp>
          <p:nvSpPr>
            <p:cNvPr id="6" name="Rectangle: Rounded Corners 189">
              <a:extLst>
                <a:ext uri="{FF2B5EF4-FFF2-40B4-BE49-F238E27FC236}">
                  <a16:creationId xmlns:a16="http://schemas.microsoft.com/office/drawing/2014/main" id="{E7744710-30AC-F86C-CA4C-F60E43F4DD20}"/>
                </a:ext>
              </a:extLst>
            </p:cNvPr>
            <p:cNvSpPr/>
            <p:nvPr/>
          </p:nvSpPr>
          <p:spPr>
            <a:xfrm rot="10800000" flipH="1" flipV="1">
              <a:off x="2721161" y="884261"/>
              <a:ext cx="2167169" cy="1158735"/>
            </a:xfrm>
            <a:prstGeom prst="roundRect">
              <a:avLst>
                <a:gd name="adj" fmla="val 596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BC004F"/>
                </a:solidFill>
                <a:effectLst/>
                <a:uLnTx/>
                <a:uFillTx/>
                <a:latin typeface="Trebuchet MS" panose="020B0603020202020204" pitchFamily="34" charset="0"/>
                <a:ea typeface="+mn-ea"/>
                <a:cs typeface="Calibri Light" panose="020F0302020204030204" pitchFamily="34" charset="0"/>
              </a:endParaRPr>
            </a:p>
          </p:txBody>
        </p:sp>
        <p:grpSp>
          <p:nvGrpSpPr>
            <p:cNvPr id="7" name="Group 6">
              <a:extLst>
                <a:ext uri="{FF2B5EF4-FFF2-40B4-BE49-F238E27FC236}">
                  <a16:creationId xmlns:a16="http://schemas.microsoft.com/office/drawing/2014/main" id="{E475E3FB-79E7-315B-3A5D-42D0ACF98EEC}"/>
                </a:ext>
              </a:extLst>
            </p:cNvPr>
            <p:cNvGrpSpPr/>
            <p:nvPr/>
          </p:nvGrpSpPr>
          <p:grpSpPr>
            <a:xfrm>
              <a:off x="3491128" y="641824"/>
              <a:ext cx="627234" cy="627231"/>
              <a:chOff x="5829301" y="822235"/>
              <a:chExt cx="533400" cy="533398"/>
            </a:xfrm>
          </p:grpSpPr>
          <p:sp>
            <p:nvSpPr>
              <p:cNvPr id="11" name="Oval 10">
                <a:extLst>
                  <a:ext uri="{FF2B5EF4-FFF2-40B4-BE49-F238E27FC236}">
                    <a16:creationId xmlns:a16="http://schemas.microsoft.com/office/drawing/2014/main" id="{06F53A56-A794-027F-63BC-CA73817F14AE}"/>
                  </a:ext>
                </a:extLst>
              </p:cNvPr>
              <p:cNvSpPr/>
              <p:nvPr/>
            </p:nvSpPr>
            <p:spPr>
              <a:xfrm>
                <a:off x="5829301" y="822235"/>
                <a:ext cx="533400" cy="533398"/>
              </a:xfrm>
              <a:prstGeom prst="ellipse">
                <a:avLst/>
              </a:prstGeom>
              <a:solidFill>
                <a:schemeClr val="bg1"/>
              </a:solidFill>
              <a:ln>
                <a:noFill/>
              </a:ln>
              <a:effectLst>
                <a:outerShdw blurRad="203200" dist="38100" dir="5400000" algn="t" rotWithShape="0">
                  <a:schemeClr val="accent5">
                    <a:lumMod val="40000"/>
                    <a:lumOff val="60000"/>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C004F"/>
                  </a:solidFill>
                  <a:effectLst/>
                  <a:uLnTx/>
                  <a:uFillTx/>
                  <a:latin typeface="Trebuchet MS" panose="020B0603020202020204" pitchFamily="34" charset="0"/>
                  <a:ea typeface="+mn-ea"/>
                  <a:cs typeface="+mn-cs"/>
                </a:endParaRPr>
              </a:p>
            </p:txBody>
          </p:sp>
          <p:pic>
            <p:nvPicPr>
              <p:cNvPr id="12" name="Picture 11">
                <a:extLst>
                  <a:ext uri="{FF2B5EF4-FFF2-40B4-BE49-F238E27FC236}">
                    <a16:creationId xmlns:a16="http://schemas.microsoft.com/office/drawing/2014/main" id="{8E251087-FC92-1E90-ADAD-2E1F4F793E13}"/>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942261" y="934041"/>
                <a:ext cx="307478" cy="307479"/>
              </a:xfrm>
              <a:prstGeom prst="rect">
                <a:avLst/>
              </a:prstGeom>
            </p:spPr>
          </p:pic>
        </p:grpSp>
        <p:sp>
          <p:nvSpPr>
            <p:cNvPr id="8" name="TextBox 7">
              <a:extLst>
                <a:ext uri="{FF2B5EF4-FFF2-40B4-BE49-F238E27FC236}">
                  <a16:creationId xmlns:a16="http://schemas.microsoft.com/office/drawing/2014/main" id="{2947D925-2B8D-574E-ACE8-0B068FC17F60}"/>
                </a:ext>
              </a:extLst>
            </p:cNvPr>
            <p:cNvSpPr txBox="1"/>
            <p:nvPr/>
          </p:nvSpPr>
          <p:spPr>
            <a:xfrm>
              <a:off x="2674891" y="1603118"/>
              <a:ext cx="2244286" cy="406595"/>
            </a:xfrm>
            <a:prstGeom prst="rect">
              <a:avLst/>
            </a:prstGeom>
            <a:noFill/>
          </p:spPr>
          <p:txBody>
            <a:bodyPr wrap="square" anchor="ctr">
              <a:spAutoFit/>
            </a:bodyPr>
            <a:lstStyle/>
            <a:p>
              <a:pPr marL="0" marR="0" lvl="0" indent="0" algn="ctr" defTabSz="914377" rtl="0" eaLnBrk="1" fontAlgn="base" latinLnBrk="0" hangingPunct="1">
                <a:lnSpc>
                  <a:spcPts val="2600"/>
                </a:lnSpc>
                <a:spcBef>
                  <a:spcPct val="0"/>
                </a:spcBef>
                <a:spcAft>
                  <a:spcPct val="0"/>
                </a:spcAft>
                <a:buClrTx/>
                <a:buSzTx/>
                <a:buFontTx/>
                <a:buNone/>
                <a:tabLst/>
                <a:defRPr/>
              </a:pPr>
              <a:r>
                <a:rPr kumimoji="0" lang="en-IN" sz="1000" b="1" i="0" u="none" strike="noStrike" kern="1200" cap="none" spc="0" normalizeH="0" baseline="0" noProof="0">
                  <a:ln>
                    <a:noFill/>
                  </a:ln>
                  <a:solidFill>
                    <a:prstClr val="black"/>
                  </a:solidFill>
                  <a:effectLst/>
                  <a:uLnTx/>
                  <a:uFillTx/>
                  <a:latin typeface="Trebuchet MS" panose="020B0603020202020204" pitchFamily="34" charset="0"/>
                  <a:ea typeface="Calibri" panose="020F0502020204030204" pitchFamily="34" charset="0"/>
                  <a:cs typeface="Calibri" panose="020F0502020204030204" pitchFamily="34" charset="0"/>
                </a:rPr>
                <a:t>Years of Partnership</a:t>
              </a:r>
            </a:p>
          </p:txBody>
        </p:sp>
        <p:cxnSp>
          <p:nvCxnSpPr>
            <p:cNvPr id="9" name="Straight Connector 8">
              <a:extLst>
                <a:ext uri="{FF2B5EF4-FFF2-40B4-BE49-F238E27FC236}">
                  <a16:creationId xmlns:a16="http://schemas.microsoft.com/office/drawing/2014/main" id="{B64002B0-D9ED-8445-EA69-9330A2FF8095}"/>
                </a:ext>
              </a:extLst>
            </p:cNvPr>
            <p:cNvCxnSpPr>
              <a:cxnSpLocks/>
            </p:cNvCxnSpPr>
            <p:nvPr/>
          </p:nvCxnSpPr>
          <p:spPr>
            <a:xfrm>
              <a:off x="2865285" y="1646529"/>
              <a:ext cx="1878921" cy="0"/>
            </a:xfrm>
            <a:prstGeom prst="line">
              <a:avLst/>
            </a:prstGeom>
            <a:ln w="12700">
              <a:solidFill>
                <a:srgbClr val="6FACDE"/>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D8ABCA1-51D7-69C7-06A7-3D20E1061AF8}"/>
                </a:ext>
              </a:extLst>
            </p:cNvPr>
            <p:cNvSpPr txBox="1"/>
            <p:nvPr/>
          </p:nvSpPr>
          <p:spPr>
            <a:xfrm>
              <a:off x="3041629" y="1302573"/>
              <a:ext cx="1526235" cy="367019"/>
            </a:xfrm>
            <a:prstGeom prst="rect">
              <a:avLst/>
            </a:prstGeom>
            <a:noFill/>
          </p:spPr>
          <p:txBody>
            <a:bodyPr wrap="square" rtlCol="0" anchor="ctr">
              <a:spAutoFit/>
            </a:bodyPr>
            <a:lstStyle>
              <a:defPPr>
                <a:defRPr lang="en-US"/>
              </a:defPPr>
              <a:lvl1pPr algn="ctr">
                <a:defRPr b="1">
                  <a:solidFill>
                    <a:srgbClr val="00457C"/>
                  </a:solidFill>
                  <a:latin typeface="+mj-lt"/>
                </a:defRPr>
              </a:lvl1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B4B8D"/>
                  </a:solidFill>
                  <a:effectLst/>
                  <a:uLnTx/>
                  <a:uFillTx/>
                  <a:latin typeface="Trebuchet MS" panose="020B0603020202020204" pitchFamily="34" charset="0"/>
                  <a:ea typeface="Calibri" panose="020F0502020204030204" pitchFamily="34" charset="0"/>
                  <a:cs typeface="Calibri" panose="020F0502020204030204" pitchFamily="34" charset="0"/>
                </a:rPr>
                <a:t>8+</a:t>
              </a:r>
            </a:p>
          </p:txBody>
        </p:sp>
      </p:grpSp>
      <p:grpSp>
        <p:nvGrpSpPr>
          <p:cNvPr id="13" name="Group 12">
            <a:extLst>
              <a:ext uri="{FF2B5EF4-FFF2-40B4-BE49-F238E27FC236}">
                <a16:creationId xmlns:a16="http://schemas.microsoft.com/office/drawing/2014/main" id="{82CDD770-0BF5-AADF-9285-BA23CA5CA026}"/>
              </a:ext>
            </a:extLst>
          </p:cNvPr>
          <p:cNvGrpSpPr/>
          <p:nvPr/>
        </p:nvGrpSpPr>
        <p:grpSpPr>
          <a:xfrm>
            <a:off x="1959234" y="764559"/>
            <a:ext cx="1647151" cy="1413547"/>
            <a:chOff x="5012416" y="638303"/>
            <a:chExt cx="2167169" cy="1404693"/>
          </a:xfrm>
        </p:grpSpPr>
        <p:sp>
          <p:nvSpPr>
            <p:cNvPr id="14" name="Rectangle: Rounded Corners 189">
              <a:extLst>
                <a:ext uri="{FF2B5EF4-FFF2-40B4-BE49-F238E27FC236}">
                  <a16:creationId xmlns:a16="http://schemas.microsoft.com/office/drawing/2014/main" id="{02A54B25-D849-162E-390A-642F8932CE7D}"/>
                </a:ext>
              </a:extLst>
            </p:cNvPr>
            <p:cNvSpPr/>
            <p:nvPr/>
          </p:nvSpPr>
          <p:spPr>
            <a:xfrm rot="10800000" flipH="1" flipV="1">
              <a:off x="5012416" y="884261"/>
              <a:ext cx="2167169" cy="1158735"/>
            </a:xfrm>
            <a:prstGeom prst="roundRect">
              <a:avLst>
                <a:gd name="adj" fmla="val 5969"/>
              </a:avLst>
            </a:prstGeom>
            <a:solidFill>
              <a:schemeClr val="bg1"/>
            </a:solidFill>
            <a:ln>
              <a:noFill/>
            </a:ln>
            <a:effectLst>
              <a:outerShdw blurRad="152400" dist="38100" dir="5400000" algn="t" rotWithShape="0">
                <a:schemeClr val="accent5">
                  <a:lumMod val="40000"/>
                  <a:lumOff val="6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15" name="Oval 14">
              <a:extLst>
                <a:ext uri="{FF2B5EF4-FFF2-40B4-BE49-F238E27FC236}">
                  <a16:creationId xmlns:a16="http://schemas.microsoft.com/office/drawing/2014/main" id="{F0EB6A2F-C322-6A1B-07BF-972ADE9E2207}"/>
                </a:ext>
              </a:extLst>
            </p:cNvPr>
            <p:cNvSpPr/>
            <p:nvPr/>
          </p:nvSpPr>
          <p:spPr>
            <a:xfrm>
              <a:off x="5782383" y="638303"/>
              <a:ext cx="627234" cy="627231"/>
            </a:xfrm>
            <a:prstGeom prst="ellipse">
              <a:avLst/>
            </a:prstGeom>
            <a:solidFill>
              <a:schemeClr val="bg1"/>
            </a:solidFill>
            <a:ln>
              <a:noFill/>
            </a:ln>
            <a:effectLst>
              <a:outerShdw blurRad="203200" dist="38100" dir="5400000" algn="t" rotWithShape="0">
                <a:schemeClr val="accent5">
                  <a:lumMod val="40000"/>
                  <a:lumOff val="60000"/>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grpSp>
        <p:nvGrpSpPr>
          <p:cNvPr id="20" name="Group 19">
            <a:extLst>
              <a:ext uri="{FF2B5EF4-FFF2-40B4-BE49-F238E27FC236}">
                <a16:creationId xmlns:a16="http://schemas.microsoft.com/office/drawing/2014/main" id="{3F093F70-28AC-DF3D-8CF8-B0F57CAC19E9}"/>
              </a:ext>
            </a:extLst>
          </p:cNvPr>
          <p:cNvGrpSpPr/>
          <p:nvPr/>
        </p:nvGrpSpPr>
        <p:grpSpPr>
          <a:xfrm>
            <a:off x="5732836" y="780593"/>
            <a:ext cx="1647152" cy="1411430"/>
            <a:chOff x="5012415" y="640406"/>
            <a:chExt cx="2167170" cy="1402590"/>
          </a:xfrm>
        </p:grpSpPr>
        <p:sp>
          <p:nvSpPr>
            <p:cNvPr id="21" name="Rectangle: Rounded Corners 189">
              <a:extLst>
                <a:ext uri="{FF2B5EF4-FFF2-40B4-BE49-F238E27FC236}">
                  <a16:creationId xmlns:a16="http://schemas.microsoft.com/office/drawing/2014/main" id="{C8D19DC1-FDC5-08A1-D32B-289D45FE7486}"/>
                </a:ext>
              </a:extLst>
            </p:cNvPr>
            <p:cNvSpPr/>
            <p:nvPr/>
          </p:nvSpPr>
          <p:spPr>
            <a:xfrm rot="10800000" flipH="1" flipV="1">
              <a:off x="5012416" y="884261"/>
              <a:ext cx="2167169" cy="1158735"/>
            </a:xfrm>
            <a:prstGeom prst="roundRect">
              <a:avLst>
                <a:gd name="adj" fmla="val 5969"/>
              </a:avLst>
            </a:prstGeom>
            <a:solidFill>
              <a:schemeClr val="bg1"/>
            </a:solidFill>
            <a:ln>
              <a:noFill/>
            </a:ln>
            <a:effectLst>
              <a:outerShdw blurRad="152400" dist="38100" dir="5400000" algn="t" rotWithShape="0">
                <a:schemeClr val="accent5">
                  <a:lumMod val="40000"/>
                  <a:lumOff val="6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BC004F"/>
                </a:solidFill>
                <a:effectLst/>
                <a:uLnTx/>
                <a:uFillTx/>
                <a:latin typeface="Trebuchet MS" panose="020B0603020202020204" pitchFamily="34" charset="0"/>
                <a:ea typeface="+mn-ea"/>
                <a:cs typeface="+mn-cs"/>
              </a:endParaRPr>
            </a:p>
          </p:txBody>
        </p:sp>
        <p:grpSp>
          <p:nvGrpSpPr>
            <p:cNvPr id="22" name="Group 21">
              <a:extLst>
                <a:ext uri="{FF2B5EF4-FFF2-40B4-BE49-F238E27FC236}">
                  <a16:creationId xmlns:a16="http://schemas.microsoft.com/office/drawing/2014/main" id="{3119F13D-96CF-9492-86B3-96B434CDAFE2}"/>
                </a:ext>
              </a:extLst>
            </p:cNvPr>
            <p:cNvGrpSpPr/>
            <p:nvPr/>
          </p:nvGrpSpPr>
          <p:grpSpPr>
            <a:xfrm>
              <a:off x="5782381" y="640406"/>
              <a:ext cx="627234" cy="627231"/>
              <a:chOff x="5829299" y="821029"/>
              <a:chExt cx="533400" cy="533398"/>
            </a:xfrm>
          </p:grpSpPr>
          <p:sp>
            <p:nvSpPr>
              <p:cNvPr id="26" name="Oval 25">
                <a:extLst>
                  <a:ext uri="{FF2B5EF4-FFF2-40B4-BE49-F238E27FC236}">
                    <a16:creationId xmlns:a16="http://schemas.microsoft.com/office/drawing/2014/main" id="{C6E766C4-1475-522D-47D2-8DAF736264B9}"/>
                  </a:ext>
                </a:extLst>
              </p:cNvPr>
              <p:cNvSpPr/>
              <p:nvPr/>
            </p:nvSpPr>
            <p:spPr>
              <a:xfrm>
                <a:off x="5829299" y="821029"/>
                <a:ext cx="533400" cy="533398"/>
              </a:xfrm>
              <a:prstGeom prst="ellipse">
                <a:avLst/>
              </a:prstGeom>
              <a:solidFill>
                <a:schemeClr val="bg1"/>
              </a:solidFill>
              <a:ln>
                <a:noFill/>
              </a:ln>
              <a:effectLst>
                <a:outerShdw blurRad="203200" dist="38100" dir="5400000" algn="t" rotWithShape="0">
                  <a:schemeClr val="accent5">
                    <a:lumMod val="40000"/>
                    <a:lumOff val="60000"/>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C004F"/>
                  </a:solidFill>
                  <a:effectLst/>
                  <a:uLnTx/>
                  <a:uFillTx/>
                  <a:latin typeface="Trebuchet MS" panose="020B0603020202020204" pitchFamily="34" charset="0"/>
                  <a:ea typeface="+mn-ea"/>
                  <a:cs typeface="+mn-cs"/>
                </a:endParaRPr>
              </a:p>
            </p:txBody>
          </p:sp>
          <p:pic>
            <p:nvPicPr>
              <p:cNvPr id="27" name="Picture 26">
                <a:extLst>
                  <a:ext uri="{FF2B5EF4-FFF2-40B4-BE49-F238E27FC236}">
                    <a16:creationId xmlns:a16="http://schemas.microsoft.com/office/drawing/2014/main" id="{D820AE04-205D-0C5F-B8F7-8E053723BF96}"/>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942261" y="934041"/>
                <a:ext cx="307478" cy="307479"/>
              </a:xfrm>
              <a:prstGeom prst="rect">
                <a:avLst/>
              </a:prstGeom>
            </p:spPr>
          </p:pic>
        </p:grpSp>
        <p:sp>
          <p:nvSpPr>
            <p:cNvPr id="23" name="TextBox 22">
              <a:extLst>
                <a:ext uri="{FF2B5EF4-FFF2-40B4-BE49-F238E27FC236}">
                  <a16:creationId xmlns:a16="http://schemas.microsoft.com/office/drawing/2014/main" id="{B9C3F43C-9C69-1BD4-0120-CE71B9443504}"/>
                </a:ext>
              </a:extLst>
            </p:cNvPr>
            <p:cNvSpPr txBox="1"/>
            <p:nvPr/>
          </p:nvSpPr>
          <p:spPr>
            <a:xfrm>
              <a:off x="5012415" y="1630437"/>
              <a:ext cx="2167170" cy="406595"/>
            </a:xfrm>
            <a:prstGeom prst="rect">
              <a:avLst/>
            </a:prstGeom>
            <a:noFill/>
          </p:spPr>
          <p:txBody>
            <a:bodyPr wrap="square" anchor="ctr">
              <a:spAutoFit/>
            </a:bodyPr>
            <a:lstStyle/>
            <a:p>
              <a:pPr marL="0" marR="0" lvl="0" indent="0" algn="ctr" defTabSz="914377" rtl="0" eaLnBrk="1" fontAlgn="base" latinLnBrk="0" hangingPunct="1">
                <a:lnSpc>
                  <a:spcPts val="2600"/>
                </a:lnSpc>
                <a:spcBef>
                  <a:spcPct val="0"/>
                </a:spcBef>
                <a:spcAft>
                  <a:spcPct val="0"/>
                </a:spcAft>
                <a:buClrTx/>
                <a:buSzTx/>
                <a:buFontTx/>
                <a:buNone/>
                <a:tabLst/>
                <a:defRPr/>
              </a:pPr>
              <a:r>
                <a:rPr kumimoji="0" lang="en-IN" sz="1000" b="1" i="0" u="none" strike="noStrike" kern="1200" cap="none" spc="0" normalizeH="0" baseline="0" noProof="0">
                  <a:ln>
                    <a:noFill/>
                  </a:ln>
                  <a:solidFill>
                    <a:prstClr val="black"/>
                  </a:solidFill>
                  <a:effectLst/>
                  <a:uLnTx/>
                  <a:uFillTx/>
                  <a:latin typeface="Trebuchet MS" panose="020B0603020202020204" pitchFamily="34" charset="0"/>
                  <a:ea typeface="Calibri" panose="020F0502020204030204" pitchFamily="34" charset="0"/>
                  <a:cs typeface="Calibri" panose="020F0502020204030204" pitchFamily="34" charset="0"/>
                </a:rPr>
                <a:t>Global Clients</a:t>
              </a:r>
            </a:p>
          </p:txBody>
        </p:sp>
        <p:cxnSp>
          <p:nvCxnSpPr>
            <p:cNvPr id="24" name="Straight Connector 23">
              <a:extLst>
                <a:ext uri="{FF2B5EF4-FFF2-40B4-BE49-F238E27FC236}">
                  <a16:creationId xmlns:a16="http://schemas.microsoft.com/office/drawing/2014/main" id="{1C9204B6-299C-41EE-E8AB-BDF6D36235AC}"/>
                </a:ext>
              </a:extLst>
            </p:cNvPr>
            <p:cNvCxnSpPr>
              <a:cxnSpLocks/>
            </p:cNvCxnSpPr>
            <p:nvPr/>
          </p:nvCxnSpPr>
          <p:spPr>
            <a:xfrm>
              <a:off x="5156540" y="1687695"/>
              <a:ext cx="1878921" cy="0"/>
            </a:xfrm>
            <a:prstGeom prst="line">
              <a:avLst/>
            </a:prstGeom>
            <a:ln w="12700">
              <a:solidFill>
                <a:srgbClr val="6FACDE"/>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F98753C-EC6E-F765-97D3-B8B13EC381B1}"/>
                </a:ext>
              </a:extLst>
            </p:cNvPr>
            <p:cNvSpPr txBox="1"/>
            <p:nvPr/>
          </p:nvSpPr>
          <p:spPr>
            <a:xfrm>
              <a:off x="5332884" y="1302572"/>
              <a:ext cx="1526235" cy="367019"/>
            </a:xfrm>
            <a:prstGeom prst="rect">
              <a:avLst/>
            </a:prstGeom>
            <a:noFill/>
          </p:spPr>
          <p:txBody>
            <a:bodyPr wrap="square" rtlCol="0" anchor="ctr">
              <a:spAutoFit/>
            </a:bodyPr>
            <a:lstStyle>
              <a:defPPr>
                <a:defRPr lang="en-US"/>
              </a:defPPr>
              <a:lvl1pPr algn="ctr">
                <a:defRPr b="1">
                  <a:solidFill>
                    <a:srgbClr val="00457C"/>
                  </a:solidFill>
                  <a:latin typeface="+mj-lt"/>
                </a:defRPr>
              </a:lvl1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B4B8D"/>
                  </a:solidFill>
                  <a:effectLst/>
                  <a:uLnTx/>
                  <a:uFillTx/>
                  <a:latin typeface="Trebuchet MS" panose="020B0603020202020204" pitchFamily="34" charset="0"/>
                  <a:ea typeface="Calibri" panose="020F0502020204030204" pitchFamily="34" charset="0"/>
                  <a:cs typeface="Calibri" panose="020F0502020204030204" pitchFamily="34" charset="0"/>
                </a:rPr>
                <a:t>6+</a:t>
              </a:r>
            </a:p>
          </p:txBody>
        </p:sp>
      </p:grpSp>
      <p:grpSp>
        <p:nvGrpSpPr>
          <p:cNvPr id="70" name="Group 69">
            <a:extLst>
              <a:ext uri="{FF2B5EF4-FFF2-40B4-BE49-F238E27FC236}">
                <a16:creationId xmlns:a16="http://schemas.microsoft.com/office/drawing/2014/main" id="{1854F857-43BB-FFF5-BD44-B3A157AC08AD}"/>
              </a:ext>
            </a:extLst>
          </p:cNvPr>
          <p:cNvGrpSpPr/>
          <p:nvPr/>
        </p:nvGrpSpPr>
        <p:grpSpPr>
          <a:xfrm>
            <a:off x="3872235" y="764559"/>
            <a:ext cx="1714796" cy="1409999"/>
            <a:chOff x="4465861" y="764559"/>
            <a:chExt cx="1714796" cy="1409999"/>
          </a:xfrm>
        </p:grpSpPr>
        <p:grpSp>
          <p:nvGrpSpPr>
            <p:cNvPr id="16" name="Group 15">
              <a:extLst>
                <a:ext uri="{FF2B5EF4-FFF2-40B4-BE49-F238E27FC236}">
                  <a16:creationId xmlns:a16="http://schemas.microsoft.com/office/drawing/2014/main" id="{ED03FA02-8528-F571-9A3D-9C1BF429A73A}"/>
                </a:ext>
              </a:extLst>
            </p:cNvPr>
            <p:cNvGrpSpPr/>
            <p:nvPr/>
          </p:nvGrpSpPr>
          <p:grpSpPr>
            <a:xfrm>
              <a:off x="4465861" y="764559"/>
              <a:ext cx="1714796" cy="1409999"/>
              <a:chOff x="2721161" y="641824"/>
              <a:chExt cx="2256170" cy="1401172"/>
            </a:xfrm>
          </p:grpSpPr>
          <p:sp>
            <p:nvSpPr>
              <p:cNvPr id="17" name="Rectangle: Rounded Corners 189">
                <a:extLst>
                  <a:ext uri="{FF2B5EF4-FFF2-40B4-BE49-F238E27FC236}">
                    <a16:creationId xmlns:a16="http://schemas.microsoft.com/office/drawing/2014/main" id="{634B8B43-47AD-78FD-FDCA-B38DFA1F2809}"/>
                  </a:ext>
                </a:extLst>
              </p:cNvPr>
              <p:cNvSpPr/>
              <p:nvPr/>
            </p:nvSpPr>
            <p:spPr>
              <a:xfrm rot="10800000" flipH="1" flipV="1">
                <a:off x="2721161" y="884261"/>
                <a:ext cx="2167169" cy="1158735"/>
              </a:xfrm>
              <a:prstGeom prst="roundRect">
                <a:avLst>
                  <a:gd name="adj" fmla="val 596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srgbClr val="BC004F"/>
                  </a:solidFill>
                  <a:effectLst/>
                  <a:uLnTx/>
                  <a:uFillTx/>
                  <a:latin typeface="Trebuchet MS" panose="020B0603020202020204" pitchFamily="34" charset="0"/>
                  <a:ea typeface="+mn-ea"/>
                  <a:cs typeface="Calibri Light" panose="020F0302020204030204" pitchFamily="34" charset="0"/>
                </a:endParaRPr>
              </a:p>
            </p:txBody>
          </p:sp>
          <p:sp>
            <p:nvSpPr>
              <p:cNvPr id="18" name="Oval 17">
                <a:extLst>
                  <a:ext uri="{FF2B5EF4-FFF2-40B4-BE49-F238E27FC236}">
                    <a16:creationId xmlns:a16="http://schemas.microsoft.com/office/drawing/2014/main" id="{BC87E1AA-CFB7-54C2-1340-5B2BF379E0B7}"/>
                  </a:ext>
                </a:extLst>
              </p:cNvPr>
              <p:cNvSpPr/>
              <p:nvPr/>
            </p:nvSpPr>
            <p:spPr>
              <a:xfrm>
                <a:off x="3491128" y="641824"/>
                <a:ext cx="627234" cy="627231"/>
              </a:xfrm>
              <a:prstGeom prst="ellipse">
                <a:avLst/>
              </a:prstGeom>
              <a:solidFill>
                <a:schemeClr val="bg1"/>
              </a:solidFill>
              <a:ln>
                <a:noFill/>
              </a:ln>
              <a:effectLst>
                <a:outerShdw blurRad="203200" dist="38100" dir="5400000" algn="t" rotWithShape="0">
                  <a:schemeClr val="accent5">
                    <a:lumMod val="40000"/>
                    <a:lumOff val="60000"/>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C004F"/>
                  </a:solidFill>
                  <a:effectLst/>
                  <a:uLnTx/>
                  <a:uFillTx/>
                  <a:latin typeface="Trebuchet MS" panose="020B0603020202020204" pitchFamily="34" charset="0"/>
                  <a:ea typeface="+mn-ea"/>
                  <a:cs typeface="+mn-cs"/>
                </a:endParaRPr>
              </a:p>
            </p:txBody>
          </p:sp>
          <p:sp>
            <p:nvSpPr>
              <p:cNvPr id="19" name="TextBox 18">
                <a:extLst>
                  <a:ext uri="{FF2B5EF4-FFF2-40B4-BE49-F238E27FC236}">
                    <a16:creationId xmlns:a16="http://schemas.microsoft.com/office/drawing/2014/main" id="{86355A43-5FF5-370B-68F8-038156D22526}"/>
                  </a:ext>
                </a:extLst>
              </p:cNvPr>
              <p:cNvSpPr txBox="1"/>
              <p:nvPr/>
            </p:nvSpPr>
            <p:spPr>
              <a:xfrm>
                <a:off x="2742025" y="1441436"/>
                <a:ext cx="2235306" cy="458775"/>
              </a:xfrm>
              <a:prstGeom prst="rect">
                <a:avLst/>
              </a:prstGeom>
              <a:noFill/>
            </p:spPr>
            <p:txBody>
              <a:bodyPr wrap="square" rtlCol="0" anchor="ctr">
                <a:spAutoFit/>
              </a:bodyPr>
              <a:lstStyle>
                <a:defPPr>
                  <a:defRPr lang="en-US"/>
                </a:defPPr>
                <a:lvl1pPr algn="ctr">
                  <a:defRPr b="1">
                    <a:solidFill>
                      <a:srgbClr val="00457C"/>
                    </a:solidFill>
                    <a:latin typeface="+mj-lt"/>
                  </a:defRPr>
                </a:lvl1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B4B8D"/>
                    </a:solidFill>
                    <a:effectLst/>
                    <a:uLnTx/>
                    <a:uFillTx/>
                    <a:latin typeface="Trebuchet MS" panose="020B0603020202020204" pitchFamily="34" charset="0"/>
                    <a:ea typeface="Calibri" panose="020F0502020204030204" pitchFamily="34" charset="0"/>
                    <a:cs typeface="Calibri" panose="020F0502020204030204" pitchFamily="34" charset="0"/>
                  </a:rPr>
                  <a:t>Product Engineering Partner</a:t>
                </a:r>
              </a:p>
            </p:txBody>
          </p:sp>
        </p:grpSp>
        <p:pic>
          <p:nvPicPr>
            <p:cNvPr id="28" name="Picture 27">
              <a:extLst>
                <a:ext uri="{FF2B5EF4-FFF2-40B4-BE49-F238E27FC236}">
                  <a16:creationId xmlns:a16="http://schemas.microsoft.com/office/drawing/2014/main" id="{426ADE23-094D-38B0-C55A-4EA2678E6FBF}"/>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5151625" y="868801"/>
              <a:ext cx="274809" cy="363848"/>
            </a:xfrm>
            <a:prstGeom prst="rect">
              <a:avLst/>
            </a:prstGeom>
          </p:spPr>
        </p:pic>
      </p:grpSp>
      <p:pic>
        <p:nvPicPr>
          <p:cNvPr id="29" name="Picture 28">
            <a:extLst>
              <a:ext uri="{FF2B5EF4-FFF2-40B4-BE49-F238E27FC236}">
                <a16:creationId xmlns:a16="http://schemas.microsoft.com/office/drawing/2014/main" id="{EA3A857F-2411-0F32-39CD-E54AFEA8BA4E}"/>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2672333" y="926358"/>
            <a:ext cx="274567" cy="321959"/>
          </a:xfrm>
          <a:prstGeom prst="rect">
            <a:avLst/>
          </a:prstGeom>
        </p:spPr>
      </p:pic>
      <p:sp>
        <p:nvSpPr>
          <p:cNvPr id="58" name="TextBox 57">
            <a:extLst>
              <a:ext uri="{FF2B5EF4-FFF2-40B4-BE49-F238E27FC236}">
                <a16:creationId xmlns:a16="http://schemas.microsoft.com/office/drawing/2014/main" id="{04D81D9C-719F-933E-1332-9F12ED160C77}"/>
              </a:ext>
            </a:extLst>
          </p:cNvPr>
          <p:cNvSpPr txBox="1"/>
          <p:nvPr/>
        </p:nvSpPr>
        <p:spPr>
          <a:xfrm>
            <a:off x="1959847" y="1501029"/>
            <a:ext cx="1698938" cy="646331"/>
          </a:xfrm>
          <a:prstGeom prst="rect">
            <a:avLst/>
          </a:prstGeom>
          <a:noFill/>
        </p:spPr>
        <p:txBody>
          <a:bodyPr wrap="square" rtlCol="0" anchor="ctr">
            <a:spAutoFit/>
          </a:bodyPr>
          <a:lstStyle>
            <a:defPPr>
              <a:defRPr lang="en-US"/>
            </a:defPPr>
            <a:lvl1pPr algn="ctr">
              <a:defRPr b="1">
                <a:solidFill>
                  <a:srgbClr val="00457C"/>
                </a:solidFill>
                <a:latin typeface="+mj-lt"/>
              </a:defRPr>
            </a:lvl1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B4B8D"/>
                </a:solidFill>
                <a:effectLst/>
                <a:uLnTx/>
                <a:uFillTx/>
                <a:latin typeface="Trebuchet MS" panose="020B0603020202020204" pitchFamily="34" charset="0"/>
                <a:ea typeface="Calibri" panose="020F0502020204030204" pitchFamily="34" charset="0"/>
                <a:cs typeface="Calibri" panose="020F0502020204030204" pitchFamily="34" charset="0"/>
              </a:rPr>
              <a:t>Global Managed Service Partner for GPP &amp; P2G</a:t>
            </a:r>
          </a:p>
        </p:txBody>
      </p:sp>
      <p:grpSp>
        <p:nvGrpSpPr>
          <p:cNvPr id="73" name="Group 72">
            <a:extLst>
              <a:ext uri="{FF2B5EF4-FFF2-40B4-BE49-F238E27FC236}">
                <a16:creationId xmlns:a16="http://schemas.microsoft.com/office/drawing/2014/main" id="{FBB4B391-D13B-FD56-D7DF-75945768CA38}"/>
              </a:ext>
            </a:extLst>
          </p:cNvPr>
          <p:cNvGrpSpPr/>
          <p:nvPr/>
        </p:nvGrpSpPr>
        <p:grpSpPr>
          <a:xfrm>
            <a:off x="7305834" y="782930"/>
            <a:ext cx="2291050" cy="1410003"/>
            <a:chOff x="8241786" y="764559"/>
            <a:chExt cx="2291050" cy="1410003"/>
          </a:xfrm>
        </p:grpSpPr>
        <p:grpSp>
          <p:nvGrpSpPr>
            <p:cNvPr id="59" name="Group 58">
              <a:extLst>
                <a:ext uri="{FF2B5EF4-FFF2-40B4-BE49-F238E27FC236}">
                  <a16:creationId xmlns:a16="http://schemas.microsoft.com/office/drawing/2014/main" id="{92DA272D-C645-A348-ABEF-7673D96BB481}"/>
                </a:ext>
              </a:extLst>
            </p:cNvPr>
            <p:cNvGrpSpPr/>
            <p:nvPr/>
          </p:nvGrpSpPr>
          <p:grpSpPr>
            <a:xfrm>
              <a:off x="8563738" y="764559"/>
              <a:ext cx="1647151" cy="1410003"/>
              <a:chOff x="5012416" y="641824"/>
              <a:chExt cx="2167169" cy="1401172"/>
            </a:xfrm>
          </p:grpSpPr>
          <p:sp>
            <p:nvSpPr>
              <p:cNvPr id="60" name="Rectangle: Rounded Corners 189">
                <a:extLst>
                  <a:ext uri="{FF2B5EF4-FFF2-40B4-BE49-F238E27FC236}">
                    <a16:creationId xmlns:a16="http://schemas.microsoft.com/office/drawing/2014/main" id="{54E62B6F-58D8-1A05-DE0D-B7816C682BB0}"/>
                  </a:ext>
                </a:extLst>
              </p:cNvPr>
              <p:cNvSpPr/>
              <p:nvPr/>
            </p:nvSpPr>
            <p:spPr>
              <a:xfrm rot="10800000" flipH="1" flipV="1">
                <a:off x="5012416" y="884261"/>
                <a:ext cx="2167169" cy="1158735"/>
              </a:xfrm>
              <a:prstGeom prst="roundRect">
                <a:avLst>
                  <a:gd name="adj" fmla="val 5969"/>
                </a:avLst>
              </a:prstGeom>
              <a:solidFill>
                <a:srgbClr val="F2F2F2"/>
              </a:solidFill>
              <a:ln>
                <a:noFill/>
              </a:ln>
              <a:effectLst>
                <a:outerShdw blurRad="152400" dist="38100" dir="5400000" algn="t" rotWithShape="0">
                  <a:schemeClr val="accent5">
                    <a:lumMod val="40000"/>
                    <a:lumOff val="6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61" name="Oval 60">
                <a:extLst>
                  <a:ext uri="{FF2B5EF4-FFF2-40B4-BE49-F238E27FC236}">
                    <a16:creationId xmlns:a16="http://schemas.microsoft.com/office/drawing/2014/main" id="{C0D88D3D-8536-FB65-8B48-39269DADB635}"/>
                  </a:ext>
                </a:extLst>
              </p:cNvPr>
              <p:cNvSpPr/>
              <p:nvPr/>
            </p:nvSpPr>
            <p:spPr>
              <a:xfrm>
                <a:off x="5782383" y="641824"/>
                <a:ext cx="627234" cy="627231"/>
              </a:xfrm>
              <a:prstGeom prst="ellipse">
                <a:avLst/>
              </a:prstGeom>
              <a:solidFill>
                <a:schemeClr val="bg1"/>
              </a:solidFill>
              <a:ln>
                <a:noFill/>
              </a:ln>
              <a:effectLst>
                <a:outerShdw blurRad="203200" dist="38100" dir="5400000" algn="t" rotWithShape="0">
                  <a:schemeClr val="accent5">
                    <a:lumMod val="40000"/>
                    <a:lumOff val="60000"/>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sp>
          <p:nvSpPr>
            <p:cNvPr id="62" name="TextBox 61">
              <a:extLst>
                <a:ext uri="{FF2B5EF4-FFF2-40B4-BE49-F238E27FC236}">
                  <a16:creationId xmlns:a16="http://schemas.microsoft.com/office/drawing/2014/main" id="{A19D5B1E-673E-7897-6A55-6DB6C386B8CF}"/>
                </a:ext>
              </a:extLst>
            </p:cNvPr>
            <p:cNvSpPr txBox="1"/>
            <p:nvPr/>
          </p:nvSpPr>
          <p:spPr>
            <a:xfrm>
              <a:off x="8241786" y="1609304"/>
              <a:ext cx="2291050" cy="461665"/>
            </a:xfrm>
            <a:prstGeom prst="rect">
              <a:avLst/>
            </a:prstGeom>
            <a:noFill/>
          </p:spPr>
          <p:txBody>
            <a:bodyPr wrap="square" rtlCol="0" anchor="ctr">
              <a:spAutoFit/>
            </a:bodyPr>
            <a:lstStyle>
              <a:defPPr>
                <a:defRPr lang="en-US"/>
              </a:defPPr>
              <a:lvl1pPr algn="ctr">
                <a:defRPr b="1">
                  <a:solidFill>
                    <a:srgbClr val="00457C"/>
                  </a:solidFill>
                  <a:latin typeface="+mj-lt"/>
                </a:defRPr>
              </a:lvl1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B4B8D"/>
                  </a:solidFill>
                  <a:effectLst/>
                  <a:uLnTx/>
                  <a:uFillTx/>
                  <a:latin typeface="Trebuchet MS" panose="020B0603020202020204" pitchFamily="34" charset="0"/>
                  <a:ea typeface="Calibri" panose="020F0502020204030204" pitchFamily="34" charset="0"/>
                  <a:cs typeface="Calibri" panose="020F0502020204030204" pitchFamily="34" charset="0"/>
                </a:rPr>
                <a:t>Finastra Certified</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B4B8D"/>
                  </a:solidFill>
                  <a:effectLst/>
                  <a:uLnTx/>
                  <a:uFillTx/>
                  <a:latin typeface="Trebuchet MS" panose="020B0603020202020204" pitchFamily="34" charset="0"/>
                  <a:ea typeface="Calibri" panose="020F0502020204030204" pitchFamily="34" charset="0"/>
                  <a:cs typeface="Calibri" panose="020F0502020204030204" pitchFamily="34" charset="0"/>
                </a:rPr>
                <a:t>Team </a:t>
              </a:r>
            </a:p>
          </p:txBody>
        </p:sp>
        <p:pic>
          <p:nvPicPr>
            <p:cNvPr id="63" name="Graphic 62" descr="Users outline">
              <a:extLst>
                <a:ext uri="{FF2B5EF4-FFF2-40B4-BE49-F238E27FC236}">
                  <a16:creationId xmlns:a16="http://schemas.microsoft.com/office/drawing/2014/main" id="{B385D6FA-6EAD-3C30-F916-D2B405C8F80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65094" y="837648"/>
              <a:ext cx="435614" cy="510804"/>
            </a:xfrm>
            <a:prstGeom prst="rect">
              <a:avLst/>
            </a:prstGeom>
          </p:spPr>
        </p:pic>
      </p:grpSp>
      <p:sp>
        <p:nvSpPr>
          <p:cNvPr id="64" name="Rectangle 10">
            <a:extLst>
              <a:ext uri="{FF2B5EF4-FFF2-40B4-BE49-F238E27FC236}">
                <a16:creationId xmlns:a16="http://schemas.microsoft.com/office/drawing/2014/main" id="{7E1EC1DD-D7F0-6116-B3E7-7DD7096AB7A1}"/>
              </a:ext>
            </a:extLst>
          </p:cNvPr>
          <p:cNvSpPr/>
          <p:nvPr/>
        </p:nvSpPr>
        <p:spPr bwMode="auto">
          <a:xfrm>
            <a:off x="3856535" y="4966683"/>
            <a:ext cx="2852082" cy="127555"/>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ISO20022 MT to MX Migration for Global Bank</a:t>
            </a:r>
          </a:p>
        </p:txBody>
      </p:sp>
      <p:sp>
        <p:nvSpPr>
          <p:cNvPr id="65" name="Rectangle 64">
            <a:extLst>
              <a:ext uri="{FF2B5EF4-FFF2-40B4-BE49-F238E27FC236}">
                <a16:creationId xmlns:a16="http://schemas.microsoft.com/office/drawing/2014/main" id="{3BE2E9EB-8CF7-243A-D759-ADF3179C1DD5}"/>
              </a:ext>
            </a:extLst>
          </p:cNvPr>
          <p:cNvSpPr/>
          <p:nvPr/>
        </p:nvSpPr>
        <p:spPr>
          <a:xfrm>
            <a:off x="7059810" y="4852783"/>
            <a:ext cx="2112610" cy="1526924"/>
          </a:xfrm>
          <a:prstGeom prst="rect">
            <a:avLst/>
          </a:prstGeom>
          <a:solidFill>
            <a:schemeClr val="bg1"/>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12750" rtl="0" eaLnBrk="1" fontAlgn="auto" latinLnBrk="0" hangingPunct="1">
              <a:lnSpc>
                <a:spcPct val="120000"/>
              </a:lnSpc>
              <a:spcBef>
                <a:spcPts val="200"/>
              </a:spcBef>
              <a:spcAft>
                <a:spcPts val="20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rebuchet MS" panose="020B0603020202020204" pitchFamily="34" charset="0"/>
              <a:ea typeface="+mn-ea"/>
              <a:cs typeface="Segoe UI" panose="020B0502040204020203" pitchFamily="34" charset="0"/>
            </a:endParaRPr>
          </a:p>
          <a:p>
            <a:pPr marL="285750" marR="0" lvl="0" indent="-285750" algn="l" defTabSz="412750" rtl="0" eaLnBrk="1" fontAlgn="auto" latinLnBrk="0" hangingPunct="1">
              <a:lnSpc>
                <a:spcPct val="120000"/>
              </a:lnSpc>
              <a:spcBef>
                <a:spcPts val="200"/>
              </a:spcBef>
              <a:spcAft>
                <a:spcPts val="200"/>
              </a:spcAft>
              <a:buClrTx/>
              <a:buSzTx/>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66" name="Rectangle 10">
            <a:extLst>
              <a:ext uri="{FF2B5EF4-FFF2-40B4-BE49-F238E27FC236}">
                <a16:creationId xmlns:a16="http://schemas.microsoft.com/office/drawing/2014/main" id="{6BE0A5BC-D36A-E225-684C-859F05728F0A}"/>
              </a:ext>
            </a:extLst>
          </p:cNvPr>
          <p:cNvSpPr/>
          <p:nvPr/>
        </p:nvSpPr>
        <p:spPr bwMode="auto">
          <a:xfrm>
            <a:off x="6862410" y="4884474"/>
            <a:ext cx="2271717" cy="123569"/>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Product Engineering</a:t>
            </a:r>
          </a:p>
        </p:txBody>
      </p:sp>
      <p:sp>
        <p:nvSpPr>
          <p:cNvPr id="67" name="TextBox 66">
            <a:extLst>
              <a:ext uri="{FF2B5EF4-FFF2-40B4-BE49-F238E27FC236}">
                <a16:creationId xmlns:a16="http://schemas.microsoft.com/office/drawing/2014/main" id="{1E4EE744-8629-BB0C-39DB-8D23DE8400C1}"/>
              </a:ext>
            </a:extLst>
          </p:cNvPr>
          <p:cNvSpPr txBox="1"/>
          <p:nvPr/>
        </p:nvSpPr>
        <p:spPr>
          <a:xfrm>
            <a:off x="7083857" y="5046543"/>
            <a:ext cx="2047431" cy="1377300"/>
          </a:xfrm>
          <a:prstGeom prst="rect">
            <a:avLst/>
          </a:prstGeom>
          <a:noFill/>
        </p:spPr>
        <p:txBody>
          <a:bodyPr wrap="square">
            <a:spAutoFit/>
          </a:bodyPr>
          <a:lstStyle/>
          <a:p>
            <a:pPr marL="228594" marR="0" lvl="0" indent="-228594" algn="l" defTabSz="914377"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Trebuchet MS" panose="020B0603020202020204" pitchFamily="34" charset="0"/>
                <a:ea typeface="ヒラギノ角ゴ Pro W3" pitchFamily="124" charset="-128"/>
                <a:cs typeface="Calibri" panose="020F0502020204030204" pitchFamily="34" charset="0"/>
              </a:rPr>
              <a:t>Product feature development of the clearing house for different countries with regards to High Value, Mass Payments and Immediate Payment </a:t>
            </a:r>
          </a:p>
          <a:p>
            <a:pPr marL="228594" marR="0" lvl="0" indent="-228594" algn="l" defTabSz="914377"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Trebuchet MS" panose="020B0603020202020204" pitchFamily="34" charset="0"/>
                <a:ea typeface="ヒラギノ角ゴ Pro W3" pitchFamily="124" charset="-128"/>
                <a:cs typeface="Calibri" panose="020F0502020204030204" pitchFamily="34" charset="0"/>
              </a:rPr>
              <a:t>Services around Business analysis, Development, Product configuration, Testing </a:t>
            </a:r>
          </a:p>
        </p:txBody>
      </p:sp>
      <p:sp>
        <p:nvSpPr>
          <p:cNvPr id="2" name="Title 1">
            <a:extLst>
              <a:ext uri="{FF2B5EF4-FFF2-40B4-BE49-F238E27FC236}">
                <a16:creationId xmlns:a16="http://schemas.microsoft.com/office/drawing/2014/main" id="{4A6DAE06-CD16-664B-0D43-13A3386166EE}"/>
              </a:ext>
            </a:extLst>
          </p:cNvPr>
          <p:cNvSpPr>
            <a:spLocks noGrp="1"/>
          </p:cNvSpPr>
          <p:nvPr>
            <p:ph type="title"/>
          </p:nvPr>
        </p:nvSpPr>
        <p:spPr/>
        <p:txBody>
          <a:bodyPr/>
          <a:lstStyle/>
          <a:p>
            <a:r>
              <a:rPr lang="en-IN" dirty="0"/>
              <a:t>Our Partnership with Finastra</a:t>
            </a:r>
          </a:p>
        </p:txBody>
      </p:sp>
    </p:spTree>
    <p:extLst>
      <p:ext uri="{BB962C8B-B14F-4D97-AF65-F5344CB8AC3E}">
        <p14:creationId xmlns:p14="http://schemas.microsoft.com/office/powerpoint/2010/main" val="362299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row: Right 41">
            <a:extLst>
              <a:ext uri="{FF2B5EF4-FFF2-40B4-BE49-F238E27FC236}">
                <a16:creationId xmlns:a16="http://schemas.microsoft.com/office/drawing/2014/main" id="{0FB11610-1DA2-D179-E321-4D5F9203E90A}"/>
              </a:ext>
            </a:extLst>
          </p:cNvPr>
          <p:cNvSpPr/>
          <p:nvPr/>
        </p:nvSpPr>
        <p:spPr>
          <a:xfrm>
            <a:off x="533400" y="2513828"/>
            <a:ext cx="11434190" cy="41678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SG" sz="1333" b="0" i="0" u="none" strike="noStrike" kern="1200" cap="none" spc="0" normalizeH="0" baseline="0" noProof="0">
              <a:ln>
                <a:noFill/>
              </a:ln>
              <a:solidFill>
                <a:prstClr val="white"/>
              </a:solidFill>
              <a:effectLst/>
              <a:uLnTx/>
              <a:uFillTx/>
              <a:latin typeface="Trebuchet MS" panose="020B0603020202020204" pitchFamily="34" charset="0"/>
              <a:ea typeface="Tahoma" panose="020B0604030504040204" pitchFamily="34" charset="0"/>
              <a:cs typeface="Tahoma" panose="020B0604030504040204" pitchFamily="34" charset="0"/>
            </a:endParaRPr>
          </a:p>
        </p:txBody>
      </p:sp>
      <p:sp>
        <p:nvSpPr>
          <p:cNvPr id="3" name="Marcador de número de diapositiva 5">
            <a:extLst>
              <a:ext uri="{FF2B5EF4-FFF2-40B4-BE49-F238E27FC236}">
                <a16:creationId xmlns:a16="http://schemas.microsoft.com/office/drawing/2014/main" id="{B3BD9D99-7667-630E-49BA-10570AB77212}"/>
              </a:ext>
            </a:extLst>
          </p:cNvPr>
          <p:cNvSpPr txBox="1">
            <a:spLocks/>
          </p:cNvSpPr>
          <p:nvPr/>
        </p:nvSpPr>
        <p:spPr>
          <a:xfrm>
            <a:off x="11650299" y="6847842"/>
            <a:ext cx="951953" cy="324138"/>
          </a:xfrm>
          <a:prstGeom prst="rect">
            <a:avLst/>
          </a:prstGeom>
        </p:spPr>
        <p:txBody>
          <a:bodyPr lIns="104891" tIns="52445" rIns="104891" bIns="52445"/>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95959"/>
                </a:solidFill>
                <a:effectLst/>
                <a:uLnTx/>
                <a:uFillTx/>
                <a:latin typeface="Trebuchet MS" panose="020B0603020202020204" pitchFamily="34" charset="0"/>
                <a:ea typeface="+mn-ea"/>
                <a:cs typeface="Calibri" panose="020F0502020204030204" pitchFamily="34" charset="0"/>
              </a:rPr>
              <a:t>9</a:t>
            </a:r>
          </a:p>
        </p:txBody>
      </p:sp>
      <p:grpSp>
        <p:nvGrpSpPr>
          <p:cNvPr id="59" name="Group 58">
            <a:extLst>
              <a:ext uri="{FF2B5EF4-FFF2-40B4-BE49-F238E27FC236}">
                <a16:creationId xmlns:a16="http://schemas.microsoft.com/office/drawing/2014/main" id="{1D9237E3-F09A-D59D-15D3-1D0FBB025899}"/>
              </a:ext>
            </a:extLst>
          </p:cNvPr>
          <p:cNvGrpSpPr/>
          <p:nvPr/>
        </p:nvGrpSpPr>
        <p:grpSpPr>
          <a:xfrm>
            <a:off x="533399" y="912144"/>
            <a:ext cx="3445896" cy="5277883"/>
            <a:chOff x="533400" y="1283703"/>
            <a:chExt cx="2605471" cy="4855387"/>
          </a:xfrm>
        </p:grpSpPr>
        <p:pic>
          <p:nvPicPr>
            <p:cNvPr id="43" name="Picture 42">
              <a:extLst>
                <a:ext uri="{FF2B5EF4-FFF2-40B4-BE49-F238E27FC236}">
                  <a16:creationId xmlns:a16="http://schemas.microsoft.com/office/drawing/2014/main" id="{30EF26B0-266D-5CE6-15E0-38183034E9FE}"/>
                </a:ext>
              </a:extLst>
            </p:cNvPr>
            <p:cNvPicPr>
              <a:picLocks noChangeAspect="1"/>
            </p:cNvPicPr>
            <p:nvPr/>
          </p:nvPicPr>
          <p:blipFill>
            <a:blip r:embed="rId3">
              <a:extLst>
                <a:ext uri="{28A0092B-C50C-407E-A947-70E740481C1C}">
                  <a14:useLocalDpi xmlns:a14="http://schemas.microsoft.com/office/drawing/2010/main" val="0"/>
                </a:ext>
              </a:extLst>
            </a:blip>
            <a:srcRect t="4251" b="9899"/>
            <a:stretch/>
          </p:blipFill>
          <p:spPr>
            <a:xfrm>
              <a:off x="759864" y="1283703"/>
              <a:ext cx="2152542" cy="1421506"/>
            </a:xfrm>
            <a:prstGeom prst="round2SameRect">
              <a:avLst/>
            </a:prstGeom>
            <a:ln>
              <a:noFill/>
            </a:ln>
          </p:spPr>
        </p:pic>
        <p:sp>
          <p:nvSpPr>
            <p:cNvPr id="2" name="Rectangle: Top Corners Rounded 1">
              <a:extLst>
                <a:ext uri="{FF2B5EF4-FFF2-40B4-BE49-F238E27FC236}">
                  <a16:creationId xmlns:a16="http://schemas.microsoft.com/office/drawing/2014/main" id="{2A05641F-CDF3-CD19-F783-583A5292044C}"/>
                </a:ext>
              </a:extLst>
            </p:cNvPr>
            <p:cNvSpPr/>
            <p:nvPr/>
          </p:nvSpPr>
          <p:spPr>
            <a:xfrm>
              <a:off x="533400" y="2705209"/>
              <a:ext cx="2605471" cy="693683"/>
            </a:xfrm>
            <a:prstGeom prst="round2Same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Frutiger 45 Light"/>
                  <a:ea typeface="+mn-ea"/>
                  <a:cs typeface="+mn-cs"/>
                </a:rPr>
                <a:t>What</a:t>
              </a:r>
              <a:endParaRPr kumimoji="0" lang="en-US" sz="1800" b="1" i="0" u="none" strike="noStrike" kern="1200" cap="none" spc="0" normalizeH="0" baseline="0" noProof="0">
                <a:ln>
                  <a:noFill/>
                </a:ln>
                <a:solidFill>
                  <a:srgbClr val="FFFFFF"/>
                </a:solidFill>
                <a:effectLst/>
                <a:uLnTx/>
                <a:uFillTx/>
                <a:latin typeface="Frutiger 45 Light"/>
                <a:ea typeface="+mn-ea"/>
                <a:cs typeface="+mn-cs"/>
              </a:endParaRPr>
            </a:p>
          </p:txBody>
        </p:sp>
        <p:sp>
          <p:nvSpPr>
            <p:cNvPr id="24" name="Rectangle 23">
              <a:extLst>
                <a:ext uri="{FF2B5EF4-FFF2-40B4-BE49-F238E27FC236}">
                  <a16:creationId xmlns:a16="http://schemas.microsoft.com/office/drawing/2014/main" id="{C24C71D8-9124-5A1A-6D14-BCED701AC49E}"/>
                </a:ext>
              </a:extLst>
            </p:cNvPr>
            <p:cNvSpPr/>
            <p:nvPr/>
          </p:nvSpPr>
          <p:spPr>
            <a:xfrm>
              <a:off x="533400" y="3398892"/>
              <a:ext cx="2605470" cy="2740198"/>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58" name="Group 57">
            <a:extLst>
              <a:ext uri="{FF2B5EF4-FFF2-40B4-BE49-F238E27FC236}">
                <a16:creationId xmlns:a16="http://schemas.microsoft.com/office/drawing/2014/main" id="{5EA303A9-1FDB-7F8D-3DC3-380BA46AB197}"/>
              </a:ext>
            </a:extLst>
          </p:cNvPr>
          <p:cNvGrpSpPr/>
          <p:nvPr/>
        </p:nvGrpSpPr>
        <p:grpSpPr>
          <a:xfrm>
            <a:off x="4126015" y="912144"/>
            <a:ext cx="3593777" cy="5317821"/>
            <a:chOff x="3347347" y="1283703"/>
            <a:chExt cx="2717284" cy="4892127"/>
          </a:xfrm>
        </p:grpSpPr>
        <p:pic>
          <p:nvPicPr>
            <p:cNvPr id="45" name="Picture 44">
              <a:extLst>
                <a:ext uri="{FF2B5EF4-FFF2-40B4-BE49-F238E27FC236}">
                  <a16:creationId xmlns:a16="http://schemas.microsoft.com/office/drawing/2014/main" id="{872DA7A5-EDAD-1675-11AF-8C432EC122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99774" y="1283703"/>
              <a:ext cx="2152542" cy="1421506"/>
            </a:xfrm>
            <a:prstGeom prst="round2SameRect">
              <a:avLst/>
            </a:prstGeom>
            <a:ln>
              <a:noFill/>
            </a:ln>
          </p:spPr>
        </p:pic>
        <p:sp>
          <p:nvSpPr>
            <p:cNvPr id="28" name="Rectangle: Top Corners Rounded 27">
              <a:extLst>
                <a:ext uri="{FF2B5EF4-FFF2-40B4-BE49-F238E27FC236}">
                  <a16:creationId xmlns:a16="http://schemas.microsoft.com/office/drawing/2014/main" id="{D04FF140-D0E2-838D-11EB-FC4691CC8329}"/>
                </a:ext>
              </a:extLst>
            </p:cNvPr>
            <p:cNvSpPr/>
            <p:nvPr/>
          </p:nvSpPr>
          <p:spPr>
            <a:xfrm>
              <a:off x="3373310" y="2705209"/>
              <a:ext cx="2605471" cy="693683"/>
            </a:xfrm>
            <a:prstGeom prst="round2Same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a:ln>
                    <a:noFill/>
                  </a:ln>
                  <a:solidFill>
                    <a:srgbClr val="FFFFFF"/>
                  </a:solidFill>
                  <a:effectLst/>
                  <a:uLnTx/>
                  <a:uFillTx/>
                  <a:latin typeface="Trebuchet MS" panose="020B0603020202020204" pitchFamily="34" charset="0"/>
                  <a:ea typeface="+mn-ea"/>
                  <a:cs typeface="Aharoni" panose="02010803020104030203" pitchFamily="2" charset="-79"/>
                </a:rPr>
                <a:t>Why</a:t>
              </a:r>
            </a:p>
          </p:txBody>
        </p:sp>
        <p:sp>
          <p:nvSpPr>
            <p:cNvPr id="29" name="Rectangle 28">
              <a:extLst>
                <a:ext uri="{FF2B5EF4-FFF2-40B4-BE49-F238E27FC236}">
                  <a16:creationId xmlns:a16="http://schemas.microsoft.com/office/drawing/2014/main" id="{7652BF71-348C-CDDE-6440-0B4FBA53F82C}"/>
                </a:ext>
              </a:extLst>
            </p:cNvPr>
            <p:cNvSpPr/>
            <p:nvPr/>
          </p:nvSpPr>
          <p:spPr>
            <a:xfrm>
              <a:off x="3373310" y="3398892"/>
              <a:ext cx="2605470" cy="2740198"/>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39" name="TextBox 38">
              <a:extLst>
                <a:ext uri="{FF2B5EF4-FFF2-40B4-BE49-F238E27FC236}">
                  <a16:creationId xmlns:a16="http://schemas.microsoft.com/office/drawing/2014/main" id="{B50C4C45-AB65-9DDD-E65D-93F33767795A}"/>
                </a:ext>
              </a:extLst>
            </p:cNvPr>
            <p:cNvSpPr txBox="1"/>
            <p:nvPr/>
          </p:nvSpPr>
          <p:spPr>
            <a:xfrm>
              <a:off x="3347347" y="3401069"/>
              <a:ext cx="2717284" cy="2774761"/>
            </a:xfrm>
            <a:prstGeom prst="rect">
              <a:avLst/>
            </a:prstGeom>
            <a:noFill/>
          </p:spPr>
          <p:txBody>
            <a:bodyPr wrap="square">
              <a:spAutoFit/>
            </a:bodyPr>
            <a:lstStyle/>
            <a:p>
              <a:pPr marL="0" marR="0" lvl="0" indent="0" algn="l" defTabSz="1219139"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a:ln>
                    <a:noFill/>
                  </a:ln>
                  <a:solidFill>
                    <a:srgbClr val="1B4B8D"/>
                  </a:solidFill>
                  <a:effectLst/>
                  <a:uLnTx/>
                  <a:uFillTx/>
                  <a:latin typeface="Frutiger 45 Light"/>
                  <a:ea typeface="+mn-ea"/>
                  <a:cs typeface="+mn-cs"/>
                </a:rPr>
                <a:t>Streamlined Operations </a:t>
              </a:r>
              <a:r>
                <a:rPr kumimoji="0" lang="en-GB" sz="1200" b="0" i="0" u="none" strike="noStrike" kern="1200" cap="none" spc="0" normalizeH="0" baseline="0" noProof="0">
                  <a:ln>
                    <a:noFill/>
                  </a:ln>
                  <a:solidFill>
                    <a:srgbClr val="595959"/>
                  </a:solidFill>
                  <a:effectLst/>
                  <a:uLnTx/>
                  <a:uFillTx/>
                  <a:latin typeface="Frutiger 45 Light"/>
                  <a:ea typeface="+mn-ea"/>
                  <a:cs typeface="+mn-cs"/>
                </a:rPr>
                <a:t>Simplify and centralize </a:t>
              </a:r>
              <a:r>
                <a:rPr kumimoji="0" lang="en-GB" sz="1200" b="0" i="0" u="none" strike="noStrike" kern="1200" cap="none" spc="0" normalizeH="0" baseline="0" noProof="0" err="1">
                  <a:ln>
                    <a:noFill/>
                  </a:ln>
                  <a:solidFill>
                    <a:srgbClr val="595959"/>
                  </a:solidFill>
                  <a:effectLst/>
                  <a:uLnTx/>
                  <a:uFillTx/>
                  <a:latin typeface="Frutiger 45 Light"/>
                  <a:ea typeface="+mn-ea"/>
                  <a:cs typeface="+mn-cs"/>
                </a:rPr>
                <a:t>LoanIQ</a:t>
              </a:r>
              <a:r>
                <a:rPr kumimoji="0" lang="en-GB" sz="1200" b="0" i="0" u="none" strike="noStrike" kern="1200" cap="none" spc="0" normalizeH="0" baseline="0" noProof="0">
                  <a:ln>
                    <a:noFill/>
                  </a:ln>
                  <a:solidFill>
                    <a:srgbClr val="595959"/>
                  </a:solidFill>
                  <a:effectLst/>
                  <a:uLnTx/>
                  <a:uFillTx/>
                  <a:latin typeface="Frutiger 45 Light"/>
                  <a:ea typeface="+mn-ea"/>
                  <a:cs typeface="+mn-cs"/>
                </a:rPr>
                <a:t> service delivery for greater consistency, efficiency, and scalability.</a:t>
              </a:r>
            </a:p>
            <a:p>
              <a:pPr marL="0" marR="0" lvl="0" indent="0" algn="l" defTabSz="1219139"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a:ln>
                    <a:noFill/>
                  </a:ln>
                  <a:solidFill>
                    <a:srgbClr val="1B4B8D"/>
                  </a:solidFill>
                  <a:effectLst/>
                  <a:uLnTx/>
                  <a:uFillTx/>
                  <a:latin typeface="Frutiger 45 Light"/>
                  <a:ea typeface="+mn-ea"/>
                  <a:cs typeface="+mn-cs"/>
                </a:rPr>
                <a:t>Scalability</a:t>
              </a:r>
              <a:r>
                <a:rPr kumimoji="0" lang="en-GB" sz="1200" b="0" i="0" u="none" strike="noStrike" kern="1200" cap="none" spc="0" normalizeH="0" baseline="0" noProof="0">
                  <a:ln>
                    <a:noFill/>
                  </a:ln>
                  <a:solidFill>
                    <a:srgbClr val="595959"/>
                  </a:solidFill>
                  <a:effectLst/>
                  <a:uLnTx/>
                  <a:uFillTx/>
                  <a:latin typeface="Frutiger 45 Light"/>
                  <a:ea typeface="+mn-ea"/>
                  <a:cs typeface="+mn-cs"/>
                </a:rPr>
                <a:t> Our service model is designed to flexibly scale with the bank’s evolving needs, accommodating increased workloads, new requirements, and future expansions seamlessly.</a:t>
              </a:r>
              <a:br>
                <a:rPr kumimoji="0" lang="en-GB" sz="1200" b="0" i="0" u="none" strike="noStrike" kern="1200" cap="none" spc="0" normalizeH="0" baseline="0" noProof="0">
                  <a:ln>
                    <a:noFill/>
                  </a:ln>
                  <a:solidFill>
                    <a:srgbClr val="595959"/>
                  </a:solidFill>
                  <a:effectLst/>
                  <a:uLnTx/>
                  <a:uFillTx/>
                  <a:latin typeface="Frutiger 45 Light"/>
                  <a:ea typeface="+mn-ea"/>
                  <a:cs typeface="+mn-cs"/>
                </a:rPr>
              </a:br>
              <a:r>
                <a:rPr kumimoji="0" lang="en-GB" sz="1200" b="1" i="0" u="none" strike="noStrike" kern="1200" cap="none" spc="0" normalizeH="0" baseline="0" noProof="0">
                  <a:ln>
                    <a:noFill/>
                  </a:ln>
                  <a:solidFill>
                    <a:srgbClr val="1B4B8D"/>
                  </a:solidFill>
                  <a:effectLst/>
                  <a:uLnTx/>
                  <a:uFillTx/>
                  <a:latin typeface="Frutiger 45 Light"/>
                  <a:ea typeface="+mn-ea"/>
                  <a:cs typeface="+mn-cs"/>
                </a:rPr>
                <a:t>Cost Optimization </a:t>
              </a:r>
              <a:r>
                <a:rPr kumimoji="0" lang="en-GB" sz="1200" b="0" i="0" u="none" strike="noStrike" kern="1200" cap="none" spc="0" normalizeH="0" baseline="0" noProof="0">
                  <a:ln>
                    <a:noFill/>
                  </a:ln>
                  <a:solidFill>
                    <a:srgbClr val="595959"/>
                  </a:solidFill>
                  <a:effectLst/>
                  <a:uLnTx/>
                  <a:uFillTx/>
                  <a:latin typeface="Frutiger 45 Light"/>
                  <a:ea typeface="+mn-ea"/>
                  <a:cs typeface="+mn-cs"/>
                </a:rPr>
                <a:t>Reduce dependency on high-cost freelancers and consultants by transitioning to a predictable service model with economies of scale and leverage on nearshore/ offshore delivery capabilities </a:t>
              </a:r>
              <a:br>
                <a:rPr kumimoji="0" lang="en-GB" sz="1200" b="0" i="0" u="none" strike="noStrike" kern="1200" cap="none" spc="0" normalizeH="0" baseline="0" noProof="0">
                  <a:ln>
                    <a:noFill/>
                  </a:ln>
                  <a:solidFill>
                    <a:srgbClr val="595959"/>
                  </a:solidFill>
                  <a:effectLst/>
                  <a:uLnTx/>
                  <a:uFillTx/>
                  <a:latin typeface="Frutiger 45 Light"/>
                  <a:ea typeface="+mn-ea"/>
                  <a:cs typeface="+mn-cs"/>
                </a:rPr>
              </a:br>
              <a:br>
                <a:rPr kumimoji="0" lang="en-GB" sz="1200" b="0" i="0" u="none" strike="noStrike" kern="1200" cap="none" spc="0" normalizeH="0" baseline="0" noProof="0">
                  <a:ln>
                    <a:noFill/>
                  </a:ln>
                  <a:solidFill>
                    <a:srgbClr val="595959"/>
                  </a:solidFill>
                  <a:effectLst/>
                  <a:uLnTx/>
                  <a:uFillTx/>
                  <a:latin typeface="Frutiger 45 Light"/>
                  <a:ea typeface="+mn-ea"/>
                  <a:cs typeface="+mn-cs"/>
                </a:rPr>
              </a:br>
              <a:r>
                <a:rPr kumimoji="0" lang="en-GB" sz="1200" b="1" i="0" u="none" strike="noStrike" kern="1200" cap="none" spc="0" normalizeH="0" baseline="0" noProof="0">
                  <a:ln>
                    <a:noFill/>
                  </a:ln>
                  <a:solidFill>
                    <a:srgbClr val="1B4B8D"/>
                  </a:solidFill>
                  <a:effectLst/>
                  <a:uLnTx/>
                  <a:uFillTx/>
                  <a:latin typeface="Frutiger 45 Light"/>
                  <a:ea typeface="+mn-ea"/>
                  <a:cs typeface="+mn-cs"/>
                </a:rPr>
                <a:t> Trusted Partnership </a:t>
              </a:r>
              <a:r>
                <a:rPr kumimoji="0" lang="en-GB" sz="1200" b="0" i="0" u="none" strike="noStrike" kern="1200" cap="none" spc="0" normalizeH="0" baseline="0" noProof="0">
                  <a:ln>
                    <a:noFill/>
                  </a:ln>
                  <a:solidFill>
                    <a:srgbClr val="595959"/>
                  </a:solidFill>
                  <a:effectLst/>
                  <a:uLnTx/>
                  <a:uFillTx/>
                  <a:latin typeface="Frutiger 45 Light"/>
                  <a:ea typeface="+mn-ea"/>
                  <a:cs typeface="+mn-cs"/>
                </a:rPr>
                <a:t>Deliver state-of-the-art </a:t>
              </a:r>
              <a:r>
                <a:rPr kumimoji="0" lang="en-GB" sz="1200" b="0" i="0" u="none" strike="noStrike" kern="1200" cap="none" spc="0" normalizeH="0" baseline="0" noProof="0" err="1">
                  <a:ln>
                    <a:noFill/>
                  </a:ln>
                  <a:solidFill>
                    <a:srgbClr val="595959"/>
                  </a:solidFill>
                  <a:effectLst/>
                  <a:uLnTx/>
                  <a:uFillTx/>
                  <a:latin typeface="Frutiger 45 Light"/>
                  <a:ea typeface="+mn-ea"/>
                  <a:cs typeface="+mn-cs"/>
                </a:rPr>
                <a:t>LoanIQ</a:t>
              </a:r>
              <a:r>
                <a:rPr kumimoji="0" lang="en-GB" sz="1200" b="0" i="0" u="none" strike="noStrike" kern="1200" cap="none" spc="0" normalizeH="0" baseline="0" noProof="0">
                  <a:ln>
                    <a:noFill/>
                  </a:ln>
                  <a:solidFill>
                    <a:srgbClr val="595959"/>
                  </a:solidFill>
                  <a:effectLst/>
                  <a:uLnTx/>
                  <a:uFillTx/>
                  <a:latin typeface="Frutiger 45 Light"/>
                  <a:ea typeface="+mn-ea"/>
                  <a:cs typeface="+mn-cs"/>
                </a:rPr>
                <a:t> services with unwavering commitment, ensuring rapid response to evolving demands, seamless execution</a:t>
              </a:r>
              <a:endParaRPr kumimoji="0" lang="en-US" sz="1200" b="0" i="0" u="none" strike="noStrike" kern="1200" cap="none" spc="0" normalizeH="0" baseline="0" noProof="0">
                <a:ln>
                  <a:noFill/>
                </a:ln>
                <a:solidFill>
                  <a:srgbClr val="595959"/>
                </a:solidFill>
                <a:effectLst/>
                <a:uLnTx/>
                <a:uFillTx/>
                <a:latin typeface="Trebuchet MS" panose="020B0603020202020204" pitchFamily="34" charset="0"/>
                <a:ea typeface="+mn-ea"/>
                <a:cs typeface="+mn-cs"/>
              </a:endParaRPr>
            </a:p>
          </p:txBody>
        </p:sp>
      </p:grpSp>
      <p:grpSp>
        <p:nvGrpSpPr>
          <p:cNvPr id="57" name="Group 56">
            <a:extLst>
              <a:ext uri="{FF2B5EF4-FFF2-40B4-BE49-F238E27FC236}">
                <a16:creationId xmlns:a16="http://schemas.microsoft.com/office/drawing/2014/main" id="{38114839-F09F-0E4D-462E-5082387C5DFA}"/>
              </a:ext>
            </a:extLst>
          </p:cNvPr>
          <p:cNvGrpSpPr/>
          <p:nvPr/>
        </p:nvGrpSpPr>
        <p:grpSpPr>
          <a:xfrm>
            <a:off x="7918102" y="912144"/>
            <a:ext cx="3740497" cy="5583379"/>
            <a:chOff x="6213219" y="1283703"/>
            <a:chExt cx="2716302" cy="5136429"/>
          </a:xfrm>
        </p:grpSpPr>
        <p:pic>
          <p:nvPicPr>
            <p:cNvPr id="46" name="Picture 45">
              <a:extLst>
                <a:ext uri="{FF2B5EF4-FFF2-40B4-BE49-F238E27FC236}">
                  <a16:creationId xmlns:a16="http://schemas.microsoft.com/office/drawing/2014/main" id="{6DC97C4C-BC8C-5AC6-61D5-43FA9A2D308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39684" y="1283703"/>
              <a:ext cx="2152542" cy="1421506"/>
            </a:xfrm>
            <a:prstGeom prst="round2SameRect">
              <a:avLst/>
            </a:prstGeom>
            <a:ln>
              <a:noFill/>
            </a:ln>
          </p:spPr>
        </p:pic>
        <p:sp>
          <p:nvSpPr>
            <p:cNvPr id="31" name="Rectangle: Top Corners Rounded 30">
              <a:extLst>
                <a:ext uri="{FF2B5EF4-FFF2-40B4-BE49-F238E27FC236}">
                  <a16:creationId xmlns:a16="http://schemas.microsoft.com/office/drawing/2014/main" id="{86EB4C6D-D2EC-C545-98F9-73F5D9D26C47}"/>
                </a:ext>
              </a:extLst>
            </p:cNvPr>
            <p:cNvSpPr/>
            <p:nvPr/>
          </p:nvSpPr>
          <p:spPr>
            <a:xfrm>
              <a:off x="6213220" y="2705209"/>
              <a:ext cx="2605471" cy="693683"/>
            </a:xfrm>
            <a:prstGeom prst="round2Same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a:ln>
                    <a:noFill/>
                  </a:ln>
                  <a:solidFill>
                    <a:srgbClr val="FFFFFF"/>
                  </a:solidFill>
                  <a:effectLst/>
                  <a:uLnTx/>
                  <a:uFillTx/>
                  <a:latin typeface="Trebuchet MS" panose="020B0603020202020204" pitchFamily="34" charset="0"/>
                  <a:ea typeface="+mn-ea"/>
                  <a:cs typeface="Aharoni" panose="02010803020104030203" pitchFamily="2" charset="-79"/>
                </a:rPr>
                <a:t>How</a:t>
              </a:r>
            </a:p>
          </p:txBody>
        </p:sp>
        <p:sp>
          <p:nvSpPr>
            <p:cNvPr id="32" name="Rectangle 31">
              <a:extLst>
                <a:ext uri="{FF2B5EF4-FFF2-40B4-BE49-F238E27FC236}">
                  <a16:creationId xmlns:a16="http://schemas.microsoft.com/office/drawing/2014/main" id="{A152C046-EB2A-1C0A-F605-65E6A947B968}"/>
                </a:ext>
              </a:extLst>
            </p:cNvPr>
            <p:cNvSpPr/>
            <p:nvPr/>
          </p:nvSpPr>
          <p:spPr>
            <a:xfrm>
              <a:off x="6213220" y="3398892"/>
              <a:ext cx="2605470" cy="2740198"/>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40" name="TextBox 39">
              <a:extLst>
                <a:ext uri="{FF2B5EF4-FFF2-40B4-BE49-F238E27FC236}">
                  <a16:creationId xmlns:a16="http://schemas.microsoft.com/office/drawing/2014/main" id="{9E13011B-531E-2D6C-C393-84595676F216}"/>
                </a:ext>
              </a:extLst>
            </p:cNvPr>
            <p:cNvSpPr txBox="1"/>
            <p:nvPr/>
          </p:nvSpPr>
          <p:spPr>
            <a:xfrm>
              <a:off x="6213219" y="3532114"/>
              <a:ext cx="2716302" cy="2888018"/>
            </a:xfrm>
            <a:prstGeom prst="rect">
              <a:avLst/>
            </a:prstGeom>
            <a:noFill/>
          </p:spPr>
          <p:txBody>
            <a:bodyPr wrap="square">
              <a:spAutoFit/>
            </a:bodyPr>
            <a:lstStyle/>
            <a:p>
              <a:pPr marL="0" marR="0" lvl="0" indent="0" algn="l" defTabSz="1219139"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a:ln>
                    <a:noFill/>
                  </a:ln>
                  <a:solidFill>
                    <a:srgbClr val="1B4B8D"/>
                  </a:solidFill>
                  <a:effectLst/>
                  <a:uLnTx/>
                  <a:uFillTx/>
                  <a:latin typeface="Frutiger 45 Light"/>
                  <a:ea typeface="+mn-ea"/>
                  <a:cs typeface="+mn-cs"/>
                </a:rPr>
                <a:t> Strategic Resource Ramp-Up </a:t>
              </a:r>
              <a:r>
                <a:rPr kumimoji="0" lang="en-GB" sz="1200" b="0" i="0" u="none" strike="noStrike" kern="1200" cap="none" spc="0" normalizeH="0" baseline="0" noProof="0">
                  <a:ln>
                    <a:noFill/>
                  </a:ln>
                  <a:solidFill>
                    <a:srgbClr val="595959"/>
                  </a:solidFill>
                  <a:effectLst/>
                  <a:uLnTx/>
                  <a:uFillTx/>
                  <a:latin typeface="Frutiger 45 Light"/>
                  <a:ea typeface="+mn-ea"/>
                  <a:cs typeface="+mn-cs"/>
                </a:rPr>
                <a:t>Build a flexible team comprising a mix of product subject matter experts and trained, experienced resources. This approach ensures a stable and scalable delivery model that can adapt to evolving requirements while maintaining consistent service quality and operational efficiency</a:t>
              </a:r>
              <a:br>
                <a:rPr kumimoji="0" lang="en-GB" sz="1200" b="0" i="0" u="none" strike="noStrike" kern="1200" cap="none" spc="0" normalizeH="0" baseline="0" noProof="0">
                  <a:ln>
                    <a:noFill/>
                  </a:ln>
                  <a:solidFill>
                    <a:srgbClr val="595959"/>
                  </a:solidFill>
                  <a:effectLst/>
                  <a:uLnTx/>
                  <a:uFillTx/>
                  <a:latin typeface="Frutiger 45 Light"/>
                  <a:ea typeface="+mn-ea"/>
                  <a:cs typeface="+mn-cs"/>
                </a:rPr>
              </a:br>
              <a:endParaRPr kumimoji="0" lang="en-GB" sz="1200" b="0" i="0" u="none" strike="noStrike" kern="1200" cap="none" spc="0" normalizeH="0" baseline="0" noProof="0">
                <a:ln>
                  <a:noFill/>
                </a:ln>
                <a:solidFill>
                  <a:srgbClr val="595959"/>
                </a:solidFill>
                <a:effectLst/>
                <a:uLnTx/>
                <a:uFillTx/>
                <a:latin typeface="Frutiger 45 Light"/>
                <a:ea typeface="+mn-ea"/>
                <a:cs typeface="+mn-cs"/>
              </a:endParaRPr>
            </a:p>
            <a:p>
              <a:pPr marL="0" marR="0" lvl="0" indent="0" algn="l" defTabSz="1219139"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a:ln>
                    <a:noFill/>
                  </a:ln>
                  <a:solidFill>
                    <a:srgbClr val="1B4B8D"/>
                  </a:solidFill>
                  <a:effectLst/>
                  <a:uLnTx/>
                  <a:uFillTx/>
                  <a:latin typeface="Frutiger 45 Light"/>
                  <a:ea typeface="+mn-ea"/>
                  <a:cs typeface="+mn-cs"/>
                </a:rPr>
                <a:t>Establish Nordea Training Academy </a:t>
              </a:r>
              <a:r>
                <a:rPr kumimoji="0" lang="en-GB" sz="1200" b="0" i="0" u="none" strike="noStrike" kern="1200" cap="none" spc="0" normalizeH="0" baseline="0" noProof="0">
                  <a:ln>
                    <a:noFill/>
                  </a:ln>
                  <a:solidFill>
                    <a:srgbClr val="595959"/>
                  </a:solidFill>
                  <a:effectLst/>
                  <a:uLnTx/>
                  <a:uFillTx/>
                  <a:latin typeface="Frutiger 45 Light"/>
                  <a:ea typeface="+mn-ea"/>
                  <a:cs typeface="+mn-cs"/>
                </a:rPr>
                <a:t>Train a team of senior domain expert by leveraging on Internal training academy framework and on the partnership with Finastra</a:t>
              </a:r>
            </a:p>
            <a:p>
              <a:pPr marL="0" marR="0" lvl="0" indent="0" algn="l" defTabSz="1219139"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a:ln>
                    <a:noFill/>
                  </a:ln>
                  <a:solidFill>
                    <a:srgbClr val="1B4B8D"/>
                  </a:solidFill>
                  <a:effectLst/>
                  <a:uLnTx/>
                  <a:uFillTx/>
                  <a:latin typeface="Frutiger 45 Light"/>
                  <a:ea typeface="+mn-ea"/>
                  <a:cs typeface="+mn-cs"/>
                </a:rPr>
                <a:t>Retain/ rebadge  key resources </a:t>
              </a:r>
              <a:r>
                <a:rPr kumimoji="0" lang="en-GB" sz="1200" b="0" i="0" u="none" strike="noStrike" kern="1200" cap="none" spc="0" normalizeH="0" baseline="0" noProof="0" err="1">
                  <a:ln>
                    <a:noFill/>
                  </a:ln>
                  <a:solidFill>
                    <a:srgbClr val="595959"/>
                  </a:solidFill>
                  <a:effectLst/>
                  <a:uLnTx/>
                  <a:uFillTx/>
                  <a:latin typeface="Frutiger 45 Light"/>
                  <a:ea typeface="+mn-ea"/>
                  <a:cs typeface="+mn-cs"/>
                </a:rPr>
                <a:t>Tansition</a:t>
              </a:r>
              <a:r>
                <a:rPr kumimoji="0" lang="en-GB" sz="1200" b="0" i="0" u="none" strike="noStrike" kern="1200" cap="none" spc="0" normalizeH="0" baseline="0" noProof="0">
                  <a:ln>
                    <a:noFill/>
                  </a:ln>
                  <a:solidFill>
                    <a:srgbClr val="595959"/>
                  </a:solidFill>
                  <a:effectLst/>
                  <a:uLnTx/>
                  <a:uFillTx/>
                  <a:latin typeface="Frutiger 45 Light"/>
                  <a:ea typeface="+mn-ea"/>
                  <a:cs typeface="+mn-cs"/>
                </a:rPr>
                <a:t> critical client resources into our service model, ensuring continuity of knowledge and minimizing disruption</a:t>
              </a:r>
            </a:p>
            <a:p>
              <a:pPr marL="0" marR="0" lvl="0" indent="0" algn="l" defTabSz="1219139"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a:ln>
                  <a:noFill/>
                </a:ln>
                <a:solidFill>
                  <a:srgbClr val="595959"/>
                </a:solidFill>
                <a:effectLst/>
                <a:uLnTx/>
                <a:uFillTx/>
                <a:latin typeface="Trebuchet MS" panose="020B0603020202020204" pitchFamily="34" charset="0"/>
                <a:ea typeface="+mn-ea"/>
                <a:cs typeface="+mn-cs"/>
              </a:endParaRPr>
            </a:p>
          </p:txBody>
        </p:sp>
      </p:grpSp>
      <p:sp>
        <p:nvSpPr>
          <p:cNvPr id="5" name="TextBox 4">
            <a:extLst>
              <a:ext uri="{FF2B5EF4-FFF2-40B4-BE49-F238E27FC236}">
                <a16:creationId xmlns:a16="http://schemas.microsoft.com/office/drawing/2014/main" id="{3020DC83-6A06-CDC9-D82F-872FED38B25D}"/>
              </a:ext>
            </a:extLst>
          </p:cNvPr>
          <p:cNvSpPr txBox="1"/>
          <p:nvPr/>
        </p:nvSpPr>
        <p:spPr>
          <a:xfrm>
            <a:off x="680119" y="3358474"/>
            <a:ext cx="3152453"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B4B8D"/>
                </a:solidFill>
                <a:effectLst/>
                <a:uLnTx/>
                <a:uFillTx/>
                <a:latin typeface="Frutiger 45 Light"/>
                <a:ea typeface="+mn-ea"/>
                <a:cs typeface="+mn-cs"/>
              </a:rPr>
              <a:t>Deliver Comprehensive </a:t>
            </a:r>
            <a:r>
              <a:rPr kumimoji="0" lang="en-GB" sz="1200" b="1" i="0" u="none" strike="noStrike" kern="1200" cap="none" spc="0" normalizeH="0" baseline="0" noProof="0" dirty="0" err="1">
                <a:ln>
                  <a:noFill/>
                </a:ln>
                <a:solidFill>
                  <a:srgbClr val="1B4B8D"/>
                </a:solidFill>
                <a:effectLst/>
                <a:uLnTx/>
                <a:uFillTx/>
                <a:latin typeface="Frutiger 45 Light"/>
                <a:ea typeface="+mn-ea"/>
                <a:cs typeface="+mn-cs"/>
              </a:rPr>
              <a:t>LoanIQ</a:t>
            </a:r>
            <a:r>
              <a:rPr kumimoji="0" lang="en-GB" sz="1200" b="1" i="0" u="none" strike="noStrike" kern="1200" cap="none" spc="0" normalizeH="0" baseline="0" noProof="0" dirty="0">
                <a:ln>
                  <a:noFill/>
                </a:ln>
                <a:solidFill>
                  <a:srgbClr val="1B4B8D"/>
                </a:solidFill>
                <a:effectLst/>
                <a:uLnTx/>
                <a:uFillTx/>
                <a:latin typeface="Frutiger 45 Light"/>
                <a:ea typeface="+mn-ea"/>
                <a:cs typeface="+mn-cs"/>
              </a:rPr>
              <a:t> Services </a:t>
            </a:r>
            <a:r>
              <a:rPr kumimoji="0" lang="en-GB" sz="1200" b="0" i="0" u="none" strike="noStrike" kern="1200" cap="none" spc="0" normalizeH="0" baseline="0" noProof="0" dirty="0">
                <a:ln>
                  <a:noFill/>
                </a:ln>
                <a:solidFill>
                  <a:srgbClr val="595959"/>
                </a:solidFill>
                <a:effectLst/>
                <a:uLnTx/>
                <a:uFillTx/>
                <a:latin typeface="Frutiger 45 Light"/>
                <a:ea typeface="+mn-ea"/>
                <a:cs typeface="+mn-cs"/>
              </a:rPr>
              <a:t>End-to-end </a:t>
            </a:r>
            <a:r>
              <a:rPr kumimoji="0" lang="en-GB" sz="1200" b="0" i="0" u="none" strike="noStrike" kern="1200" cap="none" spc="0" normalizeH="0" baseline="0" noProof="0" dirty="0" err="1">
                <a:ln>
                  <a:noFill/>
                </a:ln>
                <a:solidFill>
                  <a:srgbClr val="595959"/>
                </a:solidFill>
                <a:effectLst/>
                <a:uLnTx/>
                <a:uFillTx/>
                <a:latin typeface="Frutiger 45 Light"/>
                <a:ea typeface="+mn-ea"/>
                <a:cs typeface="+mn-cs"/>
              </a:rPr>
              <a:t>LoanIQ</a:t>
            </a:r>
            <a:r>
              <a:rPr kumimoji="0" lang="en-GB" sz="1200" b="0" i="0" u="none" strike="noStrike" kern="1200" cap="none" spc="0" normalizeH="0" baseline="0" noProof="0" dirty="0">
                <a:ln>
                  <a:noFill/>
                </a:ln>
                <a:solidFill>
                  <a:srgbClr val="595959"/>
                </a:solidFill>
                <a:effectLst/>
                <a:uLnTx/>
                <a:uFillTx/>
                <a:latin typeface="Frutiger 45 Light"/>
                <a:ea typeface="+mn-ea"/>
                <a:cs typeface="+mn-cs"/>
              </a:rPr>
              <a:t> configuration, integration, and support services tailored to Norde needs.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1" i="1" u="none" strike="noStrike" kern="1200" cap="none" spc="0" normalizeH="0" baseline="0" noProof="0" dirty="0">
                <a:ln>
                  <a:noFill/>
                </a:ln>
                <a:solidFill>
                  <a:srgbClr val="595959">
                    <a:lumMod val="50000"/>
                  </a:srgbClr>
                </a:solidFill>
                <a:effectLst/>
                <a:uLnTx/>
                <a:uFillTx/>
                <a:latin typeface="Frutiger 45 Light"/>
                <a:ea typeface="+mn-ea"/>
                <a:cs typeface="+mn-cs"/>
              </a:rPr>
            </a:br>
            <a:r>
              <a:rPr kumimoji="0" lang="en-GB" sz="1200" b="1" i="0" u="none" strike="noStrike" kern="1200" cap="none" spc="0" normalizeH="0" baseline="0" noProof="0" dirty="0">
                <a:ln>
                  <a:noFill/>
                </a:ln>
                <a:solidFill>
                  <a:srgbClr val="1B4B8D"/>
                </a:solidFill>
                <a:effectLst/>
                <a:uLnTx/>
                <a:uFillTx/>
                <a:latin typeface="Frutiger 45 Light"/>
                <a:ea typeface="+mn-ea"/>
                <a:cs typeface="+mn-cs"/>
              </a:rPr>
              <a:t>Consolidated Service Delivery</a:t>
            </a:r>
            <a:r>
              <a:rPr kumimoji="0" lang="en-GB" sz="1200" b="0" i="0" u="none" strike="noStrike" kern="1200" cap="none" spc="0" normalizeH="0" baseline="0" noProof="0" dirty="0">
                <a:ln>
                  <a:noFill/>
                </a:ln>
                <a:solidFill>
                  <a:srgbClr val="595959"/>
                </a:solidFill>
                <a:effectLst/>
                <a:uLnTx/>
                <a:uFillTx/>
                <a:latin typeface="Frutiger 45 Light"/>
                <a:ea typeface="+mn-ea"/>
                <a:cs typeface="+mn-cs"/>
              </a:rPr>
              <a:t>: Replace fragmented model with a unified, scalable, and reliable service from a trusted provider.</a:t>
            </a:r>
            <a:br>
              <a:rPr kumimoji="0" lang="en-GB" sz="1200" b="0" i="0" u="none" strike="noStrike" kern="1200" cap="none" spc="0" normalizeH="0" baseline="0" noProof="0" dirty="0">
                <a:ln>
                  <a:noFill/>
                </a:ln>
                <a:solidFill>
                  <a:srgbClr val="595959"/>
                </a:solidFill>
                <a:effectLst/>
                <a:uLnTx/>
                <a:uFillTx/>
                <a:latin typeface="Frutiger 45 Light"/>
                <a:ea typeface="+mn-ea"/>
                <a:cs typeface="+mn-cs"/>
              </a:rPr>
            </a:br>
            <a:endParaRPr kumimoji="0" lang="en-GB" sz="1200" b="0" i="0" u="none" strike="noStrike" kern="1200" cap="none" spc="0" normalizeH="0" baseline="0" noProof="0" dirty="0">
              <a:ln>
                <a:noFill/>
              </a:ln>
              <a:solidFill>
                <a:srgbClr val="595959"/>
              </a:solidFill>
              <a:effectLst/>
              <a:uLnTx/>
              <a:uFillTx/>
              <a:latin typeface="Frutiger 45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B4B8D"/>
                </a:solidFill>
                <a:effectLst/>
                <a:uLnTx/>
                <a:uFillTx/>
                <a:latin typeface="Frutiger 45 Light"/>
                <a:ea typeface="+mn-ea"/>
                <a:cs typeface="+mn-cs"/>
              </a:rPr>
              <a:t>Leverage Existing Expertise </a:t>
            </a:r>
            <a:r>
              <a:rPr kumimoji="0" lang="en-GB" sz="1200" b="0" i="0" u="none" strike="noStrike" kern="1200" cap="none" spc="0" normalizeH="0" baseline="0" noProof="0" dirty="0">
                <a:ln>
                  <a:noFill/>
                </a:ln>
                <a:solidFill>
                  <a:srgbClr val="595959"/>
                </a:solidFill>
                <a:effectLst/>
                <a:uLnTx/>
                <a:uFillTx/>
                <a:latin typeface="Frutiger 45 Light"/>
                <a:ea typeface="+mn-ea"/>
                <a:cs typeface="+mn-cs"/>
              </a:rPr>
              <a:t>Build and deliver </a:t>
            </a:r>
            <a:r>
              <a:rPr kumimoji="0" lang="en-GB" sz="1200" b="0" i="0" u="none" strike="noStrike" kern="1200" cap="none" spc="0" normalizeH="0" baseline="0" noProof="0" dirty="0" err="1">
                <a:ln>
                  <a:noFill/>
                </a:ln>
                <a:solidFill>
                  <a:srgbClr val="595959"/>
                </a:solidFill>
                <a:effectLst/>
                <a:uLnTx/>
                <a:uFillTx/>
                <a:latin typeface="Frutiger 45 Light"/>
                <a:ea typeface="+mn-ea"/>
                <a:cs typeface="+mn-cs"/>
              </a:rPr>
              <a:t>LoanIQ</a:t>
            </a:r>
            <a:r>
              <a:rPr kumimoji="0" lang="en-GB" sz="1200" b="0" i="0" u="none" strike="noStrike" kern="1200" cap="none" spc="0" normalizeH="0" baseline="0" noProof="0" dirty="0">
                <a:ln>
                  <a:noFill/>
                </a:ln>
                <a:solidFill>
                  <a:srgbClr val="595959"/>
                </a:solidFill>
                <a:effectLst/>
                <a:uLnTx/>
                <a:uFillTx/>
                <a:latin typeface="Frutiger 45 Light"/>
                <a:ea typeface="+mn-ea"/>
                <a:cs typeface="+mn-cs"/>
              </a:rPr>
              <a:t> services using your expertise, supported by our strategic partnership with Finastra, ensuring best practices and seamless delivery.</a:t>
            </a:r>
            <a:endParaRPr kumimoji="0" lang="en-US" sz="1200" b="0" i="1" u="none" strike="noStrike" kern="1200" cap="none" spc="0" normalizeH="0" baseline="0" noProof="0" dirty="0">
              <a:ln>
                <a:noFill/>
              </a:ln>
              <a:solidFill>
                <a:srgbClr val="595959"/>
              </a:solidFill>
              <a:effectLst/>
              <a:uLnTx/>
              <a:uFillTx/>
              <a:latin typeface="Frutiger 45 Light"/>
              <a:ea typeface="+mn-ea"/>
              <a:cs typeface="+mn-cs"/>
            </a:endParaRPr>
          </a:p>
        </p:txBody>
      </p:sp>
      <p:sp>
        <p:nvSpPr>
          <p:cNvPr id="6" name="Title 5">
            <a:extLst>
              <a:ext uri="{FF2B5EF4-FFF2-40B4-BE49-F238E27FC236}">
                <a16:creationId xmlns:a16="http://schemas.microsoft.com/office/drawing/2014/main" id="{E3DB02E9-7A60-D22C-522E-2B96B86DE50A}"/>
              </a:ext>
            </a:extLst>
          </p:cNvPr>
          <p:cNvSpPr>
            <a:spLocks noGrp="1"/>
          </p:cNvSpPr>
          <p:nvPr>
            <p:ph type="title"/>
          </p:nvPr>
        </p:nvSpPr>
        <p:spPr/>
        <p:txBody>
          <a:bodyPr/>
          <a:lstStyle/>
          <a:p>
            <a:r>
              <a:rPr lang="en-GB" dirty="0"/>
              <a:t>Partnering for success: Building </a:t>
            </a:r>
            <a:r>
              <a:rPr lang="en-GB" dirty="0" err="1"/>
              <a:t>LoanIQ</a:t>
            </a:r>
            <a:r>
              <a:rPr lang="en-GB" dirty="0"/>
              <a:t> Service Capabilities </a:t>
            </a:r>
            <a:endParaRPr lang="en-IN" dirty="0"/>
          </a:p>
        </p:txBody>
      </p:sp>
    </p:spTree>
    <p:extLst>
      <p:ext uri="{BB962C8B-B14F-4D97-AF65-F5344CB8AC3E}">
        <p14:creationId xmlns:p14="http://schemas.microsoft.com/office/powerpoint/2010/main" val="38512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2B5DF51-B60A-2D23-9D4F-FAC7E6A54B6A}"/>
              </a:ext>
            </a:extLst>
          </p:cNvPr>
          <p:cNvGrpSpPr/>
          <p:nvPr/>
        </p:nvGrpSpPr>
        <p:grpSpPr>
          <a:xfrm>
            <a:off x="831166" y="1353171"/>
            <a:ext cx="1851462" cy="1848742"/>
            <a:chOff x="-2175411" y="2392517"/>
            <a:chExt cx="2337783" cy="2334350"/>
          </a:xfrm>
        </p:grpSpPr>
        <p:sp>
          <p:nvSpPr>
            <p:cNvPr id="5" name="Graphic 21" descr="Single gear with solid fill">
              <a:extLst>
                <a:ext uri="{FF2B5EF4-FFF2-40B4-BE49-F238E27FC236}">
                  <a16:creationId xmlns:a16="http://schemas.microsoft.com/office/drawing/2014/main" id="{BBCEC021-A2B0-369C-02B1-7123661336A8}"/>
                </a:ext>
              </a:extLst>
            </p:cNvPr>
            <p:cNvSpPr/>
            <p:nvPr/>
          </p:nvSpPr>
          <p:spPr>
            <a:xfrm>
              <a:off x="-2175411" y="2392517"/>
              <a:ext cx="2337783" cy="2334350"/>
            </a:xfrm>
            <a:custGeom>
              <a:avLst/>
              <a:gdLst>
                <a:gd name="connsiteX0" fmla="*/ 1167175 w 2337783"/>
                <a:gd name="connsiteY0" fmla="*/ 1579120 h 2334350"/>
                <a:gd name="connsiteX1" fmla="*/ 755231 w 2337783"/>
                <a:gd name="connsiteY1" fmla="*/ 1167175 h 2334350"/>
                <a:gd name="connsiteX2" fmla="*/ 1167175 w 2337783"/>
                <a:gd name="connsiteY2" fmla="*/ 755231 h 2334350"/>
                <a:gd name="connsiteX3" fmla="*/ 1579120 w 2337783"/>
                <a:gd name="connsiteY3" fmla="*/ 1167175 h 2334350"/>
                <a:gd name="connsiteX4" fmla="*/ 1167175 w 2337783"/>
                <a:gd name="connsiteY4" fmla="*/ 1579120 h 2334350"/>
                <a:gd name="connsiteX5" fmla="*/ 2094050 w 2337783"/>
                <a:gd name="connsiteY5" fmla="*/ 909710 h 2334350"/>
                <a:gd name="connsiteX6" fmla="*/ 2004795 w 2337783"/>
                <a:gd name="connsiteY6" fmla="*/ 696872 h 2334350"/>
                <a:gd name="connsiteX7" fmla="*/ 2090617 w 2337783"/>
                <a:gd name="connsiteY7" fmla="*/ 439407 h 2334350"/>
                <a:gd name="connsiteX8" fmla="*/ 1894944 w 2337783"/>
                <a:gd name="connsiteY8" fmla="*/ 243734 h 2334350"/>
                <a:gd name="connsiteX9" fmla="*/ 1637478 w 2337783"/>
                <a:gd name="connsiteY9" fmla="*/ 329555 h 2334350"/>
                <a:gd name="connsiteX10" fmla="*/ 1421208 w 2337783"/>
                <a:gd name="connsiteY10" fmla="*/ 240301 h 2334350"/>
                <a:gd name="connsiteX11" fmla="*/ 1304490 w 2337783"/>
                <a:gd name="connsiteY11" fmla="*/ 0 h 2334350"/>
                <a:gd name="connsiteX12" fmla="*/ 1029861 w 2337783"/>
                <a:gd name="connsiteY12" fmla="*/ 0 h 2334350"/>
                <a:gd name="connsiteX13" fmla="*/ 909710 w 2337783"/>
                <a:gd name="connsiteY13" fmla="*/ 240301 h 2334350"/>
                <a:gd name="connsiteX14" fmla="*/ 696872 w 2337783"/>
                <a:gd name="connsiteY14" fmla="*/ 329555 h 2334350"/>
                <a:gd name="connsiteX15" fmla="*/ 439407 w 2337783"/>
                <a:gd name="connsiteY15" fmla="*/ 243734 h 2334350"/>
                <a:gd name="connsiteX16" fmla="*/ 243734 w 2337783"/>
                <a:gd name="connsiteY16" fmla="*/ 439407 h 2334350"/>
                <a:gd name="connsiteX17" fmla="*/ 329555 w 2337783"/>
                <a:gd name="connsiteY17" fmla="*/ 696872 h 2334350"/>
                <a:gd name="connsiteX18" fmla="*/ 240301 w 2337783"/>
                <a:gd name="connsiteY18" fmla="*/ 913143 h 2334350"/>
                <a:gd name="connsiteX19" fmla="*/ 0 w 2337783"/>
                <a:gd name="connsiteY19" fmla="*/ 1029861 h 2334350"/>
                <a:gd name="connsiteX20" fmla="*/ 0 w 2337783"/>
                <a:gd name="connsiteY20" fmla="*/ 1304490 h 2334350"/>
                <a:gd name="connsiteX21" fmla="*/ 240301 w 2337783"/>
                <a:gd name="connsiteY21" fmla="*/ 1424641 h 2334350"/>
                <a:gd name="connsiteX22" fmla="*/ 329555 w 2337783"/>
                <a:gd name="connsiteY22" fmla="*/ 1637478 h 2334350"/>
                <a:gd name="connsiteX23" fmla="*/ 243734 w 2337783"/>
                <a:gd name="connsiteY23" fmla="*/ 1894944 h 2334350"/>
                <a:gd name="connsiteX24" fmla="*/ 439407 w 2337783"/>
                <a:gd name="connsiteY24" fmla="*/ 2090617 h 2334350"/>
                <a:gd name="connsiteX25" fmla="*/ 696872 w 2337783"/>
                <a:gd name="connsiteY25" fmla="*/ 2004795 h 2334350"/>
                <a:gd name="connsiteX26" fmla="*/ 913143 w 2337783"/>
                <a:gd name="connsiteY26" fmla="*/ 2094050 h 2334350"/>
                <a:gd name="connsiteX27" fmla="*/ 1033293 w 2337783"/>
                <a:gd name="connsiteY27" fmla="*/ 2334351 h 2334350"/>
                <a:gd name="connsiteX28" fmla="*/ 1307923 w 2337783"/>
                <a:gd name="connsiteY28" fmla="*/ 2334351 h 2334350"/>
                <a:gd name="connsiteX29" fmla="*/ 1428073 w 2337783"/>
                <a:gd name="connsiteY29" fmla="*/ 2094050 h 2334350"/>
                <a:gd name="connsiteX30" fmla="*/ 1640911 w 2337783"/>
                <a:gd name="connsiteY30" fmla="*/ 2004795 h 2334350"/>
                <a:gd name="connsiteX31" fmla="*/ 1898377 w 2337783"/>
                <a:gd name="connsiteY31" fmla="*/ 2090617 h 2334350"/>
                <a:gd name="connsiteX32" fmla="*/ 2094050 w 2337783"/>
                <a:gd name="connsiteY32" fmla="*/ 1894944 h 2334350"/>
                <a:gd name="connsiteX33" fmla="*/ 2008228 w 2337783"/>
                <a:gd name="connsiteY33" fmla="*/ 1637478 h 2334350"/>
                <a:gd name="connsiteX34" fmla="*/ 2097483 w 2337783"/>
                <a:gd name="connsiteY34" fmla="*/ 1421208 h 2334350"/>
                <a:gd name="connsiteX35" fmla="*/ 2337784 w 2337783"/>
                <a:gd name="connsiteY35" fmla="*/ 1301057 h 2334350"/>
                <a:gd name="connsiteX36" fmla="*/ 2337784 w 2337783"/>
                <a:gd name="connsiteY36" fmla="*/ 1026428 h 2334350"/>
                <a:gd name="connsiteX37" fmla="*/ 2094050 w 2337783"/>
                <a:gd name="connsiteY37" fmla="*/ 909710 h 233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37783" h="2334350">
                  <a:moveTo>
                    <a:pt x="1167175" y="1579120"/>
                  </a:moveTo>
                  <a:cubicBezTo>
                    <a:pt x="940606" y="1579120"/>
                    <a:pt x="755231" y="1393745"/>
                    <a:pt x="755231" y="1167175"/>
                  </a:cubicBezTo>
                  <a:cubicBezTo>
                    <a:pt x="755231" y="940606"/>
                    <a:pt x="940606" y="755231"/>
                    <a:pt x="1167175" y="755231"/>
                  </a:cubicBezTo>
                  <a:cubicBezTo>
                    <a:pt x="1393745" y="755231"/>
                    <a:pt x="1579120" y="940606"/>
                    <a:pt x="1579120" y="1167175"/>
                  </a:cubicBezTo>
                  <a:cubicBezTo>
                    <a:pt x="1579120" y="1393745"/>
                    <a:pt x="1393745" y="1579120"/>
                    <a:pt x="1167175" y="1579120"/>
                  </a:cubicBezTo>
                  <a:close/>
                  <a:moveTo>
                    <a:pt x="2094050" y="909710"/>
                  </a:moveTo>
                  <a:cubicBezTo>
                    <a:pt x="2073453" y="834187"/>
                    <a:pt x="2042557" y="762097"/>
                    <a:pt x="2004795" y="696872"/>
                  </a:cubicBezTo>
                  <a:lnTo>
                    <a:pt x="2090617" y="439407"/>
                  </a:lnTo>
                  <a:lnTo>
                    <a:pt x="1894944" y="243734"/>
                  </a:lnTo>
                  <a:lnTo>
                    <a:pt x="1637478" y="329555"/>
                  </a:lnTo>
                  <a:cubicBezTo>
                    <a:pt x="1568821" y="291794"/>
                    <a:pt x="1496731" y="260898"/>
                    <a:pt x="1421208" y="240301"/>
                  </a:cubicBezTo>
                  <a:lnTo>
                    <a:pt x="1304490" y="0"/>
                  </a:lnTo>
                  <a:lnTo>
                    <a:pt x="1029861" y="0"/>
                  </a:lnTo>
                  <a:lnTo>
                    <a:pt x="909710" y="240301"/>
                  </a:lnTo>
                  <a:cubicBezTo>
                    <a:pt x="834187" y="260898"/>
                    <a:pt x="762097" y="291794"/>
                    <a:pt x="696872" y="329555"/>
                  </a:cubicBezTo>
                  <a:lnTo>
                    <a:pt x="439407" y="243734"/>
                  </a:lnTo>
                  <a:lnTo>
                    <a:pt x="243734" y="439407"/>
                  </a:lnTo>
                  <a:lnTo>
                    <a:pt x="329555" y="696872"/>
                  </a:lnTo>
                  <a:cubicBezTo>
                    <a:pt x="291794" y="765530"/>
                    <a:pt x="260898" y="837620"/>
                    <a:pt x="240301" y="913143"/>
                  </a:cubicBezTo>
                  <a:lnTo>
                    <a:pt x="0" y="1029861"/>
                  </a:lnTo>
                  <a:lnTo>
                    <a:pt x="0" y="1304490"/>
                  </a:lnTo>
                  <a:lnTo>
                    <a:pt x="240301" y="1424641"/>
                  </a:lnTo>
                  <a:cubicBezTo>
                    <a:pt x="260898" y="1500164"/>
                    <a:pt x="291794" y="1572254"/>
                    <a:pt x="329555" y="1637478"/>
                  </a:cubicBezTo>
                  <a:lnTo>
                    <a:pt x="243734" y="1894944"/>
                  </a:lnTo>
                  <a:lnTo>
                    <a:pt x="439407" y="2090617"/>
                  </a:lnTo>
                  <a:lnTo>
                    <a:pt x="696872" y="2004795"/>
                  </a:lnTo>
                  <a:cubicBezTo>
                    <a:pt x="765530" y="2042557"/>
                    <a:pt x="837620" y="2073453"/>
                    <a:pt x="913143" y="2094050"/>
                  </a:cubicBezTo>
                  <a:lnTo>
                    <a:pt x="1033293" y="2334351"/>
                  </a:lnTo>
                  <a:lnTo>
                    <a:pt x="1307923" y="2334351"/>
                  </a:lnTo>
                  <a:lnTo>
                    <a:pt x="1428073" y="2094050"/>
                  </a:lnTo>
                  <a:cubicBezTo>
                    <a:pt x="1503597" y="2073453"/>
                    <a:pt x="1575687" y="2042557"/>
                    <a:pt x="1640911" y="2004795"/>
                  </a:cubicBezTo>
                  <a:lnTo>
                    <a:pt x="1898377" y="2090617"/>
                  </a:lnTo>
                  <a:lnTo>
                    <a:pt x="2094050" y="1894944"/>
                  </a:lnTo>
                  <a:lnTo>
                    <a:pt x="2008228" y="1637478"/>
                  </a:lnTo>
                  <a:cubicBezTo>
                    <a:pt x="2045990" y="1568821"/>
                    <a:pt x="2076886" y="1496731"/>
                    <a:pt x="2097483" y="1421208"/>
                  </a:cubicBezTo>
                  <a:lnTo>
                    <a:pt x="2337784" y="1301057"/>
                  </a:lnTo>
                  <a:lnTo>
                    <a:pt x="2337784" y="1026428"/>
                  </a:lnTo>
                  <a:lnTo>
                    <a:pt x="2094050" y="909710"/>
                  </a:lnTo>
                  <a:close/>
                </a:path>
              </a:pathLst>
            </a:custGeom>
            <a:solidFill>
              <a:srgbClr val="002060"/>
            </a:solidFill>
            <a:ln w="342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Trebuchet MS" panose="020B0603020202020204" pitchFamily="34" charset="0"/>
                <a:ea typeface="+mn-ea"/>
                <a:cs typeface="+mn-cs"/>
              </a:endParaRPr>
            </a:p>
          </p:txBody>
        </p:sp>
        <p:sp>
          <p:nvSpPr>
            <p:cNvPr id="6" name="Oval 5">
              <a:extLst>
                <a:ext uri="{FF2B5EF4-FFF2-40B4-BE49-F238E27FC236}">
                  <a16:creationId xmlns:a16="http://schemas.microsoft.com/office/drawing/2014/main" id="{C72D3D4A-2663-B8B9-CF00-47CA486E5D08}"/>
                </a:ext>
              </a:extLst>
            </p:cNvPr>
            <p:cNvSpPr/>
            <p:nvPr/>
          </p:nvSpPr>
          <p:spPr>
            <a:xfrm>
              <a:off x="-1708240" y="2857972"/>
              <a:ext cx="1403440" cy="1403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7" name="Group 6">
            <a:extLst>
              <a:ext uri="{FF2B5EF4-FFF2-40B4-BE49-F238E27FC236}">
                <a16:creationId xmlns:a16="http://schemas.microsoft.com/office/drawing/2014/main" id="{3B78077B-1B63-ACF2-76E1-A0A7431CA2D9}"/>
              </a:ext>
            </a:extLst>
          </p:cNvPr>
          <p:cNvGrpSpPr/>
          <p:nvPr/>
        </p:nvGrpSpPr>
        <p:grpSpPr>
          <a:xfrm>
            <a:off x="3625165" y="2192860"/>
            <a:ext cx="1851462" cy="1848742"/>
            <a:chOff x="-2175411" y="2392517"/>
            <a:chExt cx="2337783" cy="2334350"/>
          </a:xfrm>
        </p:grpSpPr>
        <p:sp>
          <p:nvSpPr>
            <p:cNvPr id="20" name="Graphic 21" descr="Single gear with solid fill">
              <a:extLst>
                <a:ext uri="{FF2B5EF4-FFF2-40B4-BE49-F238E27FC236}">
                  <a16:creationId xmlns:a16="http://schemas.microsoft.com/office/drawing/2014/main" id="{EB0AB9D9-9E16-056D-FF1D-E7F6CE5901F3}"/>
                </a:ext>
              </a:extLst>
            </p:cNvPr>
            <p:cNvSpPr/>
            <p:nvPr/>
          </p:nvSpPr>
          <p:spPr>
            <a:xfrm>
              <a:off x="-2175411" y="2392517"/>
              <a:ext cx="2337783" cy="2334350"/>
            </a:xfrm>
            <a:custGeom>
              <a:avLst/>
              <a:gdLst>
                <a:gd name="connsiteX0" fmla="*/ 1167175 w 2337783"/>
                <a:gd name="connsiteY0" fmla="*/ 1579120 h 2334350"/>
                <a:gd name="connsiteX1" fmla="*/ 755231 w 2337783"/>
                <a:gd name="connsiteY1" fmla="*/ 1167175 h 2334350"/>
                <a:gd name="connsiteX2" fmla="*/ 1167175 w 2337783"/>
                <a:gd name="connsiteY2" fmla="*/ 755231 h 2334350"/>
                <a:gd name="connsiteX3" fmla="*/ 1579120 w 2337783"/>
                <a:gd name="connsiteY3" fmla="*/ 1167175 h 2334350"/>
                <a:gd name="connsiteX4" fmla="*/ 1167175 w 2337783"/>
                <a:gd name="connsiteY4" fmla="*/ 1579120 h 2334350"/>
                <a:gd name="connsiteX5" fmla="*/ 2094050 w 2337783"/>
                <a:gd name="connsiteY5" fmla="*/ 909710 h 2334350"/>
                <a:gd name="connsiteX6" fmla="*/ 2004795 w 2337783"/>
                <a:gd name="connsiteY6" fmla="*/ 696872 h 2334350"/>
                <a:gd name="connsiteX7" fmla="*/ 2090617 w 2337783"/>
                <a:gd name="connsiteY7" fmla="*/ 439407 h 2334350"/>
                <a:gd name="connsiteX8" fmla="*/ 1894944 w 2337783"/>
                <a:gd name="connsiteY8" fmla="*/ 243734 h 2334350"/>
                <a:gd name="connsiteX9" fmla="*/ 1637478 w 2337783"/>
                <a:gd name="connsiteY9" fmla="*/ 329555 h 2334350"/>
                <a:gd name="connsiteX10" fmla="*/ 1421208 w 2337783"/>
                <a:gd name="connsiteY10" fmla="*/ 240301 h 2334350"/>
                <a:gd name="connsiteX11" fmla="*/ 1304490 w 2337783"/>
                <a:gd name="connsiteY11" fmla="*/ 0 h 2334350"/>
                <a:gd name="connsiteX12" fmla="*/ 1029861 w 2337783"/>
                <a:gd name="connsiteY12" fmla="*/ 0 h 2334350"/>
                <a:gd name="connsiteX13" fmla="*/ 909710 w 2337783"/>
                <a:gd name="connsiteY13" fmla="*/ 240301 h 2334350"/>
                <a:gd name="connsiteX14" fmla="*/ 696872 w 2337783"/>
                <a:gd name="connsiteY14" fmla="*/ 329555 h 2334350"/>
                <a:gd name="connsiteX15" fmla="*/ 439407 w 2337783"/>
                <a:gd name="connsiteY15" fmla="*/ 243734 h 2334350"/>
                <a:gd name="connsiteX16" fmla="*/ 243734 w 2337783"/>
                <a:gd name="connsiteY16" fmla="*/ 439407 h 2334350"/>
                <a:gd name="connsiteX17" fmla="*/ 329555 w 2337783"/>
                <a:gd name="connsiteY17" fmla="*/ 696872 h 2334350"/>
                <a:gd name="connsiteX18" fmla="*/ 240301 w 2337783"/>
                <a:gd name="connsiteY18" fmla="*/ 913143 h 2334350"/>
                <a:gd name="connsiteX19" fmla="*/ 0 w 2337783"/>
                <a:gd name="connsiteY19" fmla="*/ 1029861 h 2334350"/>
                <a:gd name="connsiteX20" fmla="*/ 0 w 2337783"/>
                <a:gd name="connsiteY20" fmla="*/ 1304490 h 2334350"/>
                <a:gd name="connsiteX21" fmla="*/ 240301 w 2337783"/>
                <a:gd name="connsiteY21" fmla="*/ 1424641 h 2334350"/>
                <a:gd name="connsiteX22" fmla="*/ 329555 w 2337783"/>
                <a:gd name="connsiteY22" fmla="*/ 1637478 h 2334350"/>
                <a:gd name="connsiteX23" fmla="*/ 243734 w 2337783"/>
                <a:gd name="connsiteY23" fmla="*/ 1894944 h 2334350"/>
                <a:gd name="connsiteX24" fmla="*/ 439407 w 2337783"/>
                <a:gd name="connsiteY24" fmla="*/ 2090617 h 2334350"/>
                <a:gd name="connsiteX25" fmla="*/ 696872 w 2337783"/>
                <a:gd name="connsiteY25" fmla="*/ 2004795 h 2334350"/>
                <a:gd name="connsiteX26" fmla="*/ 913143 w 2337783"/>
                <a:gd name="connsiteY26" fmla="*/ 2094050 h 2334350"/>
                <a:gd name="connsiteX27" fmla="*/ 1033293 w 2337783"/>
                <a:gd name="connsiteY27" fmla="*/ 2334351 h 2334350"/>
                <a:gd name="connsiteX28" fmla="*/ 1307923 w 2337783"/>
                <a:gd name="connsiteY28" fmla="*/ 2334351 h 2334350"/>
                <a:gd name="connsiteX29" fmla="*/ 1428073 w 2337783"/>
                <a:gd name="connsiteY29" fmla="*/ 2094050 h 2334350"/>
                <a:gd name="connsiteX30" fmla="*/ 1640911 w 2337783"/>
                <a:gd name="connsiteY30" fmla="*/ 2004795 h 2334350"/>
                <a:gd name="connsiteX31" fmla="*/ 1898377 w 2337783"/>
                <a:gd name="connsiteY31" fmla="*/ 2090617 h 2334350"/>
                <a:gd name="connsiteX32" fmla="*/ 2094050 w 2337783"/>
                <a:gd name="connsiteY32" fmla="*/ 1894944 h 2334350"/>
                <a:gd name="connsiteX33" fmla="*/ 2008228 w 2337783"/>
                <a:gd name="connsiteY33" fmla="*/ 1637478 h 2334350"/>
                <a:gd name="connsiteX34" fmla="*/ 2097483 w 2337783"/>
                <a:gd name="connsiteY34" fmla="*/ 1421208 h 2334350"/>
                <a:gd name="connsiteX35" fmla="*/ 2337784 w 2337783"/>
                <a:gd name="connsiteY35" fmla="*/ 1301057 h 2334350"/>
                <a:gd name="connsiteX36" fmla="*/ 2337784 w 2337783"/>
                <a:gd name="connsiteY36" fmla="*/ 1026428 h 2334350"/>
                <a:gd name="connsiteX37" fmla="*/ 2094050 w 2337783"/>
                <a:gd name="connsiteY37" fmla="*/ 909710 h 233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37783" h="2334350">
                  <a:moveTo>
                    <a:pt x="1167175" y="1579120"/>
                  </a:moveTo>
                  <a:cubicBezTo>
                    <a:pt x="940606" y="1579120"/>
                    <a:pt x="755231" y="1393745"/>
                    <a:pt x="755231" y="1167175"/>
                  </a:cubicBezTo>
                  <a:cubicBezTo>
                    <a:pt x="755231" y="940606"/>
                    <a:pt x="940606" y="755231"/>
                    <a:pt x="1167175" y="755231"/>
                  </a:cubicBezTo>
                  <a:cubicBezTo>
                    <a:pt x="1393745" y="755231"/>
                    <a:pt x="1579120" y="940606"/>
                    <a:pt x="1579120" y="1167175"/>
                  </a:cubicBezTo>
                  <a:cubicBezTo>
                    <a:pt x="1579120" y="1393745"/>
                    <a:pt x="1393745" y="1579120"/>
                    <a:pt x="1167175" y="1579120"/>
                  </a:cubicBezTo>
                  <a:close/>
                  <a:moveTo>
                    <a:pt x="2094050" y="909710"/>
                  </a:moveTo>
                  <a:cubicBezTo>
                    <a:pt x="2073453" y="834187"/>
                    <a:pt x="2042557" y="762097"/>
                    <a:pt x="2004795" y="696872"/>
                  </a:cubicBezTo>
                  <a:lnTo>
                    <a:pt x="2090617" y="439407"/>
                  </a:lnTo>
                  <a:lnTo>
                    <a:pt x="1894944" y="243734"/>
                  </a:lnTo>
                  <a:lnTo>
                    <a:pt x="1637478" y="329555"/>
                  </a:lnTo>
                  <a:cubicBezTo>
                    <a:pt x="1568821" y="291794"/>
                    <a:pt x="1496731" y="260898"/>
                    <a:pt x="1421208" y="240301"/>
                  </a:cubicBezTo>
                  <a:lnTo>
                    <a:pt x="1304490" y="0"/>
                  </a:lnTo>
                  <a:lnTo>
                    <a:pt x="1029861" y="0"/>
                  </a:lnTo>
                  <a:lnTo>
                    <a:pt x="909710" y="240301"/>
                  </a:lnTo>
                  <a:cubicBezTo>
                    <a:pt x="834187" y="260898"/>
                    <a:pt x="762097" y="291794"/>
                    <a:pt x="696872" y="329555"/>
                  </a:cubicBezTo>
                  <a:lnTo>
                    <a:pt x="439407" y="243734"/>
                  </a:lnTo>
                  <a:lnTo>
                    <a:pt x="243734" y="439407"/>
                  </a:lnTo>
                  <a:lnTo>
                    <a:pt x="329555" y="696872"/>
                  </a:lnTo>
                  <a:cubicBezTo>
                    <a:pt x="291794" y="765530"/>
                    <a:pt x="260898" y="837620"/>
                    <a:pt x="240301" y="913143"/>
                  </a:cubicBezTo>
                  <a:lnTo>
                    <a:pt x="0" y="1029861"/>
                  </a:lnTo>
                  <a:lnTo>
                    <a:pt x="0" y="1304490"/>
                  </a:lnTo>
                  <a:lnTo>
                    <a:pt x="240301" y="1424641"/>
                  </a:lnTo>
                  <a:cubicBezTo>
                    <a:pt x="260898" y="1500164"/>
                    <a:pt x="291794" y="1572254"/>
                    <a:pt x="329555" y="1637478"/>
                  </a:cubicBezTo>
                  <a:lnTo>
                    <a:pt x="243734" y="1894944"/>
                  </a:lnTo>
                  <a:lnTo>
                    <a:pt x="439407" y="2090617"/>
                  </a:lnTo>
                  <a:lnTo>
                    <a:pt x="696872" y="2004795"/>
                  </a:lnTo>
                  <a:cubicBezTo>
                    <a:pt x="765530" y="2042557"/>
                    <a:pt x="837620" y="2073453"/>
                    <a:pt x="913143" y="2094050"/>
                  </a:cubicBezTo>
                  <a:lnTo>
                    <a:pt x="1033293" y="2334351"/>
                  </a:lnTo>
                  <a:lnTo>
                    <a:pt x="1307923" y="2334351"/>
                  </a:lnTo>
                  <a:lnTo>
                    <a:pt x="1428073" y="2094050"/>
                  </a:lnTo>
                  <a:cubicBezTo>
                    <a:pt x="1503597" y="2073453"/>
                    <a:pt x="1575687" y="2042557"/>
                    <a:pt x="1640911" y="2004795"/>
                  </a:cubicBezTo>
                  <a:lnTo>
                    <a:pt x="1898377" y="2090617"/>
                  </a:lnTo>
                  <a:lnTo>
                    <a:pt x="2094050" y="1894944"/>
                  </a:lnTo>
                  <a:lnTo>
                    <a:pt x="2008228" y="1637478"/>
                  </a:lnTo>
                  <a:cubicBezTo>
                    <a:pt x="2045990" y="1568821"/>
                    <a:pt x="2076886" y="1496731"/>
                    <a:pt x="2097483" y="1421208"/>
                  </a:cubicBezTo>
                  <a:lnTo>
                    <a:pt x="2337784" y="1301057"/>
                  </a:lnTo>
                  <a:lnTo>
                    <a:pt x="2337784" y="1026428"/>
                  </a:lnTo>
                  <a:lnTo>
                    <a:pt x="2094050" y="909710"/>
                  </a:lnTo>
                  <a:close/>
                </a:path>
              </a:pathLst>
            </a:custGeom>
            <a:solidFill>
              <a:schemeClr val="accent1">
                <a:lumMod val="60000"/>
                <a:lumOff val="40000"/>
              </a:schemeClr>
            </a:solidFill>
            <a:ln w="342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Trebuchet MS" panose="020B0603020202020204" pitchFamily="34" charset="0"/>
                <a:ea typeface="+mn-ea"/>
                <a:cs typeface="+mn-cs"/>
              </a:endParaRPr>
            </a:p>
          </p:txBody>
        </p:sp>
        <p:sp>
          <p:nvSpPr>
            <p:cNvPr id="21" name="Oval 20">
              <a:extLst>
                <a:ext uri="{FF2B5EF4-FFF2-40B4-BE49-F238E27FC236}">
                  <a16:creationId xmlns:a16="http://schemas.microsoft.com/office/drawing/2014/main" id="{066C46E9-4CA4-507D-7EF4-8D541239FBCA}"/>
                </a:ext>
              </a:extLst>
            </p:cNvPr>
            <p:cNvSpPr/>
            <p:nvPr/>
          </p:nvSpPr>
          <p:spPr>
            <a:xfrm>
              <a:off x="-1708240" y="2857972"/>
              <a:ext cx="1403440" cy="1403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22" name="Group 21">
            <a:extLst>
              <a:ext uri="{FF2B5EF4-FFF2-40B4-BE49-F238E27FC236}">
                <a16:creationId xmlns:a16="http://schemas.microsoft.com/office/drawing/2014/main" id="{C9462D13-298B-A669-A111-54A4F0410237}"/>
              </a:ext>
            </a:extLst>
          </p:cNvPr>
          <p:cNvGrpSpPr/>
          <p:nvPr/>
        </p:nvGrpSpPr>
        <p:grpSpPr>
          <a:xfrm>
            <a:off x="6419166" y="1353171"/>
            <a:ext cx="1851462" cy="1848742"/>
            <a:chOff x="-2175411" y="2392517"/>
            <a:chExt cx="2337783" cy="2334350"/>
          </a:xfrm>
        </p:grpSpPr>
        <p:sp>
          <p:nvSpPr>
            <p:cNvPr id="26" name="Graphic 21" descr="Single gear with solid fill">
              <a:extLst>
                <a:ext uri="{FF2B5EF4-FFF2-40B4-BE49-F238E27FC236}">
                  <a16:creationId xmlns:a16="http://schemas.microsoft.com/office/drawing/2014/main" id="{B0FF2792-EB71-00EF-7D20-262A81471F2F}"/>
                </a:ext>
              </a:extLst>
            </p:cNvPr>
            <p:cNvSpPr/>
            <p:nvPr/>
          </p:nvSpPr>
          <p:spPr>
            <a:xfrm>
              <a:off x="-2175411" y="2392517"/>
              <a:ext cx="2337783" cy="2334350"/>
            </a:xfrm>
            <a:custGeom>
              <a:avLst/>
              <a:gdLst>
                <a:gd name="connsiteX0" fmla="*/ 1167175 w 2337783"/>
                <a:gd name="connsiteY0" fmla="*/ 1579120 h 2334350"/>
                <a:gd name="connsiteX1" fmla="*/ 755231 w 2337783"/>
                <a:gd name="connsiteY1" fmla="*/ 1167175 h 2334350"/>
                <a:gd name="connsiteX2" fmla="*/ 1167175 w 2337783"/>
                <a:gd name="connsiteY2" fmla="*/ 755231 h 2334350"/>
                <a:gd name="connsiteX3" fmla="*/ 1579120 w 2337783"/>
                <a:gd name="connsiteY3" fmla="*/ 1167175 h 2334350"/>
                <a:gd name="connsiteX4" fmla="*/ 1167175 w 2337783"/>
                <a:gd name="connsiteY4" fmla="*/ 1579120 h 2334350"/>
                <a:gd name="connsiteX5" fmla="*/ 2094050 w 2337783"/>
                <a:gd name="connsiteY5" fmla="*/ 909710 h 2334350"/>
                <a:gd name="connsiteX6" fmla="*/ 2004795 w 2337783"/>
                <a:gd name="connsiteY6" fmla="*/ 696872 h 2334350"/>
                <a:gd name="connsiteX7" fmla="*/ 2090617 w 2337783"/>
                <a:gd name="connsiteY7" fmla="*/ 439407 h 2334350"/>
                <a:gd name="connsiteX8" fmla="*/ 1894944 w 2337783"/>
                <a:gd name="connsiteY8" fmla="*/ 243734 h 2334350"/>
                <a:gd name="connsiteX9" fmla="*/ 1637478 w 2337783"/>
                <a:gd name="connsiteY9" fmla="*/ 329555 h 2334350"/>
                <a:gd name="connsiteX10" fmla="*/ 1421208 w 2337783"/>
                <a:gd name="connsiteY10" fmla="*/ 240301 h 2334350"/>
                <a:gd name="connsiteX11" fmla="*/ 1304490 w 2337783"/>
                <a:gd name="connsiteY11" fmla="*/ 0 h 2334350"/>
                <a:gd name="connsiteX12" fmla="*/ 1029861 w 2337783"/>
                <a:gd name="connsiteY12" fmla="*/ 0 h 2334350"/>
                <a:gd name="connsiteX13" fmla="*/ 909710 w 2337783"/>
                <a:gd name="connsiteY13" fmla="*/ 240301 h 2334350"/>
                <a:gd name="connsiteX14" fmla="*/ 696872 w 2337783"/>
                <a:gd name="connsiteY14" fmla="*/ 329555 h 2334350"/>
                <a:gd name="connsiteX15" fmla="*/ 439407 w 2337783"/>
                <a:gd name="connsiteY15" fmla="*/ 243734 h 2334350"/>
                <a:gd name="connsiteX16" fmla="*/ 243734 w 2337783"/>
                <a:gd name="connsiteY16" fmla="*/ 439407 h 2334350"/>
                <a:gd name="connsiteX17" fmla="*/ 329555 w 2337783"/>
                <a:gd name="connsiteY17" fmla="*/ 696872 h 2334350"/>
                <a:gd name="connsiteX18" fmla="*/ 240301 w 2337783"/>
                <a:gd name="connsiteY18" fmla="*/ 913143 h 2334350"/>
                <a:gd name="connsiteX19" fmla="*/ 0 w 2337783"/>
                <a:gd name="connsiteY19" fmla="*/ 1029861 h 2334350"/>
                <a:gd name="connsiteX20" fmla="*/ 0 w 2337783"/>
                <a:gd name="connsiteY20" fmla="*/ 1304490 h 2334350"/>
                <a:gd name="connsiteX21" fmla="*/ 240301 w 2337783"/>
                <a:gd name="connsiteY21" fmla="*/ 1424641 h 2334350"/>
                <a:gd name="connsiteX22" fmla="*/ 329555 w 2337783"/>
                <a:gd name="connsiteY22" fmla="*/ 1637478 h 2334350"/>
                <a:gd name="connsiteX23" fmla="*/ 243734 w 2337783"/>
                <a:gd name="connsiteY23" fmla="*/ 1894944 h 2334350"/>
                <a:gd name="connsiteX24" fmla="*/ 439407 w 2337783"/>
                <a:gd name="connsiteY24" fmla="*/ 2090617 h 2334350"/>
                <a:gd name="connsiteX25" fmla="*/ 696872 w 2337783"/>
                <a:gd name="connsiteY25" fmla="*/ 2004795 h 2334350"/>
                <a:gd name="connsiteX26" fmla="*/ 913143 w 2337783"/>
                <a:gd name="connsiteY26" fmla="*/ 2094050 h 2334350"/>
                <a:gd name="connsiteX27" fmla="*/ 1033293 w 2337783"/>
                <a:gd name="connsiteY27" fmla="*/ 2334351 h 2334350"/>
                <a:gd name="connsiteX28" fmla="*/ 1307923 w 2337783"/>
                <a:gd name="connsiteY28" fmla="*/ 2334351 h 2334350"/>
                <a:gd name="connsiteX29" fmla="*/ 1428073 w 2337783"/>
                <a:gd name="connsiteY29" fmla="*/ 2094050 h 2334350"/>
                <a:gd name="connsiteX30" fmla="*/ 1640911 w 2337783"/>
                <a:gd name="connsiteY30" fmla="*/ 2004795 h 2334350"/>
                <a:gd name="connsiteX31" fmla="*/ 1898377 w 2337783"/>
                <a:gd name="connsiteY31" fmla="*/ 2090617 h 2334350"/>
                <a:gd name="connsiteX32" fmla="*/ 2094050 w 2337783"/>
                <a:gd name="connsiteY32" fmla="*/ 1894944 h 2334350"/>
                <a:gd name="connsiteX33" fmla="*/ 2008228 w 2337783"/>
                <a:gd name="connsiteY33" fmla="*/ 1637478 h 2334350"/>
                <a:gd name="connsiteX34" fmla="*/ 2097483 w 2337783"/>
                <a:gd name="connsiteY34" fmla="*/ 1421208 h 2334350"/>
                <a:gd name="connsiteX35" fmla="*/ 2337784 w 2337783"/>
                <a:gd name="connsiteY35" fmla="*/ 1301057 h 2334350"/>
                <a:gd name="connsiteX36" fmla="*/ 2337784 w 2337783"/>
                <a:gd name="connsiteY36" fmla="*/ 1026428 h 2334350"/>
                <a:gd name="connsiteX37" fmla="*/ 2094050 w 2337783"/>
                <a:gd name="connsiteY37" fmla="*/ 909710 h 233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37783" h="2334350">
                  <a:moveTo>
                    <a:pt x="1167175" y="1579120"/>
                  </a:moveTo>
                  <a:cubicBezTo>
                    <a:pt x="940606" y="1579120"/>
                    <a:pt x="755231" y="1393745"/>
                    <a:pt x="755231" y="1167175"/>
                  </a:cubicBezTo>
                  <a:cubicBezTo>
                    <a:pt x="755231" y="940606"/>
                    <a:pt x="940606" y="755231"/>
                    <a:pt x="1167175" y="755231"/>
                  </a:cubicBezTo>
                  <a:cubicBezTo>
                    <a:pt x="1393745" y="755231"/>
                    <a:pt x="1579120" y="940606"/>
                    <a:pt x="1579120" y="1167175"/>
                  </a:cubicBezTo>
                  <a:cubicBezTo>
                    <a:pt x="1579120" y="1393745"/>
                    <a:pt x="1393745" y="1579120"/>
                    <a:pt x="1167175" y="1579120"/>
                  </a:cubicBezTo>
                  <a:close/>
                  <a:moveTo>
                    <a:pt x="2094050" y="909710"/>
                  </a:moveTo>
                  <a:cubicBezTo>
                    <a:pt x="2073453" y="834187"/>
                    <a:pt x="2042557" y="762097"/>
                    <a:pt x="2004795" y="696872"/>
                  </a:cubicBezTo>
                  <a:lnTo>
                    <a:pt x="2090617" y="439407"/>
                  </a:lnTo>
                  <a:lnTo>
                    <a:pt x="1894944" y="243734"/>
                  </a:lnTo>
                  <a:lnTo>
                    <a:pt x="1637478" y="329555"/>
                  </a:lnTo>
                  <a:cubicBezTo>
                    <a:pt x="1568821" y="291794"/>
                    <a:pt x="1496731" y="260898"/>
                    <a:pt x="1421208" y="240301"/>
                  </a:cubicBezTo>
                  <a:lnTo>
                    <a:pt x="1304490" y="0"/>
                  </a:lnTo>
                  <a:lnTo>
                    <a:pt x="1029861" y="0"/>
                  </a:lnTo>
                  <a:lnTo>
                    <a:pt x="909710" y="240301"/>
                  </a:lnTo>
                  <a:cubicBezTo>
                    <a:pt x="834187" y="260898"/>
                    <a:pt x="762097" y="291794"/>
                    <a:pt x="696872" y="329555"/>
                  </a:cubicBezTo>
                  <a:lnTo>
                    <a:pt x="439407" y="243734"/>
                  </a:lnTo>
                  <a:lnTo>
                    <a:pt x="243734" y="439407"/>
                  </a:lnTo>
                  <a:lnTo>
                    <a:pt x="329555" y="696872"/>
                  </a:lnTo>
                  <a:cubicBezTo>
                    <a:pt x="291794" y="765530"/>
                    <a:pt x="260898" y="837620"/>
                    <a:pt x="240301" y="913143"/>
                  </a:cubicBezTo>
                  <a:lnTo>
                    <a:pt x="0" y="1029861"/>
                  </a:lnTo>
                  <a:lnTo>
                    <a:pt x="0" y="1304490"/>
                  </a:lnTo>
                  <a:lnTo>
                    <a:pt x="240301" y="1424641"/>
                  </a:lnTo>
                  <a:cubicBezTo>
                    <a:pt x="260898" y="1500164"/>
                    <a:pt x="291794" y="1572254"/>
                    <a:pt x="329555" y="1637478"/>
                  </a:cubicBezTo>
                  <a:lnTo>
                    <a:pt x="243734" y="1894944"/>
                  </a:lnTo>
                  <a:lnTo>
                    <a:pt x="439407" y="2090617"/>
                  </a:lnTo>
                  <a:lnTo>
                    <a:pt x="696872" y="2004795"/>
                  </a:lnTo>
                  <a:cubicBezTo>
                    <a:pt x="765530" y="2042557"/>
                    <a:pt x="837620" y="2073453"/>
                    <a:pt x="913143" y="2094050"/>
                  </a:cubicBezTo>
                  <a:lnTo>
                    <a:pt x="1033293" y="2334351"/>
                  </a:lnTo>
                  <a:lnTo>
                    <a:pt x="1307923" y="2334351"/>
                  </a:lnTo>
                  <a:lnTo>
                    <a:pt x="1428073" y="2094050"/>
                  </a:lnTo>
                  <a:cubicBezTo>
                    <a:pt x="1503597" y="2073453"/>
                    <a:pt x="1575687" y="2042557"/>
                    <a:pt x="1640911" y="2004795"/>
                  </a:cubicBezTo>
                  <a:lnTo>
                    <a:pt x="1898377" y="2090617"/>
                  </a:lnTo>
                  <a:lnTo>
                    <a:pt x="2094050" y="1894944"/>
                  </a:lnTo>
                  <a:lnTo>
                    <a:pt x="2008228" y="1637478"/>
                  </a:lnTo>
                  <a:cubicBezTo>
                    <a:pt x="2045990" y="1568821"/>
                    <a:pt x="2076886" y="1496731"/>
                    <a:pt x="2097483" y="1421208"/>
                  </a:cubicBezTo>
                  <a:lnTo>
                    <a:pt x="2337784" y="1301057"/>
                  </a:lnTo>
                  <a:lnTo>
                    <a:pt x="2337784" y="1026428"/>
                  </a:lnTo>
                  <a:lnTo>
                    <a:pt x="2094050" y="909710"/>
                  </a:lnTo>
                  <a:close/>
                </a:path>
              </a:pathLst>
            </a:custGeom>
            <a:solidFill>
              <a:srgbClr val="002060"/>
            </a:solidFill>
            <a:ln w="342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Trebuchet MS" panose="020B0603020202020204" pitchFamily="34" charset="0"/>
                <a:ea typeface="+mn-ea"/>
                <a:cs typeface="+mn-cs"/>
              </a:endParaRPr>
            </a:p>
          </p:txBody>
        </p:sp>
        <p:sp>
          <p:nvSpPr>
            <p:cNvPr id="27" name="Oval 26">
              <a:extLst>
                <a:ext uri="{FF2B5EF4-FFF2-40B4-BE49-F238E27FC236}">
                  <a16:creationId xmlns:a16="http://schemas.microsoft.com/office/drawing/2014/main" id="{B4D97A32-B15F-AAF1-7507-39DF5AB551AF}"/>
                </a:ext>
              </a:extLst>
            </p:cNvPr>
            <p:cNvSpPr/>
            <p:nvPr/>
          </p:nvSpPr>
          <p:spPr>
            <a:xfrm>
              <a:off x="-1708240" y="2857972"/>
              <a:ext cx="1403440" cy="1403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28" name="Group 27">
            <a:extLst>
              <a:ext uri="{FF2B5EF4-FFF2-40B4-BE49-F238E27FC236}">
                <a16:creationId xmlns:a16="http://schemas.microsoft.com/office/drawing/2014/main" id="{E237241B-0C9B-5821-6E35-08F48CD8CC8E}"/>
              </a:ext>
            </a:extLst>
          </p:cNvPr>
          <p:cNvGrpSpPr/>
          <p:nvPr/>
        </p:nvGrpSpPr>
        <p:grpSpPr>
          <a:xfrm>
            <a:off x="9213168" y="2192860"/>
            <a:ext cx="1851462" cy="1848742"/>
            <a:chOff x="-2175411" y="2392517"/>
            <a:chExt cx="2337783" cy="2334350"/>
          </a:xfrm>
        </p:grpSpPr>
        <p:sp>
          <p:nvSpPr>
            <p:cNvPr id="29" name="Graphic 21" descr="Single gear with solid fill">
              <a:extLst>
                <a:ext uri="{FF2B5EF4-FFF2-40B4-BE49-F238E27FC236}">
                  <a16:creationId xmlns:a16="http://schemas.microsoft.com/office/drawing/2014/main" id="{64050010-68DD-489D-01C1-51EF7861A040}"/>
                </a:ext>
              </a:extLst>
            </p:cNvPr>
            <p:cNvSpPr/>
            <p:nvPr/>
          </p:nvSpPr>
          <p:spPr>
            <a:xfrm>
              <a:off x="-2175411" y="2392517"/>
              <a:ext cx="2337783" cy="2334350"/>
            </a:xfrm>
            <a:custGeom>
              <a:avLst/>
              <a:gdLst>
                <a:gd name="connsiteX0" fmla="*/ 1167175 w 2337783"/>
                <a:gd name="connsiteY0" fmla="*/ 1579120 h 2334350"/>
                <a:gd name="connsiteX1" fmla="*/ 755231 w 2337783"/>
                <a:gd name="connsiteY1" fmla="*/ 1167175 h 2334350"/>
                <a:gd name="connsiteX2" fmla="*/ 1167175 w 2337783"/>
                <a:gd name="connsiteY2" fmla="*/ 755231 h 2334350"/>
                <a:gd name="connsiteX3" fmla="*/ 1579120 w 2337783"/>
                <a:gd name="connsiteY3" fmla="*/ 1167175 h 2334350"/>
                <a:gd name="connsiteX4" fmla="*/ 1167175 w 2337783"/>
                <a:gd name="connsiteY4" fmla="*/ 1579120 h 2334350"/>
                <a:gd name="connsiteX5" fmla="*/ 2094050 w 2337783"/>
                <a:gd name="connsiteY5" fmla="*/ 909710 h 2334350"/>
                <a:gd name="connsiteX6" fmla="*/ 2004795 w 2337783"/>
                <a:gd name="connsiteY6" fmla="*/ 696872 h 2334350"/>
                <a:gd name="connsiteX7" fmla="*/ 2090617 w 2337783"/>
                <a:gd name="connsiteY7" fmla="*/ 439407 h 2334350"/>
                <a:gd name="connsiteX8" fmla="*/ 1894944 w 2337783"/>
                <a:gd name="connsiteY8" fmla="*/ 243734 h 2334350"/>
                <a:gd name="connsiteX9" fmla="*/ 1637478 w 2337783"/>
                <a:gd name="connsiteY9" fmla="*/ 329555 h 2334350"/>
                <a:gd name="connsiteX10" fmla="*/ 1421208 w 2337783"/>
                <a:gd name="connsiteY10" fmla="*/ 240301 h 2334350"/>
                <a:gd name="connsiteX11" fmla="*/ 1304490 w 2337783"/>
                <a:gd name="connsiteY11" fmla="*/ 0 h 2334350"/>
                <a:gd name="connsiteX12" fmla="*/ 1029861 w 2337783"/>
                <a:gd name="connsiteY12" fmla="*/ 0 h 2334350"/>
                <a:gd name="connsiteX13" fmla="*/ 909710 w 2337783"/>
                <a:gd name="connsiteY13" fmla="*/ 240301 h 2334350"/>
                <a:gd name="connsiteX14" fmla="*/ 696872 w 2337783"/>
                <a:gd name="connsiteY14" fmla="*/ 329555 h 2334350"/>
                <a:gd name="connsiteX15" fmla="*/ 439407 w 2337783"/>
                <a:gd name="connsiteY15" fmla="*/ 243734 h 2334350"/>
                <a:gd name="connsiteX16" fmla="*/ 243734 w 2337783"/>
                <a:gd name="connsiteY16" fmla="*/ 439407 h 2334350"/>
                <a:gd name="connsiteX17" fmla="*/ 329555 w 2337783"/>
                <a:gd name="connsiteY17" fmla="*/ 696872 h 2334350"/>
                <a:gd name="connsiteX18" fmla="*/ 240301 w 2337783"/>
                <a:gd name="connsiteY18" fmla="*/ 913143 h 2334350"/>
                <a:gd name="connsiteX19" fmla="*/ 0 w 2337783"/>
                <a:gd name="connsiteY19" fmla="*/ 1029861 h 2334350"/>
                <a:gd name="connsiteX20" fmla="*/ 0 w 2337783"/>
                <a:gd name="connsiteY20" fmla="*/ 1304490 h 2334350"/>
                <a:gd name="connsiteX21" fmla="*/ 240301 w 2337783"/>
                <a:gd name="connsiteY21" fmla="*/ 1424641 h 2334350"/>
                <a:gd name="connsiteX22" fmla="*/ 329555 w 2337783"/>
                <a:gd name="connsiteY22" fmla="*/ 1637478 h 2334350"/>
                <a:gd name="connsiteX23" fmla="*/ 243734 w 2337783"/>
                <a:gd name="connsiteY23" fmla="*/ 1894944 h 2334350"/>
                <a:gd name="connsiteX24" fmla="*/ 439407 w 2337783"/>
                <a:gd name="connsiteY24" fmla="*/ 2090617 h 2334350"/>
                <a:gd name="connsiteX25" fmla="*/ 696872 w 2337783"/>
                <a:gd name="connsiteY25" fmla="*/ 2004795 h 2334350"/>
                <a:gd name="connsiteX26" fmla="*/ 913143 w 2337783"/>
                <a:gd name="connsiteY26" fmla="*/ 2094050 h 2334350"/>
                <a:gd name="connsiteX27" fmla="*/ 1033293 w 2337783"/>
                <a:gd name="connsiteY27" fmla="*/ 2334351 h 2334350"/>
                <a:gd name="connsiteX28" fmla="*/ 1307923 w 2337783"/>
                <a:gd name="connsiteY28" fmla="*/ 2334351 h 2334350"/>
                <a:gd name="connsiteX29" fmla="*/ 1428073 w 2337783"/>
                <a:gd name="connsiteY29" fmla="*/ 2094050 h 2334350"/>
                <a:gd name="connsiteX30" fmla="*/ 1640911 w 2337783"/>
                <a:gd name="connsiteY30" fmla="*/ 2004795 h 2334350"/>
                <a:gd name="connsiteX31" fmla="*/ 1898377 w 2337783"/>
                <a:gd name="connsiteY31" fmla="*/ 2090617 h 2334350"/>
                <a:gd name="connsiteX32" fmla="*/ 2094050 w 2337783"/>
                <a:gd name="connsiteY32" fmla="*/ 1894944 h 2334350"/>
                <a:gd name="connsiteX33" fmla="*/ 2008228 w 2337783"/>
                <a:gd name="connsiteY33" fmla="*/ 1637478 h 2334350"/>
                <a:gd name="connsiteX34" fmla="*/ 2097483 w 2337783"/>
                <a:gd name="connsiteY34" fmla="*/ 1421208 h 2334350"/>
                <a:gd name="connsiteX35" fmla="*/ 2337784 w 2337783"/>
                <a:gd name="connsiteY35" fmla="*/ 1301057 h 2334350"/>
                <a:gd name="connsiteX36" fmla="*/ 2337784 w 2337783"/>
                <a:gd name="connsiteY36" fmla="*/ 1026428 h 2334350"/>
                <a:gd name="connsiteX37" fmla="*/ 2094050 w 2337783"/>
                <a:gd name="connsiteY37" fmla="*/ 909710 h 233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37783" h="2334350">
                  <a:moveTo>
                    <a:pt x="1167175" y="1579120"/>
                  </a:moveTo>
                  <a:cubicBezTo>
                    <a:pt x="940606" y="1579120"/>
                    <a:pt x="755231" y="1393745"/>
                    <a:pt x="755231" y="1167175"/>
                  </a:cubicBezTo>
                  <a:cubicBezTo>
                    <a:pt x="755231" y="940606"/>
                    <a:pt x="940606" y="755231"/>
                    <a:pt x="1167175" y="755231"/>
                  </a:cubicBezTo>
                  <a:cubicBezTo>
                    <a:pt x="1393745" y="755231"/>
                    <a:pt x="1579120" y="940606"/>
                    <a:pt x="1579120" y="1167175"/>
                  </a:cubicBezTo>
                  <a:cubicBezTo>
                    <a:pt x="1579120" y="1393745"/>
                    <a:pt x="1393745" y="1579120"/>
                    <a:pt x="1167175" y="1579120"/>
                  </a:cubicBezTo>
                  <a:close/>
                  <a:moveTo>
                    <a:pt x="2094050" y="909710"/>
                  </a:moveTo>
                  <a:cubicBezTo>
                    <a:pt x="2073453" y="834187"/>
                    <a:pt x="2042557" y="762097"/>
                    <a:pt x="2004795" y="696872"/>
                  </a:cubicBezTo>
                  <a:lnTo>
                    <a:pt x="2090617" y="439407"/>
                  </a:lnTo>
                  <a:lnTo>
                    <a:pt x="1894944" y="243734"/>
                  </a:lnTo>
                  <a:lnTo>
                    <a:pt x="1637478" y="329555"/>
                  </a:lnTo>
                  <a:cubicBezTo>
                    <a:pt x="1568821" y="291794"/>
                    <a:pt x="1496731" y="260898"/>
                    <a:pt x="1421208" y="240301"/>
                  </a:cubicBezTo>
                  <a:lnTo>
                    <a:pt x="1304490" y="0"/>
                  </a:lnTo>
                  <a:lnTo>
                    <a:pt x="1029861" y="0"/>
                  </a:lnTo>
                  <a:lnTo>
                    <a:pt x="909710" y="240301"/>
                  </a:lnTo>
                  <a:cubicBezTo>
                    <a:pt x="834187" y="260898"/>
                    <a:pt x="762097" y="291794"/>
                    <a:pt x="696872" y="329555"/>
                  </a:cubicBezTo>
                  <a:lnTo>
                    <a:pt x="439407" y="243734"/>
                  </a:lnTo>
                  <a:lnTo>
                    <a:pt x="243734" y="439407"/>
                  </a:lnTo>
                  <a:lnTo>
                    <a:pt x="329555" y="696872"/>
                  </a:lnTo>
                  <a:cubicBezTo>
                    <a:pt x="291794" y="765530"/>
                    <a:pt x="260898" y="837620"/>
                    <a:pt x="240301" y="913143"/>
                  </a:cubicBezTo>
                  <a:lnTo>
                    <a:pt x="0" y="1029861"/>
                  </a:lnTo>
                  <a:lnTo>
                    <a:pt x="0" y="1304490"/>
                  </a:lnTo>
                  <a:lnTo>
                    <a:pt x="240301" y="1424641"/>
                  </a:lnTo>
                  <a:cubicBezTo>
                    <a:pt x="260898" y="1500164"/>
                    <a:pt x="291794" y="1572254"/>
                    <a:pt x="329555" y="1637478"/>
                  </a:cubicBezTo>
                  <a:lnTo>
                    <a:pt x="243734" y="1894944"/>
                  </a:lnTo>
                  <a:lnTo>
                    <a:pt x="439407" y="2090617"/>
                  </a:lnTo>
                  <a:lnTo>
                    <a:pt x="696872" y="2004795"/>
                  </a:lnTo>
                  <a:cubicBezTo>
                    <a:pt x="765530" y="2042557"/>
                    <a:pt x="837620" y="2073453"/>
                    <a:pt x="913143" y="2094050"/>
                  </a:cubicBezTo>
                  <a:lnTo>
                    <a:pt x="1033293" y="2334351"/>
                  </a:lnTo>
                  <a:lnTo>
                    <a:pt x="1307923" y="2334351"/>
                  </a:lnTo>
                  <a:lnTo>
                    <a:pt x="1428073" y="2094050"/>
                  </a:lnTo>
                  <a:cubicBezTo>
                    <a:pt x="1503597" y="2073453"/>
                    <a:pt x="1575687" y="2042557"/>
                    <a:pt x="1640911" y="2004795"/>
                  </a:cubicBezTo>
                  <a:lnTo>
                    <a:pt x="1898377" y="2090617"/>
                  </a:lnTo>
                  <a:lnTo>
                    <a:pt x="2094050" y="1894944"/>
                  </a:lnTo>
                  <a:lnTo>
                    <a:pt x="2008228" y="1637478"/>
                  </a:lnTo>
                  <a:cubicBezTo>
                    <a:pt x="2045990" y="1568821"/>
                    <a:pt x="2076886" y="1496731"/>
                    <a:pt x="2097483" y="1421208"/>
                  </a:cubicBezTo>
                  <a:lnTo>
                    <a:pt x="2337784" y="1301057"/>
                  </a:lnTo>
                  <a:lnTo>
                    <a:pt x="2337784" y="1026428"/>
                  </a:lnTo>
                  <a:lnTo>
                    <a:pt x="2094050" y="909710"/>
                  </a:lnTo>
                  <a:close/>
                </a:path>
              </a:pathLst>
            </a:custGeom>
            <a:solidFill>
              <a:schemeClr val="accent1">
                <a:lumMod val="60000"/>
                <a:lumOff val="40000"/>
              </a:schemeClr>
            </a:solidFill>
            <a:ln w="342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Trebuchet MS" panose="020B0603020202020204" pitchFamily="34" charset="0"/>
                <a:ea typeface="+mn-ea"/>
                <a:cs typeface="+mn-cs"/>
              </a:endParaRPr>
            </a:p>
          </p:txBody>
        </p:sp>
        <p:sp>
          <p:nvSpPr>
            <p:cNvPr id="30" name="Oval 29">
              <a:extLst>
                <a:ext uri="{FF2B5EF4-FFF2-40B4-BE49-F238E27FC236}">
                  <a16:creationId xmlns:a16="http://schemas.microsoft.com/office/drawing/2014/main" id="{31B9F63D-DB97-EB7A-5B66-AD58C4A08690}"/>
                </a:ext>
              </a:extLst>
            </p:cNvPr>
            <p:cNvSpPr/>
            <p:nvPr/>
          </p:nvSpPr>
          <p:spPr>
            <a:xfrm>
              <a:off x="-1708240" y="2857972"/>
              <a:ext cx="1403440" cy="1403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sp>
        <p:nvSpPr>
          <p:cNvPr id="32" name="TextBox 31">
            <a:extLst>
              <a:ext uri="{FF2B5EF4-FFF2-40B4-BE49-F238E27FC236}">
                <a16:creationId xmlns:a16="http://schemas.microsoft.com/office/drawing/2014/main" id="{82824B1B-3B50-3887-4B3C-58D21630A04E}"/>
              </a:ext>
            </a:extLst>
          </p:cNvPr>
          <p:cNvSpPr txBox="1"/>
          <p:nvPr/>
        </p:nvSpPr>
        <p:spPr>
          <a:xfrm>
            <a:off x="517001" y="984543"/>
            <a:ext cx="2794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SG" sz="1600" b="1" i="0" u="none" strike="noStrike" kern="1200" cap="none" spc="0" normalizeH="0" baseline="0" noProof="0">
                <a:ln>
                  <a:noFill/>
                </a:ln>
                <a:solidFill>
                  <a:srgbClr val="002060"/>
                </a:solidFill>
                <a:effectLst/>
                <a:uLnTx/>
                <a:uFillTx/>
                <a:latin typeface="Trebuchet MS" panose="020B0603020202020204" pitchFamily="34" charset="0"/>
                <a:ea typeface="+mn-ea"/>
                <a:cs typeface="+mn-cs"/>
              </a:rPr>
              <a:t>1. Build the Talent Pool</a:t>
            </a:r>
          </a:p>
        </p:txBody>
      </p:sp>
      <p:sp>
        <p:nvSpPr>
          <p:cNvPr id="33" name="TextBox 32">
            <a:extLst>
              <a:ext uri="{FF2B5EF4-FFF2-40B4-BE49-F238E27FC236}">
                <a16:creationId xmlns:a16="http://schemas.microsoft.com/office/drawing/2014/main" id="{F1A77D8A-5CD4-E0DA-4BDE-4D2EFAD0D0D1}"/>
              </a:ext>
            </a:extLst>
          </p:cNvPr>
          <p:cNvSpPr txBox="1"/>
          <p:nvPr/>
        </p:nvSpPr>
        <p:spPr>
          <a:xfrm>
            <a:off x="3211653" y="1607984"/>
            <a:ext cx="27940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FFFFFF">
                    <a:lumMod val="10000"/>
                  </a:srgbClr>
                </a:solidFill>
                <a:effectLst/>
                <a:uLnTx/>
                <a:uFillTx/>
                <a:latin typeface="Trebuchet MS" panose="020B0603020202020204" pitchFamily="34" charset="0"/>
                <a:ea typeface="+mn-ea"/>
                <a:cs typeface="+mn-cs"/>
              </a:rPr>
              <a:t>2. Define training and transition plan</a:t>
            </a:r>
          </a:p>
        </p:txBody>
      </p:sp>
      <p:sp>
        <p:nvSpPr>
          <p:cNvPr id="34" name="TextBox 33">
            <a:extLst>
              <a:ext uri="{FF2B5EF4-FFF2-40B4-BE49-F238E27FC236}">
                <a16:creationId xmlns:a16="http://schemas.microsoft.com/office/drawing/2014/main" id="{602F6D58-8FC4-00A0-A470-5F6B01104B88}"/>
              </a:ext>
            </a:extLst>
          </p:cNvPr>
          <p:cNvSpPr txBox="1"/>
          <p:nvPr/>
        </p:nvSpPr>
        <p:spPr>
          <a:xfrm>
            <a:off x="6132622" y="721861"/>
            <a:ext cx="24683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SG" sz="1600" b="1" i="0" u="none" strike="noStrike" kern="1200" cap="none" spc="0" normalizeH="0" baseline="0" noProof="0">
                <a:ln>
                  <a:noFill/>
                </a:ln>
                <a:solidFill>
                  <a:srgbClr val="002060"/>
                </a:solidFill>
                <a:effectLst/>
                <a:uLnTx/>
                <a:uFillTx/>
                <a:latin typeface="Trebuchet MS" panose="020B0603020202020204" pitchFamily="34" charset="0"/>
                <a:ea typeface="+mn-ea"/>
                <a:cs typeface="+mn-cs"/>
              </a:rPr>
              <a:t>3. Launch delivery services and shadowing </a:t>
            </a:r>
          </a:p>
        </p:txBody>
      </p:sp>
      <p:sp>
        <p:nvSpPr>
          <p:cNvPr id="35" name="TextBox 34">
            <a:extLst>
              <a:ext uri="{FF2B5EF4-FFF2-40B4-BE49-F238E27FC236}">
                <a16:creationId xmlns:a16="http://schemas.microsoft.com/office/drawing/2014/main" id="{F150214F-7C92-5E60-4537-455FAB335641}"/>
              </a:ext>
            </a:extLst>
          </p:cNvPr>
          <p:cNvSpPr txBox="1"/>
          <p:nvPr/>
        </p:nvSpPr>
        <p:spPr>
          <a:xfrm>
            <a:off x="8897164" y="1496476"/>
            <a:ext cx="29279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FFFFFF">
                    <a:lumMod val="10000"/>
                  </a:srgbClr>
                </a:solidFill>
                <a:effectLst/>
                <a:uLnTx/>
                <a:uFillTx/>
                <a:latin typeface="Trebuchet MS" panose="020B0603020202020204" pitchFamily="34" charset="0"/>
                <a:ea typeface="+mn-ea"/>
                <a:cs typeface="+mn-cs"/>
              </a:rPr>
              <a:t>4. Continuous Optimization and  Scale Up</a:t>
            </a:r>
          </a:p>
        </p:txBody>
      </p:sp>
      <p:sp>
        <p:nvSpPr>
          <p:cNvPr id="37" name="TextBox 36">
            <a:extLst>
              <a:ext uri="{FF2B5EF4-FFF2-40B4-BE49-F238E27FC236}">
                <a16:creationId xmlns:a16="http://schemas.microsoft.com/office/drawing/2014/main" id="{D7F3D233-BA49-E236-FFE4-CA682DFCEB49}"/>
              </a:ext>
            </a:extLst>
          </p:cNvPr>
          <p:cNvSpPr txBox="1"/>
          <p:nvPr/>
        </p:nvSpPr>
        <p:spPr>
          <a:xfrm>
            <a:off x="702284" y="3201913"/>
            <a:ext cx="2223741"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595959"/>
                </a:solidFill>
                <a:effectLst/>
                <a:uLnTx/>
                <a:uFillTx/>
                <a:latin typeface="Frutiger 45 Light"/>
                <a:ea typeface="+mn-ea"/>
                <a:cs typeface="+mn-cs"/>
              </a:rPr>
              <a:t>• Identify resources with domain knowledge from the existing LTIMindtree team.</a:t>
            </a:r>
          </a:p>
          <a:p>
            <a:pPr marL="0" marR="0" lvl="0" indent="0" algn="l" defTabSz="914400" rtl="0" eaLnBrk="1" fontAlgn="auto" latinLnBrk="0" hangingPunct="1">
              <a:lnSpc>
                <a:spcPct val="100000"/>
              </a:lnSpc>
              <a:spcBef>
                <a:spcPts val="0"/>
              </a:spcBef>
              <a:spcAft>
                <a:spcPts val="800"/>
              </a:spcAft>
              <a:buClrTx/>
              <a:buSzTx/>
              <a:buFontTx/>
              <a:buNone/>
              <a:tabLst/>
              <a:defRPr/>
            </a:pPr>
            <a:br>
              <a:rPr kumimoji="0" lang="en-GB" sz="1100" b="0" i="0" u="none" strike="noStrike" kern="1200" cap="none" spc="0" normalizeH="0" baseline="0" noProof="0">
                <a:ln>
                  <a:noFill/>
                </a:ln>
                <a:solidFill>
                  <a:srgbClr val="595959"/>
                </a:solidFill>
                <a:effectLst/>
                <a:uLnTx/>
                <a:uFillTx/>
                <a:latin typeface="Frutiger 45 Light"/>
                <a:ea typeface="+mn-ea"/>
                <a:cs typeface="+mn-cs"/>
              </a:rPr>
            </a:br>
            <a:r>
              <a:rPr kumimoji="0" lang="en-GB" sz="1100" b="0" i="0" u="none" strike="noStrike" kern="1200" cap="none" spc="0" normalizeH="0" baseline="0" noProof="0">
                <a:ln>
                  <a:noFill/>
                </a:ln>
                <a:solidFill>
                  <a:srgbClr val="595959"/>
                </a:solidFill>
                <a:effectLst/>
                <a:uLnTx/>
                <a:uFillTx/>
                <a:latin typeface="Frutiger 45 Light"/>
                <a:ea typeface="+mn-ea"/>
                <a:cs typeface="+mn-cs"/>
              </a:rPr>
              <a:t>• Hire laterally for critical </a:t>
            </a:r>
            <a:r>
              <a:rPr kumimoji="0" lang="en-GB" sz="1100" b="0" i="0" u="none" strike="noStrike" kern="1200" cap="none" spc="0" normalizeH="0" baseline="0" noProof="0" err="1">
                <a:ln>
                  <a:noFill/>
                </a:ln>
                <a:solidFill>
                  <a:srgbClr val="595959"/>
                </a:solidFill>
                <a:effectLst/>
                <a:uLnTx/>
                <a:uFillTx/>
                <a:latin typeface="Frutiger 45 Light"/>
                <a:ea typeface="+mn-ea"/>
                <a:cs typeface="+mn-cs"/>
              </a:rPr>
              <a:t>LoanIQ</a:t>
            </a:r>
            <a:r>
              <a:rPr kumimoji="0" lang="en-GB" sz="1100" b="0" i="0" u="none" strike="noStrike" kern="1200" cap="none" spc="0" normalizeH="0" baseline="0" noProof="0">
                <a:ln>
                  <a:noFill/>
                </a:ln>
                <a:solidFill>
                  <a:srgbClr val="595959"/>
                </a:solidFill>
                <a:effectLst/>
                <a:uLnTx/>
                <a:uFillTx/>
                <a:latin typeface="Frutiger 45 Light"/>
                <a:ea typeface="+mn-ea"/>
                <a:cs typeface="+mn-cs"/>
              </a:rPr>
              <a:t> skills from the market to accelerate ramp-up.</a:t>
            </a:r>
          </a:p>
          <a:p>
            <a:pPr marL="0" marR="0" lvl="0" indent="0" algn="l" defTabSz="914400" rtl="0" eaLnBrk="1" fontAlgn="auto" latinLnBrk="0" hangingPunct="1">
              <a:lnSpc>
                <a:spcPct val="100000"/>
              </a:lnSpc>
              <a:spcBef>
                <a:spcPts val="0"/>
              </a:spcBef>
              <a:spcAft>
                <a:spcPts val="800"/>
              </a:spcAft>
              <a:buClrTx/>
              <a:buSzTx/>
              <a:buFontTx/>
              <a:buNone/>
              <a:tabLst/>
              <a:defRPr/>
            </a:pPr>
            <a:br>
              <a:rPr kumimoji="0" lang="en-GB" sz="1100" b="0" i="0" u="none" strike="noStrike" kern="1200" cap="none" spc="0" normalizeH="0" baseline="0" noProof="0">
                <a:ln>
                  <a:noFill/>
                </a:ln>
                <a:solidFill>
                  <a:srgbClr val="595959"/>
                </a:solidFill>
                <a:effectLst/>
                <a:uLnTx/>
                <a:uFillTx/>
                <a:latin typeface="Frutiger 45 Light"/>
                <a:ea typeface="+mn-ea"/>
                <a:cs typeface="+mn-cs"/>
              </a:rPr>
            </a:br>
            <a:r>
              <a:rPr kumimoji="0" lang="en-GB" sz="1100" b="0" i="0" u="none" strike="noStrike" kern="1200" cap="none" spc="0" normalizeH="0" baseline="0" noProof="0">
                <a:ln>
                  <a:noFill/>
                </a:ln>
                <a:solidFill>
                  <a:srgbClr val="595959"/>
                </a:solidFill>
                <a:effectLst/>
                <a:uLnTx/>
                <a:uFillTx/>
                <a:latin typeface="Frutiger 45 Light"/>
                <a:ea typeface="+mn-ea"/>
                <a:cs typeface="+mn-cs"/>
              </a:rPr>
              <a:t>• Retain or rebadge client-identified resources to ensure continuity and maintain institutional knowledge.</a:t>
            </a:r>
          </a:p>
          <a:p>
            <a:pPr marL="0" marR="0" lvl="0" indent="0" algn="l" defTabSz="914400" rtl="0" eaLnBrk="1" fontAlgn="auto" latinLnBrk="0" hangingPunct="1">
              <a:lnSpc>
                <a:spcPct val="100000"/>
              </a:lnSpc>
              <a:spcBef>
                <a:spcPts val="0"/>
              </a:spcBef>
              <a:spcAft>
                <a:spcPts val="800"/>
              </a:spcAft>
              <a:buClrTx/>
              <a:buSzTx/>
              <a:buFontTx/>
              <a:buNone/>
              <a:tabLst/>
              <a:defRPr/>
            </a:pPr>
            <a:br>
              <a:rPr kumimoji="0" lang="en-GB" sz="1100" b="0" i="0" u="none" strike="noStrike" kern="1200" cap="none" spc="0" normalizeH="0" baseline="0" noProof="0">
                <a:ln>
                  <a:noFill/>
                </a:ln>
                <a:solidFill>
                  <a:srgbClr val="595959"/>
                </a:solidFill>
                <a:effectLst/>
                <a:uLnTx/>
                <a:uFillTx/>
                <a:latin typeface="Frutiger 45 Light"/>
                <a:ea typeface="+mn-ea"/>
                <a:cs typeface="+mn-cs"/>
              </a:rPr>
            </a:br>
            <a:r>
              <a:rPr kumimoji="0" lang="en-GB" sz="1100" b="0" i="0" u="none" strike="noStrike" kern="1200" cap="none" spc="0" normalizeH="0" baseline="0" noProof="0">
                <a:ln>
                  <a:noFill/>
                </a:ln>
                <a:solidFill>
                  <a:srgbClr val="595959"/>
                </a:solidFill>
                <a:effectLst/>
                <a:uLnTx/>
                <a:uFillTx/>
                <a:latin typeface="Frutiger 45 Light"/>
                <a:ea typeface="+mn-ea"/>
                <a:cs typeface="+mn-cs"/>
              </a:rPr>
              <a:t>• Establish a robust team foundation capable of scaling to meet client demands.</a:t>
            </a:r>
            <a:endParaRPr kumimoji="0" lang="en-US" sz="1100" b="0" i="0" u="none" strike="noStrike" kern="1200" cap="none" spc="0" normalizeH="0" baseline="0" noProof="0">
              <a:ln>
                <a:noFill/>
              </a:ln>
              <a:solidFill>
                <a:srgbClr val="595959"/>
              </a:solidFill>
              <a:effectLst/>
              <a:uLnTx/>
              <a:uFillTx/>
              <a:latin typeface="Trebuchet MS" panose="020B0603020202020204" pitchFamily="34" charset="0"/>
              <a:ea typeface="+mn-ea"/>
              <a:cs typeface="+mn-cs"/>
            </a:endParaRPr>
          </a:p>
        </p:txBody>
      </p:sp>
      <p:sp>
        <p:nvSpPr>
          <p:cNvPr id="38" name="TextBox 37">
            <a:extLst>
              <a:ext uri="{FF2B5EF4-FFF2-40B4-BE49-F238E27FC236}">
                <a16:creationId xmlns:a16="http://schemas.microsoft.com/office/drawing/2014/main" id="{7484885E-D1A2-D75D-6433-E5B4DCD59884}"/>
              </a:ext>
            </a:extLst>
          </p:cNvPr>
          <p:cNvSpPr txBox="1"/>
          <p:nvPr/>
        </p:nvSpPr>
        <p:spPr>
          <a:xfrm>
            <a:off x="3338407" y="4161795"/>
            <a:ext cx="2693598" cy="19902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595959"/>
                </a:solidFill>
                <a:effectLst/>
                <a:uLnTx/>
                <a:uFillTx/>
                <a:latin typeface="Frutiger 45 Light"/>
                <a:ea typeface="+mn-ea"/>
                <a:cs typeface="+mn-cs"/>
              </a:rPr>
              <a:t>• Create a structured training plan, integrating both </a:t>
            </a:r>
            <a:r>
              <a:rPr kumimoji="0" lang="en-GB" sz="1100" b="0" i="0" u="none" strike="noStrike" kern="1200" cap="none" spc="0" normalizeH="0" baseline="0" noProof="0" err="1">
                <a:ln>
                  <a:noFill/>
                </a:ln>
                <a:solidFill>
                  <a:srgbClr val="595959"/>
                </a:solidFill>
                <a:effectLst/>
                <a:uLnTx/>
                <a:uFillTx/>
                <a:latin typeface="Frutiger 45 Light"/>
                <a:ea typeface="+mn-ea"/>
                <a:cs typeface="+mn-cs"/>
              </a:rPr>
              <a:t>LoanIQ</a:t>
            </a:r>
            <a:r>
              <a:rPr kumimoji="0" lang="en-GB" sz="1100" b="0" i="0" u="none" strike="noStrike" kern="1200" cap="none" spc="0" normalizeH="0" baseline="0" noProof="0">
                <a:ln>
                  <a:noFill/>
                </a:ln>
                <a:solidFill>
                  <a:srgbClr val="595959"/>
                </a:solidFill>
                <a:effectLst/>
                <a:uLnTx/>
                <a:uFillTx/>
                <a:latin typeface="Frutiger 45 Light"/>
                <a:ea typeface="+mn-ea"/>
                <a:cs typeface="+mn-cs"/>
              </a:rPr>
              <a:t> product training and domain-specific modules.</a:t>
            </a:r>
          </a:p>
          <a:p>
            <a:pPr marL="0" marR="0" lvl="0" indent="0" algn="l" defTabSz="914400" rtl="0" eaLnBrk="1" fontAlgn="auto" latinLnBrk="0" hangingPunct="1">
              <a:lnSpc>
                <a:spcPct val="100000"/>
              </a:lnSpc>
              <a:spcBef>
                <a:spcPts val="0"/>
              </a:spcBef>
              <a:spcAft>
                <a:spcPts val="800"/>
              </a:spcAft>
              <a:buClrTx/>
              <a:buSzTx/>
              <a:buFontTx/>
              <a:buNone/>
              <a:tabLst/>
              <a:defRPr/>
            </a:pPr>
            <a:br>
              <a:rPr kumimoji="0" lang="en-GB" sz="1100" b="0" i="0" u="none" strike="noStrike" kern="1200" cap="none" spc="0" normalizeH="0" baseline="0" noProof="0">
                <a:ln>
                  <a:noFill/>
                </a:ln>
                <a:solidFill>
                  <a:srgbClr val="595959"/>
                </a:solidFill>
                <a:effectLst/>
                <a:uLnTx/>
                <a:uFillTx/>
                <a:latin typeface="Frutiger 45 Light"/>
                <a:ea typeface="+mn-ea"/>
                <a:cs typeface="+mn-cs"/>
              </a:rPr>
            </a:br>
            <a:r>
              <a:rPr kumimoji="0" lang="en-GB" sz="1100" b="0" i="0" u="none" strike="noStrike" kern="1200" cap="none" spc="0" normalizeH="0" baseline="0" noProof="0">
                <a:ln>
                  <a:noFill/>
                </a:ln>
                <a:solidFill>
                  <a:srgbClr val="595959"/>
                </a:solidFill>
                <a:effectLst/>
                <a:uLnTx/>
                <a:uFillTx/>
                <a:latin typeface="Frutiger 45 Light"/>
                <a:ea typeface="+mn-ea"/>
                <a:cs typeface="+mn-cs"/>
              </a:rPr>
              <a:t>• Leverage our partnership with Finastra to provide certified training for key resources.</a:t>
            </a:r>
          </a:p>
          <a:p>
            <a:pPr marL="0" marR="0" lvl="0" indent="0" algn="l" defTabSz="914400" rtl="0" eaLnBrk="1" fontAlgn="auto" latinLnBrk="0" hangingPunct="1">
              <a:lnSpc>
                <a:spcPct val="100000"/>
              </a:lnSpc>
              <a:spcBef>
                <a:spcPts val="0"/>
              </a:spcBef>
              <a:spcAft>
                <a:spcPts val="800"/>
              </a:spcAft>
              <a:buClrTx/>
              <a:buSzTx/>
              <a:buFontTx/>
              <a:buNone/>
              <a:tabLst/>
              <a:defRPr/>
            </a:pPr>
            <a:br>
              <a:rPr kumimoji="0" lang="en-GB" sz="1100" b="0" i="0" u="none" strike="noStrike" kern="1200" cap="none" spc="0" normalizeH="0" baseline="0" noProof="0">
                <a:ln>
                  <a:noFill/>
                </a:ln>
                <a:solidFill>
                  <a:srgbClr val="595959"/>
                </a:solidFill>
                <a:effectLst/>
                <a:uLnTx/>
                <a:uFillTx/>
                <a:latin typeface="Frutiger 45 Light"/>
                <a:ea typeface="+mn-ea"/>
                <a:cs typeface="+mn-cs"/>
              </a:rPr>
            </a:br>
            <a:r>
              <a:rPr kumimoji="0" lang="en-GB" sz="1100" b="0" i="0" u="none" strike="noStrike" kern="1200" cap="none" spc="0" normalizeH="0" baseline="0" noProof="0">
                <a:ln>
                  <a:noFill/>
                </a:ln>
                <a:solidFill>
                  <a:srgbClr val="595959"/>
                </a:solidFill>
                <a:effectLst/>
                <a:uLnTx/>
                <a:uFillTx/>
                <a:latin typeface="Frutiger 45 Light"/>
                <a:ea typeface="+mn-ea"/>
                <a:cs typeface="+mn-cs"/>
              </a:rPr>
              <a:t>• Build a roadmap to ensure a smooth transition to the delivery phase while maintaining service continuity</a:t>
            </a:r>
            <a:r>
              <a:rPr kumimoji="0" lang="en-US" sz="1100" b="0" i="0" u="none" strike="noStrike" kern="1200" cap="none" spc="0" normalizeH="0" baseline="0" noProof="0">
                <a:ln>
                  <a:noFill/>
                </a:ln>
                <a:solidFill>
                  <a:srgbClr val="595959"/>
                </a:solidFill>
                <a:effectLst/>
                <a:uLnTx/>
                <a:uFillTx/>
                <a:latin typeface="Trebuchet MS" panose="020B0603020202020204" pitchFamily="34" charset="0"/>
                <a:ea typeface="+mn-ea"/>
                <a:cs typeface="+mn-cs"/>
              </a:rPr>
              <a:t>s</a:t>
            </a:r>
          </a:p>
        </p:txBody>
      </p:sp>
      <p:sp>
        <p:nvSpPr>
          <p:cNvPr id="39" name="TextBox 38">
            <a:extLst>
              <a:ext uri="{FF2B5EF4-FFF2-40B4-BE49-F238E27FC236}">
                <a16:creationId xmlns:a16="http://schemas.microsoft.com/office/drawing/2014/main" id="{C3F09929-8CCE-A8F7-E434-F883146CBE34}"/>
              </a:ext>
            </a:extLst>
          </p:cNvPr>
          <p:cNvSpPr txBox="1"/>
          <p:nvPr/>
        </p:nvSpPr>
        <p:spPr>
          <a:xfrm>
            <a:off x="6198645" y="3307830"/>
            <a:ext cx="2534275" cy="29392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595959"/>
                </a:solidFill>
                <a:effectLst/>
                <a:uLnTx/>
                <a:uFillTx/>
                <a:latin typeface="Frutiger 45 Light"/>
                <a:ea typeface="+mn-ea"/>
                <a:cs typeface="+mn-cs"/>
              </a:rPr>
              <a:t>• Initiate delivery services by embedding key consultants into existing workflows alongside the Nordea team.</a:t>
            </a:r>
          </a:p>
          <a:p>
            <a:pPr marL="0" marR="0" lvl="0" indent="0" algn="l" defTabSz="914400" rtl="0" eaLnBrk="1" fontAlgn="auto" latinLnBrk="0" hangingPunct="1">
              <a:lnSpc>
                <a:spcPct val="100000"/>
              </a:lnSpc>
              <a:spcBef>
                <a:spcPts val="0"/>
              </a:spcBef>
              <a:spcAft>
                <a:spcPts val="800"/>
              </a:spcAft>
              <a:buClrTx/>
              <a:buSzTx/>
              <a:buFontTx/>
              <a:buNone/>
              <a:tabLst/>
              <a:defRPr/>
            </a:pPr>
            <a:br>
              <a:rPr kumimoji="0" lang="en-GB" sz="1100" b="0" i="0" u="none" strike="noStrike" kern="1200" cap="none" spc="0" normalizeH="0" baseline="0" noProof="0">
                <a:ln>
                  <a:noFill/>
                </a:ln>
                <a:solidFill>
                  <a:srgbClr val="595959"/>
                </a:solidFill>
                <a:effectLst/>
                <a:uLnTx/>
                <a:uFillTx/>
                <a:latin typeface="Frutiger 45 Light"/>
                <a:ea typeface="+mn-ea"/>
                <a:cs typeface="+mn-cs"/>
              </a:rPr>
            </a:br>
            <a:r>
              <a:rPr kumimoji="0" lang="en-GB" sz="1100" b="0" i="0" u="none" strike="noStrike" kern="1200" cap="none" spc="0" normalizeH="0" baseline="0" noProof="0">
                <a:ln>
                  <a:noFill/>
                </a:ln>
                <a:solidFill>
                  <a:srgbClr val="595959"/>
                </a:solidFill>
                <a:effectLst/>
                <a:uLnTx/>
                <a:uFillTx/>
                <a:latin typeface="Frutiger 45 Light"/>
                <a:ea typeface="+mn-ea"/>
                <a:cs typeface="+mn-cs"/>
              </a:rPr>
              <a:t>• Implement a structured shadowing model</a:t>
            </a:r>
          </a:p>
          <a:p>
            <a:pPr marL="0" marR="0" lvl="0" indent="0" algn="l" defTabSz="914400" rtl="0" eaLnBrk="1" fontAlgn="auto" latinLnBrk="0" hangingPunct="1">
              <a:lnSpc>
                <a:spcPct val="100000"/>
              </a:lnSpc>
              <a:spcBef>
                <a:spcPts val="0"/>
              </a:spcBef>
              <a:spcAft>
                <a:spcPts val="800"/>
              </a:spcAft>
              <a:buClrTx/>
              <a:buSzTx/>
              <a:buFontTx/>
              <a:buNone/>
              <a:tabLst/>
              <a:defRPr/>
            </a:pPr>
            <a:br>
              <a:rPr kumimoji="0" lang="en-GB" sz="1100" b="0" i="0" u="none" strike="noStrike" kern="1200" cap="none" spc="0" normalizeH="0" baseline="0" noProof="0">
                <a:ln>
                  <a:noFill/>
                </a:ln>
                <a:solidFill>
                  <a:srgbClr val="595959"/>
                </a:solidFill>
                <a:effectLst/>
                <a:uLnTx/>
                <a:uFillTx/>
                <a:latin typeface="Frutiger 45 Light"/>
                <a:ea typeface="+mn-ea"/>
                <a:cs typeface="+mn-cs"/>
              </a:rPr>
            </a:br>
            <a:r>
              <a:rPr kumimoji="0" lang="en-GB" sz="1100" b="0" i="0" u="none" strike="noStrike" kern="1200" cap="none" spc="0" normalizeH="0" baseline="0" noProof="0">
                <a:ln>
                  <a:noFill/>
                </a:ln>
                <a:solidFill>
                  <a:srgbClr val="595959"/>
                </a:solidFill>
                <a:effectLst/>
                <a:uLnTx/>
                <a:uFillTx/>
                <a:latin typeface="Frutiger 45 Light"/>
                <a:ea typeface="+mn-ea"/>
                <a:cs typeface="+mn-cs"/>
              </a:rPr>
              <a:t>• Assign mentors for continuous skill reinforcement and to ensure smooth knowledge transfer during the delivery phase.</a:t>
            </a:r>
          </a:p>
          <a:p>
            <a:pPr marL="0" marR="0" lvl="0" indent="0" algn="l" defTabSz="914400" rtl="0" eaLnBrk="1" fontAlgn="auto" latinLnBrk="0" hangingPunct="1">
              <a:lnSpc>
                <a:spcPct val="100000"/>
              </a:lnSpc>
              <a:spcBef>
                <a:spcPts val="0"/>
              </a:spcBef>
              <a:spcAft>
                <a:spcPts val="800"/>
              </a:spcAft>
              <a:buClrTx/>
              <a:buSzTx/>
              <a:buFontTx/>
              <a:buNone/>
              <a:tabLst/>
              <a:defRPr/>
            </a:pPr>
            <a:br>
              <a:rPr kumimoji="0" lang="en-GB" sz="1100" b="0" i="0" u="none" strike="noStrike" kern="1200" cap="none" spc="0" normalizeH="0" baseline="0" noProof="0">
                <a:ln>
                  <a:noFill/>
                </a:ln>
                <a:solidFill>
                  <a:srgbClr val="595959"/>
                </a:solidFill>
                <a:effectLst/>
                <a:uLnTx/>
                <a:uFillTx/>
                <a:latin typeface="Frutiger 45 Light"/>
                <a:ea typeface="+mn-ea"/>
                <a:cs typeface="+mn-cs"/>
              </a:rPr>
            </a:br>
            <a:r>
              <a:rPr kumimoji="0" lang="en-GB" sz="1100" b="0" i="0" u="none" strike="noStrike" kern="1200" cap="none" spc="0" normalizeH="0" baseline="0" noProof="0">
                <a:ln>
                  <a:noFill/>
                </a:ln>
                <a:solidFill>
                  <a:srgbClr val="595959"/>
                </a:solidFill>
                <a:effectLst/>
                <a:uLnTx/>
                <a:uFillTx/>
                <a:latin typeface="Frutiger 45 Light"/>
                <a:ea typeface="+mn-ea"/>
                <a:cs typeface="+mn-cs"/>
              </a:rPr>
              <a:t>• Establish a framework for ongoing service delivery and operational readiness to seamlessly take over</a:t>
            </a:r>
            <a:endParaRPr kumimoji="0" lang="en-US" sz="1100" b="0" i="0" u="none" strike="noStrike" kern="1200" cap="none" spc="0" normalizeH="0" baseline="0" noProof="0">
              <a:ln>
                <a:noFill/>
              </a:ln>
              <a:solidFill>
                <a:srgbClr val="595959"/>
              </a:solidFill>
              <a:effectLst/>
              <a:uLnTx/>
              <a:uFillTx/>
              <a:latin typeface="Trebuchet MS" panose="020B0603020202020204" pitchFamily="34" charset="0"/>
              <a:ea typeface="+mn-ea"/>
              <a:cs typeface="+mn-cs"/>
            </a:endParaRPr>
          </a:p>
        </p:txBody>
      </p:sp>
      <p:sp>
        <p:nvSpPr>
          <p:cNvPr id="41" name="TextBox 40">
            <a:extLst>
              <a:ext uri="{FF2B5EF4-FFF2-40B4-BE49-F238E27FC236}">
                <a16:creationId xmlns:a16="http://schemas.microsoft.com/office/drawing/2014/main" id="{35E437CD-BF1A-4F53-FD77-528BDD396F6D}"/>
              </a:ext>
            </a:extLst>
          </p:cNvPr>
          <p:cNvSpPr txBox="1"/>
          <p:nvPr/>
        </p:nvSpPr>
        <p:spPr>
          <a:xfrm>
            <a:off x="9025240" y="4161795"/>
            <a:ext cx="2668194" cy="24981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Frutiger 45 Light"/>
                <a:ea typeface="+mn-ea"/>
                <a:cs typeface="+mn-cs"/>
              </a:rPr>
              <a:t>• Establish a continuous improvement model by collecting feedback from live projects and refining processes.</a:t>
            </a:r>
          </a:p>
          <a:p>
            <a:pPr marL="0" marR="0" lvl="0" indent="0" algn="l" defTabSz="914400" rtl="0" eaLnBrk="1" fontAlgn="auto" latinLnBrk="0" hangingPunct="1">
              <a:lnSpc>
                <a:spcPct val="100000"/>
              </a:lnSpc>
              <a:spcBef>
                <a:spcPts val="0"/>
              </a:spcBef>
              <a:spcAft>
                <a:spcPts val="800"/>
              </a:spcAft>
              <a:buClrTx/>
              <a:buSzTx/>
              <a:buFontTx/>
              <a:buNone/>
              <a:tabLst/>
              <a:defRPr/>
            </a:pPr>
            <a:br>
              <a:rPr kumimoji="0" lang="en-GB" sz="1100" b="0" i="0" u="none" strike="noStrike" kern="1200" cap="none" spc="0" normalizeH="0" baseline="0" noProof="0" dirty="0">
                <a:ln>
                  <a:noFill/>
                </a:ln>
                <a:solidFill>
                  <a:srgbClr val="595959"/>
                </a:solidFill>
                <a:effectLst/>
                <a:uLnTx/>
                <a:uFillTx/>
                <a:latin typeface="Frutiger 45 Light"/>
                <a:ea typeface="+mn-ea"/>
                <a:cs typeface="+mn-cs"/>
              </a:rPr>
            </a:br>
            <a:r>
              <a:rPr kumimoji="0" lang="en-GB" sz="1100" b="0" i="0" u="none" strike="noStrike" kern="1200" cap="none" spc="0" normalizeH="0" baseline="0" noProof="0" dirty="0">
                <a:ln>
                  <a:noFill/>
                </a:ln>
                <a:solidFill>
                  <a:srgbClr val="595959"/>
                </a:solidFill>
                <a:effectLst/>
                <a:uLnTx/>
                <a:uFillTx/>
                <a:latin typeface="Frutiger 45 Light"/>
                <a:ea typeface="+mn-ea"/>
                <a:cs typeface="+mn-cs"/>
              </a:rPr>
              <a:t>• Expand the capabilities by adding specialized resources as demand grows.</a:t>
            </a:r>
            <a:br>
              <a:rPr kumimoji="0" lang="en-GB" sz="1100" b="0" i="0" u="none" strike="noStrike" kern="1200" cap="none" spc="0" normalizeH="0" baseline="0" noProof="0" dirty="0">
                <a:ln>
                  <a:noFill/>
                </a:ln>
                <a:solidFill>
                  <a:srgbClr val="595959"/>
                </a:solidFill>
                <a:effectLst/>
                <a:uLnTx/>
                <a:uFillTx/>
                <a:latin typeface="Frutiger 45 Light"/>
                <a:ea typeface="+mn-ea"/>
                <a:cs typeface="+mn-cs"/>
              </a:rPr>
            </a:br>
            <a:r>
              <a:rPr kumimoji="0" lang="en-GB" sz="1100" b="0" i="0" u="none" strike="noStrike" kern="1200" cap="none" spc="0" normalizeH="0" baseline="0" noProof="0" dirty="0">
                <a:ln>
                  <a:noFill/>
                </a:ln>
                <a:solidFill>
                  <a:srgbClr val="595959"/>
                </a:solidFill>
                <a:effectLst/>
                <a:uLnTx/>
                <a:uFillTx/>
                <a:latin typeface="Frutiger 45 Light"/>
                <a:ea typeface="+mn-ea"/>
                <a:cs typeface="+mn-cs"/>
              </a:rPr>
              <a:t>• Maintain close alignment with Finastra for product updates and emerging best practices.</a:t>
            </a:r>
          </a:p>
          <a:p>
            <a:pPr marL="0" marR="0" lvl="0" indent="0" algn="l" defTabSz="914400" rtl="0" eaLnBrk="1" fontAlgn="auto" latinLnBrk="0" hangingPunct="1">
              <a:lnSpc>
                <a:spcPct val="100000"/>
              </a:lnSpc>
              <a:spcBef>
                <a:spcPts val="0"/>
              </a:spcBef>
              <a:spcAft>
                <a:spcPts val="800"/>
              </a:spcAft>
              <a:buClrTx/>
              <a:buSzTx/>
              <a:buFontTx/>
              <a:buNone/>
              <a:tabLst/>
              <a:defRPr/>
            </a:pPr>
            <a:br>
              <a:rPr kumimoji="0" lang="en-GB" sz="1100" b="0" i="0" u="none" strike="noStrike" kern="1200" cap="none" spc="0" normalizeH="0" baseline="0" noProof="0" dirty="0">
                <a:ln>
                  <a:noFill/>
                </a:ln>
                <a:solidFill>
                  <a:srgbClr val="595959"/>
                </a:solidFill>
                <a:effectLst/>
                <a:uLnTx/>
                <a:uFillTx/>
                <a:latin typeface="Frutiger 45 Light"/>
                <a:ea typeface="+mn-ea"/>
                <a:cs typeface="+mn-cs"/>
              </a:rPr>
            </a:br>
            <a:r>
              <a:rPr kumimoji="0" lang="en-GB" sz="1100" b="0" i="0" u="none" strike="noStrike" kern="1200" cap="none" spc="0" normalizeH="0" baseline="0" noProof="0" dirty="0">
                <a:ln>
                  <a:noFill/>
                </a:ln>
                <a:solidFill>
                  <a:srgbClr val="595959"/>
                </a:solidFill>
                <a:effectLst/>
                <a:uLnTx/>
                <a:uFillTx/>
                <a:latin typeface="Frutiger 45 Light"/>
                <a:ea typeface="+mn-ea"/>
                <a:cs typeface="+mn-cs"/>
              </a:rPr>
              <a:t>• Regularly evaluate and enhance the team’s skills to ensure scalability and future readiness.</a:t>
            </a:r>
            <a:endParaRPr kumimoji="0" lang="en-US" sz="1100" b="0" i="0" u="none" strike="noStrike" kern="1200" cap="none" spc="0" normalizeH="0" baseline="0" noProof="0" dirty="0">
              <a:ln>
                <a:noFill/>
              </a:ln>
              <a:solidFill>
                <a:srgbClr val="595959"/>
              </a:solidFill>
              <a:effectLst/>
              <a:uLnTx/>
              <a:uFillTx/>
              <a:latin typeface="Trebuchet MS" panose="020B0603020202020204" pitchFamily="34" charset="0"/>
              <a:ea typeface="+mn-ea"/>
              <a:cs typeface="+mn-cs"/>
            </a:endParaRPr>
          </a:p>
        </p:txBody>
      </p:sp>
      <p:pic>
        <p:nvPicPr>
          <p:cNvPr id="1026" name="Picture 2" descr="Employee ">
            <a:extLst>
              <a:ext uri="{FF2B5EF4-FFF2-40B4-BE49-F238E27FC236}">
                <a16:creationId xmlns:a16="http://schemas.microsoft.com/office/drawing/2014/main" id="{D6290F22-DB61-3DD3-9961-E631400B55DA}"/>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28888" y="1952514"/>
            <a:ext cx="658368" cy="6583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aptability ">
            <a:extLst>
              <a:ext uri="{FF2B5EF4-FFF2-40B4-BE49-F238E27FC236}">
                <a16:creationId xmlns:a16="http://schemas.microsoft.com/office/drawing/2014/main" id="{6BB24D37-2612-4283-32D6-EB984F2D0188}"/>
              </a:ext>
            </a:extLst>
          </p:cNvPr>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22889" y="2790553"/>
            <a:ext cx="658368" cy="6583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rsonal trainer ">
            <a:extLst>
              <a:ext uri="{FF2B5EF4-FFF2-40B4-BE49-F238E27FC236}">
                <a16:creationId xmlns:a16="http://schemas.microsoft.com/office/drawing/2014/main" id="{698A37CD-02DB-E9DB-F7D4-608361769E5C}"/>
              </a:ext>
            </a:extLst>
          </p:cNvPr>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016889" y="1952514"/>
            <a:ext cx="658368" cy="6583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cket ">
            <a:extLst>
              <a:ext uri="{FF2B5EF4-FFF2-40B4-BE49-F238E27FC236}">
                <a16:creationId xmlns:a16="http://schemas.microsoft.com/office/drawing/2014/main" id="{718CE8E5-8CEB-10FD-BBE4-388646C1CEF2}"/>
              </a:ext>
            </a:extLst>
          </p:cNvPr>
          <p:cNvPicPr>
            <a:picLocks noChangeAspect="1" noChangeArrowheads="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806373" y="2784706"/>
            <a:ext cx="658368" cy="6583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0C35FF-F4C3-DD51-B4C0-EFE947B2E896}"/>
              </a:ext>
            </a:extLst>
          </p:cNvPr>
          <p:cNvSpPr>
            <a:spLocks noGrp="1"/>
          </p:cNvSpPr>
          <p:nvPr>
            <p:ph type="title"/>
          </p:nvPr>
        </p:nvSpPr>
        <p:spPr/>
        <p:txBody>
          <a:bodyPr/>
          <a:lstStyle/>
          <a:p>
            <a:r>
              <a:rPr lang="en-GB" dirty="0"/>
              <a:t>Phased approach to Build </a:t>
            </a:r>
            <a:r>
              <a:rPr lang="en-GB" dirty="0" err="1"/>
              <a:t>LoanIQ</a:t>
            </a:r>
            <a:r>
              <a:rPr lang="en-GB" dirty="0"/>
              <a:t> competencies </a:t>
            </a:r>
            <a:endParaRPr lang="en-IN" dirty="0"/>
          </a:p>
        </p:txBody>
      </p:sp>
    </p:spTree>
    <p:extLst>
      <p:ext uri="{BB962C8B-B14F-4D97-AF65-F5344CB8AC3E}">
        <p14:creationId xmlns:p14="http://schemas.microsoft.com/office/powerpoint/2010/main" val="192109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Rectangle: Top Corners Rounded 504">
            <a:extLst>
              <a:ext uri="{FF2B5EF4-FFF2-40B4-BE49-F238E27FC236}">
                <a16:creationId xmlns:a16="http://schemas.microsoft.com/office/drawing/2014/main" id="{D1BF2231-432C-C63A-C9E3-3A7C423C5832}"/>
              </a:ext>
            </a:extLst>
          </p:cNvPr>
          <p:cNvSpPr/>
          <p:nvPr/>
        </p:nvSpPr>
        <p:spPr>
          <a:xfrm>
            <a:off x="594803" y="1279028"/>
            <a:ext cx="5259594" cy="396000"/>
          </a:xfrm>
          <a:prstGeom prst="round2SameRect">
            <a:avLst/>
          </a:prstGeom>
          <a:solidFill>
            <a:srgbClr val="0074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Sharp Sans" panose="020B0604020202020204" charset="0"/>
                <a:cs typeface="Sharp Sans" panose="020B0604020202020204" charset="0"/>
              </a:rPr>
              <a:t>Large Commercial Bank</a:t>
            </a:r>
            <a:endParaRPr kumimoji="0" lang="en-US" sz="1400" b="1" i="0" u="none" strike="noStrike" kern="1200" cap="none" spc="0" normalizeH="0" baseline="0" noProof="0" dirty="0">
              <a:ln>
                <a:noFill/>
              </a:ln>
              <a:solidFill>
                <a:prstClr val="white"/>
              </a:solidFill>
              <a:effectLst/>
              <a:uLnTx/>
              <a:uFillTx/>
              <a:latin typeface="Calibri" panose="020F0502020204030204"/>
              <a:ea typeface="Sharp Sans" panose="020B0604020202020204" charset="0"/>
              <a:cs typeface="Sharp Sans" panose="020B0604020202020204" charset="0"/>
            </a:endParaRPr>
          </a:p>
        </p:txBody>
      </p:sp>
      <p:sp>
        <p:nvSpPr>
          <p:cNvPr id="506" name="Rectangle: Top Corners Rounded 505">
            <a:extLst>
              <a:ext uri="{FF2B5EF4-FFF2-40B4-BE49-F238E27FC236}">
                <a16:creationId xmlns:a16="http://schemas.microsoft.com/office/drawing/2014/main" id="{161AB9E9-6B3F-C127-709B-CB0DDBD844D6}"/>
              </a:ext>
            </a:extLst>
          </p:cNvPr>
          <p:cNvSpPr/>
          <p:nvPr/>
        </p:nvSpPr>
        <p:spPr>
          <a:xfrm>
            <a:off x="6408531" y="1279028"/>
            <a:ext cx="5259594" cy="396000"/>
          </a:xfrm>
          <a:prstGeom prst="round2SameRect">
            <a:avLst/>
          </a:prstGeom>
          <a:solidFill>
            <a:srgbClr val="0074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Sharp Sans" panose="020B0604020202020204" charset="0"/>
                <a:cs typeface="Sharp Sans" panose="020B0604020202020204" charset="0"/>
              </a:rPr>
              <a:t>Global Technology Provider of Enterprise Collaboration Solutions</a:t>
            </a:r>
            <a:endParaRPr kumimoji="0" lang="en-US" sz="1400" b="1" i="0" u="none" strike="noStrike" kern="1200" cap="none" spc="0" normalizeH="0" baseline="0" noProof="0" dirty="0">
              <a:ln>
                <a:noFill/>
              </a:ln>
              <a:solidFill>
                <a:prstClr val="white"/>
              </a:solidFill>
              <a:effectLst/>
              <a:uLnTx/>
              <a:uFillTx/>
              <a:latin typeface="Calibri" panose="020F0502020204030204"/>
              <a:ea typeface="Sharp Sans" panose="020B0604020202020204" charset="0"/>
              <a:cs typeface="Sharp Sans" panose="020B0604020202020204" charset="0"/>
            </a:endParaRPr>
          </a:p>
        </p:txBody>
      </p:sp>
      <p:sp>
        <p:nvSpPr>
          <p:cNvPr id="507" name="Freeform: Shape 506">
            <a:extLst>
              <a:ext uri="{FF2B5EF4-FFF2-40B4-BE49-F238E27FC236}">
                <a16:creationId xmlns:a16="http://schemas.microsoft.com/office/drawing/2014/main" id="{CB33568A-3165-E973-243E-60D38D0C2EF1}"/>
              </a:ext>
            </a:extLst>
          </p:cNvPr>
          <p:cNvSpPr/>
          <p:nvPr/>
        </p:nvSpPr>
        <p:spPr>
          <a:xfrm>
            <a:off x="2635706" y="663721"/>
            <a:ext cx="1177789" cy="588893"/>
          </a:xfrm>
          <a:custGeom>
            <a:avLst/>
            <a:gdLst>
              <a:gd name="connsiteX0" fmla="*/ 696898 w 1393796"/>
              <a:gd name="connsiteY0" fmla="*/ 0 h 696897"/>
              <a:gd name="connsiteX1" fmla="*/ 1379638 w 1393796"/>
              <a:gd name="connsiteY1" fmla="*/ 556449 h 696897"/>
              <a:gd name="connsiteX2" fmla="*/ 1393796 w 1393796"/>
              <a:gd name="connsiteY2" fmla="*/ 696897 h 696897"/>
              <a:gd name="connsiteX3" fmla="*/ 0 w 1393796"/>
              <a:gd name="connsiteY3" fmla="*/ 696897 h 696897"/>
              <a:gd name="connsiteX4" fmla="*/ 14158 w 1393796"/>
              <a:gd name="connsiteY4" fmla="*/ 556449 h 696897"/>
              <a:gd name="connsiteX5" fmla="*/ 696898 w 1393796"/>
              <a:gd name="connsiteY5" fmla="*/ 0 h 69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796" h="696897">
                <a:moveTo>
                  <a:pt x="696898" y="0"/>
                </a:moveTo>
                <a:cubicBezTo>
                  <a:pt x="1033673" y="0"/>
                  <a:pt x="1314655" y="238884"/>
                  <a:pt x="1379638" y="556449"/>
                </a:cubicBezTo>
                <a:lnTo>
                  <a:pt x="1393796" y="696897"/>
                </a:lnTo>
                <a:lnTo>
                  <a:pt x="0" y="696897"/>
                </a:lnTo>
                <a:lnTo>
                  <a:pt x="14158" y="556449"/>
                </a:lnTo>
                <a:cubicBezTo>
                  <a:pt x="79142" y="238884"/>
                  <a:pt x="360123" y="0"/>
                  <a:pt x="696898" y="0"/>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51AE8A25-6316-AC87-2661-EF9D58EB5D94}"/>
              </a:ext>
            </a:extLst>
          </p:cNvPr>
          <p:cNvSpPr/>
          <p:nvPr/>
        </p:nvSpPr>
        <p:spPr>
          <a:xfrm>
            <a:off x="8449433" y="663721"/>
            <a:ext cx="1177789" cy="588893"/>
          </a:xfrm>
          <a:custGeom>
            <a:avLst/>
            <a:gdLst>
              <a:gd name="connsiteX0" fmla="*/ 696898 w 1393796"/>
              <a:gd name="connsiteY0" fmla="*/ 0 h 696897"/>
              <a:gd name="connsiteX1" fmla="*/ 1379638 w 1393796"/>
              <a:gd name="connsiteY1" fmla="*/ 556449 h 696897"/>
              <a:gd name="connsiteX2" fmla="*/ 1393796 w 1393796"/>
              <a:gd name="connsiteY2" fmla="*/ 696897 h 696897"/>
              <a:gd name="connsiteX3" fmla="*/ 0 w 1393796"/>
              <a:gd name="connsiteY3" fmla="*/ 696897 h 696897"/>
              <a:gd name="connsiteX4" fmla="*/ 14158 w 1393796"/>
              <a:gd name="connsiteY4" fmla="*/ 556449 h 696897"/>
              <a:gd name="connsiteX5" fmla="*/ 696898 w 1393796"/>
              <a:gd name="connsiteY5" fmla="*/ 0 h 69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796" h="696897">
                <a:moveTo>
                  <a:pt x="696898" y="0"/>
                </a:moveTo>
                <a:cubicBezTo>
                  <a:pt x="1033673" y="0"/>
                  <a:pt x="1314655" y="238884"/>
                  <a:pt x="1379638" y="556449"/>
                </a:cubicBezTo>
                <a:lnTo>
                  <a:pt x="1393796" y="696897"/>
                </a:lnTo>
                <a:lnTo>
                  <a:pt x="0" y="696897"/>
                </a:lnTo>
                <a:lnTo>
                  <a:pt x="14158" y="556449"/>
                </a:lnTo>
                <a:cubicBezTo>
                  <a:pt x="79142" y="238884"/>
                  <a:pt x="360123" y="0"/>
                  <a:pt x="696898" y="0"/>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1" name="Rectangle 510">
            <a:extLst>
              <a:ext uri="{FF2B5EF4-FFF2-40B4-BE49-F238E27FC236}">
                <a16:creationId xmlns:a16="http://schemas.microsoft.com/office/drawing/2014/main" id="{7AE67E0B-1BBE-4510-19B6-F78966B4DD11}"/>
              </a:ext>
            </a:extLst>
          </p:cNvPr>
          <p:cNvSpPr/>
          <p:nvPr/>
        </p:nvSpPr>
        <p:spPr>
          <a:xfrm>
            <a:off x="980676" y="1683686"/>
            <a:ext cx="4873721" cy="3806491"/>
          </a:xfrm>
          <a:prstGeom prst="rect">
            <a:avLst/>
          </a:prstGeom>
        </p:spPr>
        <p:txBody>
          <a:bodyPr wrap="square">
            <a:spAutoFit/>
          </a:bodyPr>
          <a:lstStyle/>
          <a:p>
            <a:pPr marL="0" marR="0" lvl="0" indent="0" algn="l" defTabSz="68575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rPr>
              <a:t>Overview</a:t>
            </a:r>
            <a:endParaRPr kumimoji="0" lang="en-US" sz="1333" b="1"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0" marR="0" lvl="0" indent="0" algn="l" defTabSz="685750" rtl="0" eaLnBrk="1" fontAlgn="auto" latinLnBrk="0" hangingPunct="1">
              <a:lnSpc>
                <a:spcPct val="100000"/>
              </a:lnSpc>
              <a:spcBef>
                <a:spcPts val="0"/>
              </a:spcBef>
              <a:spcAft>
                <a:spcPts val="12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The bank deals with varied, unique and complex financial instruments. In addition to this, the financial instruments are available in different forms in the various source. LoanIQ is one of the major sources where the data needs to be integrated for federal and other compliance reporting</a:t>
            </a:r>
            <a:r>
              <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0" marR="0" lvl="0" indent="0" algn="l" defTabSz="68575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rPr>
              <a:t>Approach</a:t>
            </a:r>
            <a:endParaRPr kumimoji="0" lang="en-US" sz="1333" b="1"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LTIMindtree is involved in building a comprehensive and scalable authoritative source for loan data by integrating data from multiple loan systems including </a:t>
            </a:r>
            <a:b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b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Loan IQ</a:t>
            </a:r>
            <a:endPar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The data from LoanIQ containing Customer, Deal, Facility, Outstanding, Portfolio positions, Amortization schedule is integrated and loaded to hub on daily as well as monthly basis. The data model based on Industry Standard UDM (Universal Data Model) Financial Model was conceptualized to harmonize or unify different financial instruments</a:t>
            </a:r>
            <a:endParaRPr kumimoji="0" lang="en-US" sz="110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0" marR="0" lvl="0" indent="0" algn="l" defTabSz="68575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Value Delivered</a:t>
            </a:r>
            <a:endParaRPr kumimoji="0" lang="en-US" sz="1333" b="1"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This satisfies the data requirements of various departments including risk, treasury and compliance</a:t>
            </a:r>
            <a:endPar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The business was able to generate some of key Liquidity and CCAR regulatory reports thereby being compliant with Federal reporting requirements</a:t>
            </a:r>
            <a:endPar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p:txBody>
      </p:sp>
      <p:sp>
        <p:nvSpPr>
          <p:cNvPr id="512" name="Rectangle 511">
            <a:extLst>
              <a:ext uri="{FF2B5EF4-FFF2-40B4-BE49-F238E27FC236}">
                <a16:creationId xmlns:a16="http://schemas.microsoft.com/office/drawing/2014/main" id="{F1EBF8BB-A3E2-F45D-8BDD-41900F4154FB}"/>
              </a:ext>
            </a:extLst>
          </p:cNvPr>
          <p:cNvSpPr/>
          <p:nvPr/>
        </p:nvSpPr>
        <p:spPr>
          <a:xfrm>
            <a:off x="6794404" y="1683686"/>
            <a:ext cx="4873721" cy="4516621"/>
          </a:xfrm>
          <a:prstGeom prst="rect">
            <a:avLst/>
          </a:prstGeom>
        </p:spPr>
        <p:txBody>
          <a:bodyPr wrap="square">
            <a:spAutoFit/>
          </a:bodyPr>
          <a:lstStyle/>
          <a:p>
            <a:pPr marL="0" marR="0" lvl="0" indent="0" algn="l" defTabSz="68575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rPr>
              <a:t>Overview</a:t>
            </a:r>
            <a:endParaRPr kumimoji="0" lang="en-US" sz="1333" b="1"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0" marR="0" lvl="0" indent="0" algn="l" defTabSz="685750" rtl="0" eaLnBrk="1" fontAlgn="auto" latinLnBrk="0" hangingPunct="1">
              <a:lnSpc>
                <a:spcPct val="100000"/>
              </a:lnSpc>
              <a:spcBef>
                <a:spcPts val="0"/>
              </a:spcBef>
              <a:spcAft>
                <a:spcPts val="12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Client is one of the top three players in the “Collaborative Information Management” space catering to multiple industry verticals – M</a:t>
            </a:r>
            <a:r>
              <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rPr>
              <a:t>&amp;</a:t>
            </a: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A, Debt-Capital Markets, </a:t>
            </a:r>
            <a:br>
              <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rPr>
            </a:br>
            <a:r>
              <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rPr>
              <a:t>Life-Sciences</a:t>
            </a:r>
            <a:endParaRPr kumimoji="0" lang="en-US" sz="110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0" marR="0" lvl="0" indent="0" algn="l" defTabSz="68575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rPr>
              <a:t>Approach</a:t>
            </a:r>
            <a:endParaRPr kumimoji="0" lang="en-US" sz="1333" b="1"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Multiple Services provided (Development, Maintenance, Production support, DBA, Testing, Network auditing, Consulting, Reporting</a:t>
            </a:r>
            <a:r>
              <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rPr>
              <a:t>)</a:t>
            </a:r>
          </a:p>
          <a:p>
            <a:pPr marL="136800" marR="0" lvl="0" indent="-136800" algn="l" defTabSz="6857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Deal Management and execution module built to track and manage deals</a:t>
            </a:r>
            <a:endPar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Book building Module built to help gauge investor interest and monitor investor commitments real time </a:t>
            </a:r>
            <a:endPar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CRM Module to create and manage contacts and Pipeline tracking to identify potential Deals</a:t>
            </a:r>
            <a:endPar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Reporting solution provided for Analytical Insights</a:t>
            </a:r>
            <a:endParaRPr kumimoji="0" lang="en-US" sz="110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0" marR="0" lvl="0" indent="0" algn="l" defTabSz="68575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Value Delivered</a:t>
            </a:r>
            <a:endParaRPr kumimoji="0" lang="en-US" sz="1333" b="1"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Increase in operational effectiveness and reduction in legal risk by managing the entire lifecycle of a primary deal</a:t>
            </a:r>
            <a:endPar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Provision of analytical insights to win the deal mandate based on historic information or help mine the right investors for the right opportunities</a:t>
            </a:r>
            <a:endPar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Broader visibility and tighter control across the deal lifecycle</a:t>
            </a:r>
            <a:endPar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a:p>
            <a:pPr marL="136800" marR="0" lvl="0" indent="-136800" algn="l" defTabSz="6857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ヒラギノ角ゴ Pro W3" pitchFamily="124" charset="-128"/>
                <a:cs typeface="Calibri" panose="020F0502020204030204" pitchFamily="34" charset="0"/>
              </a:rPr>
              <a:t>Straight-through-processing of information that is critical to the lending process with integration with Loan IQ accounting system</a:t>
            </a:r>
            <a:endParaRPr kumimoji="0" lang="en-US" sz="1050" b="0" i="0" u="none" strike="noStrike" kern="1200" cap="none" spc="0" normalizeH="0" baseline="0" noProof="0" dirty="0">
              <a:ln>
                <a:noFill/>
              </a:ln>
              <a:solidFill>
                <a:prstClr val="black"/>
              </a:solidFill>
              <a:effectLst/>
              <a:uLnTx/>
              <a:uFillTx/>
              <a:latin typeface="Calibri" panose="020F0502020204030204"/>
              <a:ea typeface="ヒラギノ角ゴ Pro W3" pitchFamily="124" charset="-128"/>
              <a:cs typeface="Calibri" panose="020F0502020204030204" pitchFamily="34" charset="0"/>
            </a:endParaRPr>
          </a:p>
        </p:txBody>
      </p:sp>
      <p:sp>
        <p:nvSpPr>
          <p:cNvPr id="514" name="Pentagon 3">
            <a:extLst>
              <a:ext uri="{FF2B5EF4-FFF2-40B4-BE49-F238E27FC236}">
                <a16:creationId xmlns:a16="http://schemas.microsoft.com/office/drawing/2014/main" id="{1859FE35-AE69-4B93-4282-605BC1EBB9E5}"/>
              </a:ext>
            </a:extLst>
          </p:cNvPr>
          <p:cNvSpPr/>
          <p:nvPr/>
        </p:nvSpPr>
        <p:spPr>
          <a:xfrm flipV="1">
            <a:off x="594797" y="6200307"/>
            <a:ext cx="5259600" cy="72000"/>
          </a:xfrm>
          <a:prstGeom prst="round2SameRect">
            <a:avLst>
              <a:gd name="adj1" fmla="val 50000"/>
              <a:gd name="adj2" fmla="val 0"/>
            </a:avLst>
          </a:prstGeom>
          <a:solidFill>
            <a:schemeClr val="tx1">
              <a:lumMod val="50000"/>
              <a:lumOff val="5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Arial"/>
            </a:endParaRPr>
          </a:p>
        </p:txBody>
      </p:sp>
      <p:sp>
        <p:nvSpPr>
          <p:cNvPr id="515" name="Pentagon 3">
            <a:extLst>
              <a:ext uri="{FF2B5EF4-FFF2-40B4-BE49-F238E27FC236}">
                <a16:creationId xmlns:a16="http://schemas.microsoft.com/office/drawing/2014/main" id="{C64A7538-EBAB-9258-329E-F545C8263993}"/>
              </a:ext>
            </a:extLst>
          </p:cNvPr>
          <p:cNvSpPr/>
          <p:nvPr/>
        </p:nvSpPr>
        <p:spPr>
          <a:xfrm flipV="1">
            <a:off x="6408525" y="6200307"/>
            <a:ext cx="5259600" cy="72000"/>
          </a:xfrm>
          <a:prstGeom prst="round2SameRect">
            <a:avLst>
              <a:gd name="adj1" fmla="val 50000"/>
              <a:gd name="adj2" fmla="val 0"/>
            </a:avLst>
          </a:prstGeom>
          <a:solidFill>
            <a:schemeClr val="tx1">
              <a:lumMod val="50000"/>
              <a:lumOff val="5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Arial"/>
            </a:endParaRPr>
          </a:p>
        </p:txBody>
      </p:sp>
      <p:pic>
        <p:nvPicPr>
          <p:cNvPr id="517" name="Graphic 516">
            <a:extLst>
              <a:ext uri="{FF2B5EF4-FFF2-40B4-BE49-F238E27FC236}">
                <a16:creationId xmlns:a16="http://schemas.microsoft.com/office/drawing/2014/main" id="{CFEA4DEE-D47D-5B75-6075-1A6B068F78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08600" y="766434"/>
            <a:ext cx="432000" cy="432000"/>
          </a:xfrm>
          <a:prstGeom prst="rect">
            <a:avLst/>
          </a:prstGeom>
        </p:spPr>
      </p:pic>
      <p:pic>
        <p:nvPicPr>
          <p:cNvPr id="519" name="Graphic 518">
            <a:extLst>
              <a:ext uri="{FF2B5EF4-FFF2-40B4-BE49-F238E27FC236}">
                <a16:creationId xmlns:a16="http://schemas.microsoft.com/office/drawing/2014/main" id="{7CF828F8-4603-CE26-8F97-C67F8B42F5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22327" y="766434"/>
            <a:ext cx="432000" cy="432000"/>
          </a:xfrm>
          <a:prstGeom prst="rect">
            <a:avLst/>
          </a:prstGeom>
        </p:spPr>
      </p:pic>
      <p:pic>
        <p:nvPicPr>
          <p:cNvPr id="521" name="Graphic 520">
            <a:extLst>
              <a:ext uri="{FF2B5EF4-FFF2-40B4-BE49-F238E27FC236}">
                <a16:creationId xmlns:a16="http://schemas.microsoft.com/office/drawing/2014/main" id="{B1BC6988-261B-B997-0BBD-5F0B5B2089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676" y="1752744"/>
            <a:ext cx="360000" cy="360000"/>
          </a:xfrm>
          <a:prstGeom prst="rect">
            <a:avLst/>
          </a:prstGeom>
        </p:spPr>
      </p:pic>
      <p:pic>
        <p:nvPicPr>
          <p:cNvPr id="523" name="Graphic 522">
            <a:extLst>
              <a:ext uri="{FF2B5EF4-FFF2-40B4-BE49-F238E27FC236}">
                <a16:creationId xmlns:a16="http://schemas.microsoft.com/office/drawing/2014/main" id="{1D041B30-0B50-3B6B-E708-1092C0CF7E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0676" y="2773680"/>
            <a:ext cx="360000" cy="360000"/>
          </a:xfrm>
          <a:prstGeom prst="rect">
            <a:avLst/>
          </a:prstGeom>
        </p:spPr>
      </p:pic>
      <p:pic>
        <p:nvPicPr>
          <p:cNvPr id="525" name="Graphic 524">
            <a:extLst>
              <a:ext uri="{FF2B5EF4-FFF2-40B4-BE49-F238E27FC236}">
                <a16:creationId xmlns:a16="http://schemas.microsoft.com/office/drawing/2014/main" id="{75D8455E-629D-A2FC-B106-8C2FB1CDD3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0676" y="4486993"/>
            <a:ext cx="360000" cy="360000"/>
          </a:xfrm>
          <a:prstGeom prst="rect">
            <a:avLst/>
          </a:prstGeom>
        </p:spPr>
      </p:pic>
      <p:pic>
        <p:nvPicPr>
          <p:cNvPr id="526" name="Graphic 525">
            <a:extLst>
              <a:ext uri="{FF2B5EF4-FFF2-40B4-BE49-F238E27FC236}">
                <a16:creationId xmlns:a16="http://schemas.microsoft.com/office/drawing/2014/main" id="{B3DCBB30-B4B4-841F-0D74-3FE9CD63FC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34404" y="1752744"/>
            <a:ext cx="360000" cy="360000"/>
          </a:xfrm>
          <a:prstGeom prst="rect">
            <a:avLst/>
          </a:prstGeom>
        </p:spPr>
      </p:pic>
      <p:pic>
        <p:nvPicPr>
          <p:cNvPr id="527" name="Graphic 526">
            <a:extLst>
              <a:ext uri="{FF2B5EF4-FFF2-40B4-BE49-F238E27FC236}">
                <a16:creationId xmlns:a16="http://schemas.microsoft.com/office/drawing/2014/main" id="{804ACC7C-CE4B-5C3D-0ABD-284B3999E0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34404" y="2593680"/>
            <a:ext cx="360000" cy="360000"/>
          </a:xfrm>
          <a:prstGeom prst="rect">
            <a:avLst/>
          </a:prstGeom>
        </p:spPr>
      </p:pic>
      <p:pic>
        <p:nvPicPr>
          <p:cNvPr id="528" name="Graphic 527">
            <a:extLst>
              <a:ext uri="{FF2B5EF4-FFF2-40B4-BE49-F238E27FC236}">
                <a16:creationId xmlns:a16="http://schemas.microsoft.com/office/drawing/2014/main" id="{CCDBEA5F-24A7-9F73-9D5E-8F84000F32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34404" y="4561655"/>
            <a:ext cx="360000" cy="360000"/>
          </a:xfrm>
          <a:prstGeom prst="rect">
            <a:avLst/>
          </a:prstGeom>
        </p:spPr>
      </p:pic>
      <p:sp>
        <p:nvSpPr>
          <p:cNvPr id="3" name="Title 2">
            <a:extLst>
              <a:ext uri="{FF2B5EF4-FFF2-40B4-BE49-F238E27FC236}">
                <a16:creationId xmlns:a16="http://schemas.microsoft.com/office/drawing/2014/main" id="{6BCE9C23-CD0C-0B00-DA7C-88D39B77B93B}"/>
              </a:ext>
            </a:extLst>
          </p:cNvPr>
          <p:cNvSpPr>
            <a:spLocks noGrp="1"/>
          </p:cNvSpPr>
          <p:nvPr>
            <p:ph type="title"/>
          </p:nvPr>
        </p:nvSpPr>
        <p:spPr/>
        <p:txBody>
          <a:bodyPr/>
          <a:lstStyle/>
          <a:p>
            <a:r>
              <a:rPr lang="en-GB" dirty="0"/>
              <a:t>Our Success Stories on Loan IQ</a:t>
            </a:r>
            <a:endParaRPr lang="en-IN" dirty="0"/>
          </a:p>
        </p:txBody>
      </p:sp>
    </p:spTree>
    <p:extLst>
      <p:ext uri="{BB962C8B-B14F-4D97-AF65-F5344CB8AC3E}">
        <p14:creationId xmlns:p14="http://schemas.microsoft.com/office/powerpoint/2010/main" val="214578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9DF0-F590-CCB9-56C4-3FC2404E210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1DEFD61-D12E-08DD-CD24-398C703DA20F}"/>
              </a:ext>
            </a:extLst>
          </p:cNvPr>
          <p:cNvGrpSpPr/>
          <p:nvPr/>
        </p:nvGrpSpPr>
        <p:grpSpPr>
          <a:xfrm>
            <a:off x="397994" y="1524000"/>
            <a:ext cx="5137325" cy="3179081"/>
            <a:chOff x="677684" y="1792513"/>
            <a:chExt cx="5474151" cy="3387516"/>
          </a:xfrm>
        </p:grpSpPr>
        <p:grpSp>
          <p:nvGrpSpPr>
            <p:cNvPr id="3" name="Group 2">
              <a:extLst>
                <a:ext uri="{FF2B5EF4-FFF2-40B4-BE49-F238E27FC236}">
                  <a16:creationId xmlns:a16="http://schemas.microsoft.com/office/drawing/2014/main" id="{6C6C9B86-F0D0-FEAB-268D-15F525DC697F}"/>
                </a:ext>
              </a:extLst>
            </p:cNvPr>
            <p:cNvGrpSpPr/>
            <p:nvPr/>
          </p:nvGrpSpPr>
          <p:grpSpPr>
            <a:xfrm>
              <a:off x="746303" y="1792513"/>
              <a:ext cx="5405532" cy="3387516"/>
              <a:chOff x="1340461" y="2642069"/>
              <a:chExt cx="2733582" cy="3387516"/>
            </a:xfrm>
          </p:grpSpPr>
          <p:sp>
            <p:nvSpPr>
              <p:cNvPr id="5" name="TextBox 4">
                <a:extLst>
                  <a:ext uri="{FF2B5EF4-FFF2-40B4-BE49-F238E27FC236}">
                    <a16:creationId xmlns:a16="http://schemas.microsoft.com/office/drawing/2014/main" id="{023B7893-4EAA-D477-9569-B65BF9CDF037}"/>
                  </a:ext>
                </a:extLst>
              </p:cNvPr>
              <p:cNvSpPr txBox="1"/>
              <p:nvPr/>
            </p:nvSpPr>
            <p:spPr>
              <a:xfrm>
                <a:off x="1430173" y="2642069"/>
                <a:ext cx="2022687" cy="1773694"/>
              </a:xfrm>
              <a:prstGeom prst="rect">
                <a:avLst/>
              </a:prstGeom>
              <a:noFill/>
            </p:spPr>
            <p:txBody>
              <a:bodyPr wrap="square" rtlCol="0" anchor="t">
                <a:spAutoFit/>
              </a:bodyPr>
              <a:lstStyle/>
              <a:p>
                <a:pPr marL="0" marR="0" lvl="0" indent="0" algn="ctr" defTabSz="914400" rtl="0" eaLnBrk="1" fontAlgn="auto" latinLnBrk="0" hangingPunct="1">
                  <a:lnSpc>
                    <a:spcPts val="15000"/>
                  </a:lnSpc>
                  <a:spcBef>
                    <a:spcPts val="0"/>
                  </a:spcBef>
                  <a:spcAft>
                    <a:spcPts val="0"/>
                  </a:spcAft>
                  <a:buClrTx/>
                  <a:buSzTx/>
                  <a:buFontTx/>
                  <a:buNone/>
                  <a:tabLst/>
                  <a:defRPr/>
                </a:pPr>
                <a:r>
                  <a:rPr kumimoji="0" lang="en-US" sz="4400" b="0" i="1" u="none" strike="noStrike" kern="1200" cap="none" spc="-150" normalizeH="0" baseline="0" noProof="0" dirty="0">
                    <a:ln>
                      <a:noFill/>
                    </a:ln>
                    <a:solidFill>
                      <a:srgbClr val="0070C0"/>
                    </a:solidFill>
                    <a:effectLst>
                      <a:outerShdw blurRad="50800" dist="38100" dir="5400000" algn="t" rotWithShape="0">
                        <a:prstClr val="black">
                          <a:alpha val="40000"/>
                        </a:prstClr>
                      </a:outerShdw>
                    </a:effectLst>
                    <a:uLnTx/>
                    <a:uFillTx/>
                    <a:latin typeface="Trebuchet MS" panose="020B0603020202020204" pitchFamily="34" charset="0"/>
                    <a:ea typeface="+mn-ea"/>
                    <a:cs typeface="Poppins SemiBold"/>
                    <a:sym typeface="Poppins SemiBold"/>
                  </a:rPr>
                  <a:t>Getting to the</a:t>
                </a:r>
              </a:p>
            </p:txBody>
          </p:sp>
          <p:sp>
            <p:nvSpPr>
              <p:cNvPr id="6" name="TextBox 5">
                <a:extLst>
                  <a:ext uri="{FF2B5EF4-FFF2-40B4-BE49-F238E27FC236}">
                    <a16:creationId xmlns:a16="http://schemas.microsoft.com/office/drawing/2014/main" id="{C3B12573-413A-084F-D445-AF7E8F55D6DB}"/>
                  </a:ext>
                </a:extLst>
              </p:cNvPr>
              <p:cNvSpPr txBox="1"/>
              <p:nvPr/>
            </p:nvSpPr>
            <p:spPr>
              <a:xfrm>
                <a:off x="1955020" y="3269413"/>
                <a:ext cx="2119023" cy="1773694"/>
              </a:xfrm>
              <a:prstGeom prst="rect">
                <a:avLst/>
              </a:prstGeom>
              <a:noFill/>
            </p:spPr>
            <p:txBody>
              <a:bodyPr wrap="square" rtlCol="0">
                <a:spAutoFit/>
              </a:bodyPr>
              <a:lstStyle/>
              <a:p>
                <a:pPr marL="0" marR="0" lvl="0" indent="0" algn="ctr" defTabSz="914400" rtl="0" eaLnBrk="1" fontAlgn="auto" latinLnBrk="0" hangingPunct="1">
                  <a:lnSpc>
                    <a:spcPts val="15000"/>
                  </a:lnSpc>
                  <a:spcBef>
                    <a:spcPts val="0"/>
                  </a:spcBef>
                  <a:spcAft>
                    <a:spcPts val="0"/>
                  </a:spcAft>
                  <a:buClrTx/>
                  <a:buSzTx/>
                  <a:buFontTx/>
                  <a:buNone/>
                  <a:tabLst/>
                  <a:defRPr/>
                </a:pPr>
                <a:r>
                  <a:rPr kumimoji="0" lang="en-US" sz="4400" b="1" i="1" u="none" strike="noStrike" kern="1200" cap="none" spc="-150" normalizeH="0" baseline="0" noProof="0" dirty="0">
                    <a:ln>
                      <a:noFill/>
                    </a:ln>
                    <a:solidFill>
                      <a:srgbClr val="0070C0"/>
                    </a:solidFill>
                    <a:effectLst>
                      <a:outerShdw blurRad="50800" dist="38100" dir="5400000" algn="t" rotWithShape="0">
                        <a:prstClr val="black">
                          <a:alpha val="40000"/>
                        </a:prstClr>
                      </a:outerShdw>
                    </a:effectLst>
                    <a:uLnTx/>
                    <a:uFillTx/>
                    <a:latin typeface="Trebuchet MS" panose="020B0603020202020204" pitchFamily="34" charset="0"/>
                    <a:ea typeface="+mn-ea"/>
                    <a:cs typeface="Poppins SemiBold"/>
                    <a:sym typeface="Poppins SemiBold"/>
                  </a:rPr>
                  <a:t>future, faster.</a:t>
                </a:r>
              </a:p>
            </p:txBody>
          </p:sp>
          <p:sp>
            <p:nvSpPr>
              <p:cNvPr id="7" name="TextBox 6">
                <a:extLst>
                  <a:ext uri="{FF2B5EF4-FFF2-40B4-BE49-F238E27FC236}">
                    <a16:creationId xmlns:a16="http://schemas.microsoft.com/office/drawing/2014/main" id="{19176261-6013-A8DE-CF65-A7F578370DCC}"/>
                  </a:ext>
                </a:extLst>
              </p:cNvPr>
              <p:cNvSpPr txBox="1"/>
              <p:nvPr/>
            </p:nvSpPr>
            <p:spPr>
              <a:xfrm>
                <a:off x="1340461" y="4168026"/>
                <a:ext cx="2442708" cy="1861559"/>
              </a:xfrm>
              <a:prstGeom prst="rect">
                <a:avLst/>
              </a:prstGeom>
              <a:noFill/>
            </p:spPr>
            <p:txBody>
              <a:bodyPr wrap="square" rtlCol="0">
                <a:spAutoFit/>
              </a:bodyPr>
              <a:lstStyle/>
              <a:p>
                <a:pPr marL="0" marR="0" lvl="0" indent="0" algn="ctr" defTabSz="914400" rtl="0" eaLnBrk="1" fontAlgn="auto" latinLnBrk="0" hangingPunct="1">
                  <a:lnSpc>
                    <a:spcPts val="15000"/>
                  </a:lnSpc>
                  <a:spcBef>
                    <a:spcPts val="0"/>
                  </a:spcBef>
                  <a:spcAft>
                    <a:spcPts val="0"/>
                  </a:spcAft>
                  <a:buClrTx/>
                  <a:buSzTx/>
                  <a:buFontTx/>
                  <a:buNone/>
                  <a:tabLst/>
                  <a:defRPr/>
                </a:pPr>
                <a:r>
                  <a:rPr kumimoji="0" lang="en-US" sz="7200" b="1" i="1" u="none" strike="noStrike" kern="1200" cap="none" spc="-150" normalizeH="0" baseline="0" noProof="0" dirty="0">
                    <a:ln w="28575">
                      <a:noFill/>
                    </a:ln>
                    <a:solidFill>
                      <a:srgbClr val="0070C0"/>
                    </a:solidFill>
                    <a:effectLst>
                      <a:outerShdw blurRad="50800" dist="38100" dir="5400000" algn="t" rotWithShape="0">
                        <a:prstClr val="black">
                          <a:alpha val="40000"/>
                        </a:prstClr>
                      </a:outerShdw>
                    </a:effectLst>
                    <a:uLnTx/>
                    <a:uFillTx/>
                    <a:latin typeface="Trebuchet MS" panose="020B0603020202020204" pitchFamily="34" charset="0"/>
                    <a:ea typeface="+mn-ea"/>
                    <a:cs typeface="Poppins SemiBold"/>
                    <a:sym typeface="Poppins SemiBold"/>
                  </a:rPr>
                  <a:t>Together</a:t>
                </a:r>
                <a:r>
                  <a:rPr kumimoji="0" lang="en-US" sz="7200" b="1" i="1" u="none" strike="noStrike" kern="1200" cap="none" spc="-150" normalizeH="0" baseline="0" noProof="0" dirty="0">
                    <a:ln w="28575">
                      <a:solidFill>
                        <a:srgbClr val="FFFFFF"/>
                      </a:solidFill>
                    </a:ln>
                    <a:solidFill>
                      <a:srgbClr val="0070C0"/>
                    </a:solidFill>
                    <a:effectLst>
                      <a:outerShdw blurRad="50800" dist="38100" dir="5400000" algn="t" rotWithShape="0">
                        <a:prstClr val="black">
                          <a:alpha val="40000"/>
                        </a:prstClr>
                      </a:outerShdw>
                    </a:effectLst>
                    <a:uLnTx/>
                    <a:uFillTx/>
                    <a:latin typeface="Trebuchet MS" panose="020B0603020202020204" pitchFamily="34" charset="0"/>
                    <a:ea typeface="+mn-ea"/>
                    <a:cs typeface="Poppins SemiBold"/>
                    <a:sym typeface="Poppins SemiBold"/>
                  </a:rPr>
                  <a:t>.</a:t>
                </a:r>
              </a:p>
            </p:txBody>
          </p:sp>
        </p:grpSp>
        <p:pic>
          <p:nvPicPr>
            <p:cNvPr id="4" name="Picture 3">
              <a:extLst>
                <a:ext uri="{FF2B5EF4-FFF2-40B4-BE49-F238E27FC236}">
                  <a16:creationId xmlns:a16="http://schemas.microsoft.com/office/drawing/2014/main" id="{B2E19CAF-9066-043A-DDFE-CE0A6EB9C52E}"/>
                </a:ext>
              </a:extLst>
            </p:cNvPr>
            <p:cNvPicPr>
              <a:picLocks noChangeAspect="1"/>
            </p:cNvPicPr>
            <p:nvPr userDrawn="1"/>
          </p:nvPicPr>
          <p:blipFill>
            <a:blip r:embed="rId2">
              <a:biLevel thresh="75000"/>
              <a:extLst>
                <a:ext uri="{28A0092B-C50C-407E-A947-70E740481C1C}">
                  <a14:useLocalDpi xmlns:a14="http://schemas.microsoft.com/office/drawing/2010/main"/>
                </a:ext>
              </a:extLst>
            </a:blip>
            <a:stretch>
              <a:fillRect/>
            </a:stretch>
          </p:blipFill>
          <p:spPr>
            <a:xfrm>
              <a:off x="677684" y="1818835"/>
              <a:ext cx="2717183" cy="771808"/>
            </a:xfrm>
            <a:prstGeom prst="rect">
              <a:avLst/>
            </a:prstGeom>
          </p:spPr>
        </p:pic>
      </p:grpSp>
    </p:spTree>
    <p:extLst>
      <p:ext uri="{BB962C8B-B14F-4D97-AF65-F5344CB8AC3E}">
        <p14:creationId xmlns:p14="http://schemas.microsoft.com/office/powerpoint/2010/main" val="4214631934"/>
      </p:ext>
    </p:extLst>
  </p:cSld>
  <p:clrMapOvr>
    <a:masterClrMapping/>
  </p:clrMapOvr>
</p:sld>
</file>

<file path=ppt/theme/theme1.xml><?xml version="1.0" encoding="utf-8"?>
<a:theme xmlns:a="http://schemas.openxmlformats.org/drawingml/2006/main" name="5_Office Theme">
  <a:themeElements>
    <a:clrScheme name="DHL colors">
      <a:dk1>
        <a:srgbClr val="000000"/>
      </a:dk1>
      <a:lt1>
        <a:srgbClr val="FFFFFF"/>
      </a:lt1>
      <a:dk2>
        <a:srgbClr val="000000"/>
      </a:dk2>
      <a:lt2>
        <a:srgbClr val="FFFFFF"/>
      </a:lt2>
      <a:accent1>
        <a:srgbClr val="FECB2F"/>
      </a:accent1>
      <a:accent2>
        <a:srgbClr val="003C6E"/>
      </a:accent2>
      <a:accent3>
        <a:srgbClr val="1D9FE9"/>
      </a:accent3>
      <a:accent4>
        <a:srgbClr val="D40511"/>
      </a:accent4>
      <a:accent5>
        <a:srgbClr val="BFBFBF"/>
      </a:accent5>
      <a:accent6>
        <a:srgbClr val="DFEDF9"/>
      </a:accent6>
      <a:hlink>
        <a:srgbClr val="64B3E3"/>
      </a:hlink>
      <a:folHlink>
        <a:srgbClr val="004683"/>
      </a:folHlink>
    </a:clrScheme>
    <a:fontScheme name="Frutiger">
      <a:majorFont>
        <a:latin typeface="Frutiger 45 bold"/>
        <a:ea typeface=""/>
        <a:cs typeface=""/>
      </a:majorFont>
      <a:minorFont>
        <a:latin typeface="Frutiger 4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sFor_Spectra.potx" id="{D243AE31-2911-4724-A6B0-9DF4D975FB8C}" vid="{DF7EB32A-31C2-4AB8-91DF-BF0AD935DC35}"/>
    </a:ext>
  </a:extLst>
</a:theme>
</file>

<file path=ppt/theme/theme2.xml><?xml version="1.0" encoding="utf-8"?>
<a:theme xmlns:a="http://schemas.openxmlformats.org/drawingml/2006/main" name="6_Office Theme">
  <a:themeElements>
    <a:clrScheme name="DHL colors">
      <a:dk1>
        <a:srgbClr val="000000"/>
      </a:dk1>
      <a:lt1>
        <a:srgbClr val="FFFFFF"/>
      </a:lt1>
      <a:dk2>
        <a:srgbClr val="000000"/>
      </a:dk2>
      <a:lt2>
        <a:srgbClr val="FFFFFF"/>
      </a:lt2>
      <a:accent1>
        <a:srgbClr val="FECB2F"/>
      </a:accent1>
      <a:accent2>
        <a:srgbClr val="003C6E"/>
      </a:accent2>
      <a:accent3>
        <a:srgbClr val="1D9FE9"/>
      </a:accent3>
      <a:accent4>
        <a:srgbClr val="D40511"/>
      </a:accent4>
      <a:accent5>
        <a:srgbClr val="BFBFBF"/>
      </a:accent5>
      <a:accent6>
        <a:srgbClr val="DFEDF9"/>
      </a:accent6>
      <a:hlink>
        <a:srgbClr val="64B3E3"/>
      </a:hlink>
      <a:folHlink>
        <a:srgbClr val="004683"/>
      </a:folHlink>
    </a:clrScheme>
    <a:fontScheme name="Frutiger">
      <a:majorFont>
        <a:latin typeface="Frutiger 45 bold"/>
        <a:ea typeface=""/>
        <a:cs typeface=""/>
      </a:majorFont>
      <a:minorFont>
        <a:latin typeface="Frutiger 4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sFor_Spectra.potx" id="{D243AE31-2911-4724-A6B0-9DF4D975FB8C}" vid="{DF7EB32A-31C2-4AB8-91DF-BF0AD935DC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A9F7CB9E2E6846B4A59A1184200B9F" ma:contentTypeVersion="14" ma:contentTypeDescription="Create a new document." ma:contentTypeScope="" ma:versionID="9df88c0394eaffffb1a509a53ed64ed8">
  <xsd:schema xmlns:xsd="http://www.w3.org/2001/XMLSchema" xmlns:xs="http://www.w3.org/2001/XMLSchema" xmlns:p="http://schemas.microsoft.com/office/2006/metadata/properties" xmlns:ns2="e959ad88-215e-4351-bf97-df1b6f03a8c4" xmlns:ns3="e9e23a45-c1be-4549-912d-df7a4714493e" targetNamespace="http://schemas.microsoft.com/office/2006/metadata/properties" ma:root="true" ma:fieldsID="5dddffe12ce5ceae167fb97b0a975ce7" ns2:_="" ns3:_="">
    <xsd:import namespace="e959ad88-215e-4351-bf97-df1b6f03a8c4"/>
    <xsd:import namespace="e9e23a45-c1be-4549-912d-df7a471449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59ad88-215e-4351-bf97-df1b6f03a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c554113-5c1c-4c88-a5a0-ba7e0db0880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e23a45-c1be-4549-912d-df7a471449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cabb621-2185-4beb-aa24-ee932de4a0d4}" ma:internalName="TaxCatchAll" ma:showField="CatchAllData" ma:web="e9e23a45-c1be-4549-912d-df7a471449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9e23a45-c1be-4549-912d-df7a4714493e" xsi:nil="true"/>
    <lcf76f155ced4ddcb4097134ff3c332f xmlns="e959ad88-215e-4351-bf97-df1b6f03a8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DA9936-ECCC-4B62-B4B1-D071B08803ED}"/>
</file>

<file path=customXml/itemProps2.xml><?xml version="1.0" encoding="utf-8"?>
<ds:datastoreItem xmlns:ds="http://schemas.openxmlformats.org/officeDocument/2006/customXml" ds:itemID="{35558A22-975A-4D04-9B28-3CF6A14E43F2}"/>
</file>

<file path=customXml/itemProps3.xml><?xml version="1.0" encoding="utf-8"?>
<ds:datastoreItem xmlns:ds="http://schemas.openxmlformats.org/officeDocument/2006/customXml" ds:itemID="{AE5D623F-91EA-49ED-B364-74AF51F1A12A}"/>
</file>

<file path=docProps/app.xml><?xml version="1.0" encoding="utf-8"?>
<Properties xmlns="http://schemas.openxmlformats.org/officeDocument/2006/extended-properties" xmlns:vt="http://schemas.openxmlformats.org/officeDocument/2006/docPropsVTypes">
  <TotalTime>6</TotalTime>
  <Words>1209</Words>
  <Application>Microsoft Office PowerPoint</Application>
  <PresentationFormat>Widescreen</PresentationFormat>
  <Paragraphs>129</Paragraphs>
  <Slides>6</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Aptos</vt:lpstr>
      <vt:lpstr>Arial</vt:lpstr>
      <vt:lpstr>Calibri</vt:lpstr>
      <vt:lpstr>Calibri Light</vt:lpstr>
      <vt:lpstr>Frutiger 45 bold</vt:lpstr>
      <vt:lpstr>Frutiger 45 Light</vt:lpstr>
      <vt:lpstr>Frutiger LT Pro 45 Light</vt:lpstr>
      <vt:lpstr>Trebuchet MS</vt:lpstr>
      <vt:lpstr>5_Office Theme</vt:lpstr>
      <vt:lpstr>6_Office Theme</vt:lpstr>
      <vt:lpstr>PowerPoint Presentation</vt:lpstr>
      <vt:lpstr>Our Partnership with Finastra</vt:lpstr>
      <vt:lpstr>Partnering for success: Building LoanIQ Service Capabilities </vt:lpstr>
      <vt:lpstr>Phased approach to Build LoanIQ competencies </vt:lpstr>
      <vt:lpstr>Our Success Stories on Loan IQ</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Ashutosh Dhananjay Bhamare</dc:creator>
  <cp:lastModifiedBy>Ashutosh Dhananjay Bhamare</cp:lastModifiedBy>
  <cp:revision>1</cp:revision>
  <dcterms:created xsi:type="dcterms:W3CDTF">2025-06-26T16:23:31Z</dcterms:created>
  <dcterms:modified xsi:type="dcterms:W3CDTF">2025-06-26T16:30:16Z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0x010100EAA9F7CB9E2E6846B4A59A1184200B9F</vt:lpwstr>
  </property>
</Properties>
</file>